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5" r:id="rId2"/>
  </p:sldMasterIdLst>
  <p:notesMasterIdLst>
    <p:notesMasterId r:id="rId13"/>
  </p:notesMasterIdLst>
  <p:sldIdLst>
    <p:sldId id="256" r:id="rId3"/>
    <p:sldId id="257" r:id="rId4"/>
    <p:sldId id="258" r:id="rId5"/>
    <p:sldId id="259" r:id="rId6"/>
    <p:sldId id="276" r:id="rId7"/>
    <p:sldId id="277" r:id="rId8"/>
    <p:sldId id="273" r:id="rId9"/>
    <p:sldId id="274" r:id="rId10"/>
    <p:sldId id="275" r:id="rId11"/>
    <p:sldId id="278" r:id="rId12"/>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3015F2-40F6-4CD6-8F73-A4234B0B9E20}" v="1" dt="2023-09-26T09:51:59.59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24" autoAdjust="0"/>
  </p:normalViewPr>
  <p:slideViewPr>
    <p:cSldViewPr snapToGrid="0" snapToObjects="1">
      <p:cViewPr varScale="1">
        <p:scale>
          <a:sx n="96" d="100"/>
          <a:sy n="96" d="100"/>
        </p:scale>
        <p:origin x="96" y="63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DB680-8C92-D148-80E5-DDFD5023E469}" type="datetimeFigureOut">
              <a:rPr lang="sv-SE" smtClean="0"/>
              <a:t>2023-09-26</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553BCB-DF69-7640-B488-83211524CE38}" type="slidenum">
              <a:rPr lang="sv-SE" smtClean="0"/>
              <a:t>‹#›</a:t>
            </a:fld>
            <a:endParaRPr lang="sv-SE" dirty="0"/>
          </a:p>
        </p:txBody>
      </p:sp>
    </p:spTree>
    <p:extLst>
      <p:ext uri="{BB962C8B-B14F-4D97-AF65-F5344CB8AC3E}">
        <p14:creationId xmlns:p14="http://schemas.microsoft.com/office/powerpoint/2010/main" val="242325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ida vit text">
    <p:spTree>
      <p:nvGrpSpPr>
        <p:cNvPr id="1" name=""/>
        <p:cNvGrpSpPr/>
        <p:nvPr/>
      </p:nvGrpSpPr>
      <p:grpSpPr>
        <a:xfrm>
          <a:off x="0" y="0"/>
          <a:ext cx="0" cy="0"/>
          <a:chOff x="0" y="0"/>
          <a:chExt cx="0" cy="0"/>
        </a:xfrm>
      </p:grpSpPr>
      <p:sp>
        <p:nvSpPr>
          <p:cNvPr id="2" name="Title 1"/>
          <p:cNvSpPr>
            <a:spLocks noGrp="1"/>
          </p:cNvSpPr>
          <p:nvPr>
            <p:ph type="ctrTitle"/>
          </p:nvPr>
        </p:nvSpPr>
        <p:spPr>
          <a:xfrm>
            <a:off x="1048542" y="2178106"/>
            <a:ext cx="7371563" cy="733868"/>
          </a:xfrm>
          <a:prstGeom prst="rect">
            <a:avLst/>
          </a:prstGeom>
        </p:spPr>
        <p:txBody>
          <a:bodyPr anchor="b"/>
          <a:lstStyle>
            <a:lvl1pPr algn="l">
              <a:defRPr sz="3000" b="1" i="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sv-SE"/>
              <a:t>Klicka här för att ändra mall för rubrikformat</a:t>
            </a:r>
            <a:endParaRPr lang="en-US" dirty="0"/>
          </a:p>
        </p:txBody>
      </p:sp>
      <p:sp>
        <p:nvSpPr>
          <p:cNvPr id="10" name="Platshållare för text 9">
            <a:extLst>
              <a:ext uri="{FF2B5EF4-FFF2-40B4-BE49-F238E27FC236}">
                <a16:creationId xmlns:a16="http://schemas.microsoft.com/office/drawing/2014/main" id="{E4C4C6BB-CEA7-E249-84A6-44AE90F13D74}"/>
              </a:ext>
            </a:extLst>
          </p:cNvPr>
          <p:cNvSpPr>
            <a:spLocks noGrp="1"/>
          </p:cNvSpPr>
          <p:nvPr>
            <p:ph type="body" sz="quarter" idx="10"/>
          </p:nvPr>
        </p:nvSpPr>
        <p:spPr>
          <a:xfrm>
            <a:off x="1048537" y="3014103"/>
            <a:ext cx="6713538" cy="550069"/>
          </a:xfrm>
          <a:prstGeom prst="rect">
            <a:avLst/>
          </a:prstGeom>
        </p:spPr>
        <p:txBody>
          <a:bodyPr/>
          <a:lstStyle>
            <a:lvl1pPr marL="0" indent="0">
              <a:buFontTx/>
              <a:buNone/>
              <a:defRPr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sv-SE"/>
              <a:t>Klicka här för att ändra format på bakgrundstexten</a:t>
            </a:r>
          </a:p>
        </p:txBody>
      </p:sp>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Tree>
    <p:extLst>
      <p:ext uri="{BB962C8B-B14F-4D97-AF65-F5344CB8AC3E}">
        <p14:creationId xmlns:p14="http://schemas.microsoft.com/office/powerpoint/2010/main" val="208705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sida svart text">
    <p:spTree>
      <p:nvGrpSpPr>
        <p:cNvPr id="1" name=""/>
        <p:cNvGrpSpPr/>
        <p:nvPr/>
      </p:nvGrpSpPr>
      <p:grpSpPr>
        <a:xfrm>
          <a:off x="0" y="0"/>
          <a:ext cx="0" cy="0"/>
          <a:chOff x="0" y="0"/>
          <a:chExt cx="0" cy="0"/>
        </a:xfrm>
      </p:grpSpPr>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
        <p:nvSpPr>
          <p:cNvPr id="5" name="Title 1">
            <a:extLst>
              <a:ext uri="{FF2B5EF4-FFF2-40B4-BE49-F238E27FC236}">
                <a16:creationId xmlns:a16="http://schemas.microsoft.com/office/drawing/2014/main" id="{EBEC8C68-2142-3743-A3D0-DBC9B7A4B517}"/>
              </a:ext>
            </a:extLst>
          </p:cNvPr>
          <p:cNvSpPr>
            <a:spLocks noGrp="1"/>
          </p:cNvSpPr>
          <p:nvPr>
            <p:ph type="ctrTitle"/>
          </p:nvPr>
        </p:nvSpPr>
        <p:spPr>
          <a:xfrm>
            <a:off x="1048542" y="2178106"/>
            <a:ext cx="7371563" cy="733868"/>
          </a:xfrm>
          <a:prstGeom prst="rect">
            <a:avLst/>
          </a:prstGeom>
        </p:spPr>
        <p:txBody>
          <a:bodyPr anchor="b"/>
          <a:lstStyle>
            <a:lvl1pPr algn="l">
              <a:defRPr sz="3000" b="1" i="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a:t>Klicka här för att ändra mall för rubrikformat</a:t>
            </a:r>
            <a:endParaRPr lang="en-US" dirty="0"/>
          </a:p>
        </p:txBody>
      </p:sp>
      <p:sp>
        <p:nvSpPr>
          <p:cNvPr id="6" name="Platshållare för text 9">
            <a:extLst>
              <a:ext uri="{FF2B5EF4-FFF2-40B4-BE49-F238E27FC236}">
                <a16:creationId xmlns:a16="http://schemas.microsoft.com/office/drawing/2014/main" id="{28E13A7B-6464-3346-AEA2-40BA2848E2E2}"/>
              </a:ext>
            </a:extLst>
          </p:cNvPr>
          <p:cNvSpPr>
            <a:spLocks noGrp="1"/>
          </p:cNvSpPr>
          <p:nvPr>
            <p:ph type="body" sz="quarter" idx="10"/>
          </p:nvPr>
        </p:nvSpPr>
        <p:spPr>
          <a:xfrm>
            <a:off x="1048537" y="3014103"/>
            <a:ext cx="6713538" cy="550069"/>
          </a:xfrm>
          <a:prstGeom prst="rect">
            <a:avLst/>
          </a:prstGeom>
        </p:spPr>
        <p:txBody>
          <a:bodyPr/>
          <a:lstStyle>
            <a:lvl1pPr marL="0" indent="0">
              <a:buFontTx/>
              <a:buNone/>
              <a:defRPr sz="14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lvl="0"/>
            <a:r>
              <a:rPr lang="sv-SE"/>
              <a:t>Klicka här för att ändra format på bakgrundstexten</a:t>
            </a:r>
          </a:p>
        </p:txBody>
      </p:sp>
    </p:spTree>
    <p:extLst>
      <p:ext uri="{BB962C8B-B14F-4D97-AF65-F5344CB8AC3E}">
        <p14:creationId xmlns:p14="http://schemas.microsoft.com/office/powerpoint/2010/main" val="208596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hållssida med bild">
    <p:spTree>
      <p:nvGrpSpPr>
        <p:cNvPr id="1" name=""/>
        <p:cNvGrpSpPr/>
        <p:nvPr/>
      </p:nvGrpSpPr>
      <p:grpSpPr>
        <a:xfrm>
          <a:off x="0" y="0"/>
          <a:ext cx="0" cy="0"/>
          <a:chOff x="0" y="0"/>
          <a:chExt cx="0" cy="0"/>
        </a:xfrm>
      </p:grpSpPr>
      <p:sp>
        <p:nvSpPr>
          <p:cNvPr id="2" name="Title 1"/>
          <p:cNvSpPr>
            <a:spLocks noGrp="1"/>
          </p:cNvSpPr>
          <p:nvPr>
            <p:ph type="ctrTitle"/>
          </p:nvPr>
        </p:nvSpPr>
        <p:spPr>
          <a:xfrm>
            <a:off x="539755" y="1111996"/>
            <a:ext cx="7371563" cy="733868"/>
          </a:xfrm>
          <a:prstGeom prst="rect">
            <a:avLst/>
          </a:prstGeom>
        </p:spPr>
        <p:txBody>
          <a:bodyPr anchor="b"/>
          <a:lstStyle>
            <a:lvl1pPr algn="l">
              <a:defRPr sz="3000" b="1" i="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Klicka här för att ändra mall för rubrikformat</a:t>
            </a:r>
            <a:endParaRPr lang="en-US" dirty="0"/>
          </a:p>
        </p:txBody>
      </p:sp>
      <p:sp>
        <p:nvSpPr>
          <p:cNvPr id="10" name="Platshållare för text 9">
            <a:extLst>
              <a:ext uri="{FF2B5EF4-FFF2-40B4-BE49-F238E27FC236}">
                <a16:creationId xmlns:a16="http://schemas.microsoft.com/office/drawing/2014/main" id="{E4C4C6BB-CEA7-E249-84A6-44AE90F13D74}"/>
              </a:ext>
            </a:extLst>
          </p:cNvPr>
          <p:cNvSpPr>
            <a:spLocks noGrp="1"/>
          </p:cNvSpPr>
          <p:nvPr>
            <p:ph type="body" sz="quarter" idx="10"/>
          </p:nvPr>
        </p:nvSpPr>
        <p:spPr>
          <a:xfrm>
            <a:off x="5555191" y="2031207"/>
            <a:ext cx="2977621" cy="2781300"/>
          </a:xfrm>
          <a:prstGeom prst="rect">
            <a:avLst/>
          </a:prstGeom>
        </p:spPr>
        <p:txBody>
          <a:bodyPr/>
          <a:lstStyle>
            <a:lvl1pPr marL="285737" indent="-285737">
              <a:buClr>
                <a:schemeClr val="accent1"/>
              </a:buClr>
              <a:buFont typeface="Arial" panose="020B0604020202020204" pitchFamily="34" charset="0"/>
              <a:buChar char="•"/>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Redigera format för bakgrundstext
Nivå två
Nivå tre
Nivå fyra
Nivå fem</a:t>
            </a:r>
          </a:p>
        </p:txBody>
      </p:sp>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
        <p:nvSpPr>
          <p:cNvPr id="4" name="Platshållare för bild 3">
            <a:extLst>
              <a:ext uri="{FF2B5EF4-FFF2-40B4-BE49-F238E27FC236}">
                <a16:creationId xmlns:a16="http://schemas.microsoft.com/office/drawing/2014/main" id="{5108CE3C-584F-6741-B1B8-4828C8375FD3}"/>
              </a:ext>
            </a:extLst>
          </p:cNvPr>
          <p:cNvSpPr>
            <a:spLocks noGrp="1"/>
          </p:cNvSpPr>
          <p:nvPr>
            <p:ph type="pic" sz="quarter" idx="11"/>
          </p:nvPr>
        </p:nvSpPr>
        <p:spPr>
          <a:xfrm>
            <a:off x="539750" y="2031207"/>
            <a:ext cx="4818062" cy="2781300"/>
          </a:xfrm>
          <a:prstGeom prst="rect">
            <a:avLst/>
          </a:prstGeom>
        </p:spPr>
        <p:txBody>
          <a:bodyPr/>
          <a:lstStyle/>
          <a:p>
            <a:endParaRPr lang="sv-SE" dirty="0"/>
          </a:p>
        </p:txBody>
      </p:sp>
    </p:spTree>
    <p:extLst>
      <p:ext uri="{BB962C8B-B14F-4D97-AF65-F5344CB8AC3E}">
        <p14:creationId xmlns:p14="http://schemas.microsoft.com/office/powerpoint/2010/main" val="38151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ssida text">
    <p:spTree>
      <p:nvGrpSpPr>
        <p:cNvPr id="1" name=""/>
        <p:cNvGrpSpPr/>
        <p:nvPr/>
      </p:nvGrpSpPr>
      <p:grpSpPr>
        <a:xfrm>
          <a:off x="0" y="0"/>
          <a:ext cx="0" cy="0"/>
          <a:chOff x="0" y="0"/>
          <a:chExt cx="0" cy="0"/>
        </a:xfrm>
      </p:grpSpPr>
      <p:sp>
        <p:nvSpPr>
          <p:cNvPr id="2" name="Title 1"/>
          <p:cNvSpPr>
            <a:spLocks noGrp="1"/>
          </p:cNvSpPr>
          <p:nvPr>
            <p:ph type="ctrTitle"/>
          </p:nvPr>
        </p:nvSpPr>
        <p:spPr>
          <a:xfrm>
            <a:off x="539754" y="1111996"/>
            <a:ext cx="7371563" cy="733868"/>
          </a:xfrm>
          <a:prstGeom prst="rect">
            <a:avLst/>
          </a:prstGeom>
        </p:spPr>
        <p:txBody>
          <a:bodyPr anchor="b"/>
          <a:lstStyle>
            <a:lvl1pPr algn="l">
              <a:defRPr sz="3000" b="1" i="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Klicka här för att ändra mall för rubrikformat</a:t>
            </a:r>
            <a:endParaRPr lang="en-US" dirty="0"/>
          </a:p>
        </p:txBody>
      </p:sp>
      <p:sp>
        <p:nvSpPr>
          <p:cNvPr id="10" name="Platshållare för text 9">
            <a:extLst>
              <a:ext uri="{FF2B5EF4-FFF2-40B4-BE49-F238E27FC236}">
                <a16:creationId xmlns:a16="http://schemas.microsoft.com/office/drawing/2014/main" id="{E4C4C6BB-CEA7-E249-84A6-44AE90F13D74}"/>
              </a:ext>
            </a:extLst>
          </p:cNvPr>
          <p:cNvSpPr>
            <a:spLocks noGrp="1"/>
          </p:cNvSpPr>
          <p:nvPr>
            <p:ph type="body" sz="quarter" idx="10"/>
          </p:nvPr>
        </p:nvSpPr>
        <p:spPr>
          <a:xfrm>
            <a:off x="539750" y="2031208"/>
            <a:ext cx="6155794" cy="2788841"/>
          </a:xfrm>
          <a:prstGeom prst="rect">
            <a:avLst/>
          </a:prstGeom>
        </p:spPr>
        <p:txBody>
          <a:bodyPr/>
          <a:lstStyle>
            <a:lvl1pPr marL="285737" indent="-285737">
              <a:buClr>
                <a:schemeClr val="accent1"/>
              </a:buClr>
              <a:buFont typeface="Arial" panose="020B0604020202020204" pitchFamily="34" charset="0"/>
              <a:buChar char="•"/>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Redigera format för bakgrundstext
Nivå två
Nivå tre
Nivå fyra
Nivå fem</a:t>
            </a:r>
          </a:p>
        </p:txBody>
      </p:sp>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Tree>
    <p:extLst>
      <p:ext uri="{BB962C8B-B14F-4D97-AF65-F5344CB8AC3E}">
        <p14:creationId xmlns:p14="http://schemas.microsoft.com/office/powerpoint/2010/main" val="24150467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A3DA368-0649-364A-A54A-AF2ACB6AB087}"/>
              </a:ext>
            </a:extLst>
          </p:cNvPr>
          <p:cNvSpPr/>
          <p:nvPr userDrawn="1"/>
        </p:nvSpPr>
        <p:spPr>
          <a:xfrm>
            <a:off x="0" y="0"/>
            <a:ext cx="9144000" cy="18966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pic>
        <p:nvPicPr>
          <p:cNvPr id="12" name="Bildobjekt 11">
            <a:extLst>
              <a:ext uri="{FF2B5EF4-FFF2-40B4-BE49-F238E27FC236}">
                <a16:creationId xmlns:a16="http://schemas.microsoft.com/office/drawing/2014/main" id="{82A8A6C1-D133-6640-8842-BC4348ECFAFF}"/>
              </a:ext>
            </a:extLst>
          </p:cNvPr>
          <p:cNvPicPr>
            <a:picLocks noChangeAspect="1"/>
          </p:cNvPicPr>
          <p:nvPr userDrawn="1"/>
        </p:nvPicPr>
        <p:blipFill>
          <a:blip r:embed="rId4"/>
          <a:stretch>
            <a:fillRect/>
          </a:stretch>
        </p:blipFill>
        <p:spPr>
          <a:xfrm>
            <a:off x="541338" y="539750"/>
            <a:ext cx="3852862" cy="1200566"/>
          </a:xfrm>
          <a:prstGeom prst="rect">
            <a:avLst/>
          </a:prstGeom>
        </p:spPr>
      </p:pic>
    </p:spTree>
    <p:extLst>
      <p:ext uri="{BB962C8B-B14F-4D97-AF65-F5344CB8AC3E}">
        <p14:creationId xmlns:p14="http://schemas.microsoft.com/office/powerpoint/2010/main" val="354381341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0" userDrawn="1">
          <p15:clr>
            <a:srgbClr val="F26B43"/>
          </p15:clr>
        </p15:guide>
        <p15:guide id="3" orient="horz" pos="1195" userDrawn="1">
          <p15:clr>
            <a:srgbClr val="F26B43"/>
          </p15:clr>
        </p15:guide>
        <p15:guide id="4" pos="341" userDrawn="1">
          <p15:clr>
            <a:srgbClr val="F26B43"/>
          </p15:clr>
        </p15:guide>
        <p15:guide id="5" orient="horz" pos="340" userDrawn="1">
          <p15:clr>
            <a:srgbClr val="F26B43"/>
          </p15:clr>
        </p15:guide>
        <p15:guide id="6" orient="horz" pos="2898" userDrawn="1">
          <p15:clr>
            <a:srgbClr val="F26B43"/>
          </p15:clr>
        </p15:guide>
        <p15:guide id="7" pos="5417" userDrawn="1">
          <p15:clr>
            <a:srgbClr val="F26B43"/>
          </p15:clr>
        </p15:guide>
        <p15:guide id="8" pos="99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A3DA368-0649-364A-A54A-AF2ACB6AB087}"/>
              </a:ext>
            </a:extLst>
          </p:cNvPr>
          <p:cNvSpPr/>
          <p:nvPr userDrawn="1"/>
        </p:nvSpPr>
        <p:spPr>
          <a:xfrm>
            <a:off x="0" y="0"/>
            <a:ext cx="9144000" cy="901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pic>
        <p:nvPicPr>
          <p:cNvPr id="12" name="Bildobjekt 11">
            <a:extLst>
              <a:ext uri="{FF2B5EF4-FFF2-40B4-BE49-F238E27FC236}">
                <a16:creationId xmlns:a16="http://schemas.microsoft.com/office/drawing/2014/main" id="{82A8A6C1-D133-6640-8842-BC4348ECFAFF}"/>
              </a:ext>
            </a:extLst>
          </p:cNvPr>
          <p:cNvPicPr>
            <a:picLocks noChangeAspect="1"/>
          </p:cNvPicPr>
          <p:nvPr userDrawn="1"/>
        </p:nvPicPr>
        <p:blipFill>
          <a:blip r:embed="rId4"/>
          <a:stretch>
            <a:fillRect/>
          </a:stretch>
        </p:blipFill>
        <p:spPr>
          <a:xfrm>
            <a:off x="539750" y="274885"/>
            <a:ext cx="1558544" cy="485648"/>
          </a:xfrm>
          <a:prstGeom prst="rect">
            <a:avLst/>
          </a:prstGeom>
        </p:spPr>
      </p:pic>
      <p:pic>
        <p:nvPicPr>
          <p:cNvPr id="4" name="Bildobjekt 3">
            <a:extLst>
              <a:ext uri="{FF2B5EF4-FFF2-40B4-BE49-F238E27FC236}">
                <a16:creationId xmlns:a16="http://schemas.microsoft.com/office/drawing/2014/main" id="{4AA88D02-32E2-6D48-AD49-C923EA56ED7D}"/>
              </a:ext>
            </a:extLst>
          </p:cNvPr>
          <p:cNvPicPr>
            <a:picLocks noChangeAspect="1"/>
          </p:cNvPicPr>
          <p:nvPr userDrawn="1"/>
        </p:nvPicPr>
        <p:blipFill>
          <a:blip r:embed="rId5">
            <a:alphaModFix amt="50000"/>
          </a:blip>
          <a:stretch>
            <a:fillRect/>
          </a:stretch>
        </p:blipFill>
        <p:spPr>
          <a:xfrm>
            <a:off x="7401560" y="358959"/>
            <a:ext cx="1310640" cy="292608"/>
          </a:xfrm>
          <a:prstGeom prst="rect">
            <a:avLst/>
          </a:prstGeom>
        </p:spPr>
      </p:pic>
    </p:spTree>
    <p:extLst>
      <p:ext uri="{BB962C8B-B14F-4D97-AF65-F5344CB8AC3E}">
        <p14:creationId xmlns:p14="http://schemas.microsoft.com/office/powerpoint/2010/main" val="3887163806"/>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4" pos="340" userDrawn="1">
          <p15:clr>
            <a:srgbClr val="F26B43"/>
          </p15:clr>
        </p15:guide>
        <p15:guide id="5" orient="horz" pos="224" userDrawn="1">
          <p15:clr>
            <a:srgbClr val="F26B43"/>
          </p15:clr>
        </p15:guide>
        <p15:guide id="6" orient="horz" pos="3010" userDrawn="1">
          <p15:clr>
            <a:srgbClr val="F26B43"/>
          </p15:clr>
        </p15:guide>
        <p15:guide id="7" pos="54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0B449C21-5B2D-4440-9DE8-989A542C196A}"/>
              </a:ext>
            </a:extLst>
          </p:cNvPr>
          <p:cNvPicPr>
            <a:picLocks noChangeAspect="1"/>
          </p:cNvPicPr>
          <p:nvPr/>
        </p:nvPicPr>
        <p:blipFill rotWithShape="1">
          <a:blip r:embed="rId2"/>
          <a:srcRect l="-1" t="30944" r="1315" b="13674"/>
          <a:stretch/>
        </p:blipFill>
        <p:spPr>
          <a:xfrm>
            <a:off x="0" y="1895077"/>
            <a:ext cx="9144000" cy="3246437"/>
          </a:xfrm>
          <a:prstGeom prst="rect">
            <a:avLst/>
          </a:prstGeom>
        </p:spPr>
      </p:pic>
      <p:sp>
        <p:nvSpPr>
          <p:cNvPr id="5" name="Rubrik 4">
            <a:extLst>
              <a:ext uri="{FF2B5EF4-FFF2-40B4-BE49-F238E27FC236}">
                <a16:creationId xmlns:a16="http://schemas.microsoft.com/office/drawing/2014/main" id="{8F6B50B5-0373-E848-9B6C-205B2566BB66}"/>
              </a:ext>
            </a:extLst>
          </p:cNvPr>
          <p:cNvSpPr>
            <a:spLocks noGrp="1"/>
          </p:cNvSpPr>
          <p:nvPr>
            <p:ph type="ctrTitle"/>
          </p:nvPr>
        </p:nvSpPr>
        <p:spPr>
          <a:xfrm>
            <a:off x="766104" y="1915330"/>
            <a:ext cx="7371563" cy="1258253"/>
          </a:xfrm>
        </p:spPr>
        <p:txBody>
          <a:bodyPr/>
          <a:lstStyle/>
          <a:p>
            <a:r>
              <a:rPr lang="sv-SE" dirty="0"/>
              <a:t>Delårsbokslut och prognos 2- 2023</a:t>
            </a:r>
            <a:br>
              <a:rPr lang="sv-SE" dirty="0"/>
            </a:br>
            <a:endParaRPr lang="sv-SE" sz="1400" b="0" dirty="0"/>
          </a:p>
        </p:txBody>
      </p:sp>
      <p:sp>
        <p:nvSpPr>
          <p:cNvPr id="6" name="Platshållare för text 5">
            <a:extLst>
              <a:ext uri="{FF2B5EF4-FFF2-40B4-BE49-F238E27FC236}">
                <a16:creationId xmlns:a16="http://schemas.microsoft.com/office/drawing/2014/main" id="{B5561240-3397-CC4B-9957-85006F9961CC}"/>
              </a:ext>
            </a:extLst>
          </p:cNvPr>
          <p:cNvSpPr>
            <a:spLocks noGrp="1"/>
          </p:cNvSpPr>
          <p:nvPr>
            <p:ph type="body" sz="quarter" idx="10"/>
          </p:nvPr>
        </p:nvSpPr>
        <p:spPr>
          <a:xfrm>
            <a:off x="2266951" y="4325540"/>
            <a:ext cx="6713538" cy="550069"/>
          </a:xfrm>
        </p:spPr>
        <p:txBody>
          <a:bodyPr/>
          <a:lstStyle/>
          <a:p>
            <a:r>
              <a:rPr lang="sv-SE" dirty="0"/>
              <a:t>Kultur- och utbildningsförvaltningen</a:t>
            </a:r>
          </a:p>
        </p:txBody>
      </p:sp>
      <p:pic>
        <p:nvPicPr>
          <p:cNvPr id="16" name="Bildobjekt 15">
            <a:extLst>
              <a:ext uri="{FF2B5EF4-FFF2-40B4-BE49-F238E27FC236}">
                <a16:creationId xmlns:a16="http://schemas.microsoft.com/office/drawing/2014/main" id="{D4B0A454-3D80-7846-8ED6-8AE9259DD840}"/>
              </a:ext>
            </a:extLst>
          </p:cNvPr>
          <p:cNvPicPr>
            <a:picLocks noChangeAspect="1"/>
          </p:cNvPicPr>
          <p:nvPr/>
        </p:nvPicPr>
        <p:blipFill>
          <a:blip r:embed="rId3"/>
          <a:stretch>
            <a:fillRect/>
          </a:stretch>
        </p:blipFill>
        <p:spPr>
          <a:xfrm>
            <a:off x="546101" y="4369140"/>
            <a:ext cx="1036637" cy="231435"/>
          </a:xfrm>
          <a:prstGeom prst="rect">
            <a:avLst/>
          </a:prstGeom>
        </p:spPr>
      </p:pic>
    </p:spTree>
    <p:extLst>
      <p:ext uri="{BB962C8B-B14F-4D97-AF65-F5344CB8AC3E}">
        <p14:creationId xmlns:p14="http://schemas.microsoft.com/office/powerpoint/2010/main" val="2432260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1D88A2-C630-2E7D-1AB9-4FE58B927D30}"/>
              </a:ext>
            </a:extLst>
          </p:cNvPr>
          <p:cNvSpPr>
            <a:spLocks noGrp="1"/>
          </p:cNvSpPr>
          <p:nvPr>
            <p:ph type="ctrTitle"/>
          </p:nvPr>
        </p:nvSpPr>
        <p:spPr>
          <a:xfrm>
            <a:off x="539754" y="1111996"/>
            <a:ext cx="7371563" cy="295699"/>
          </a:xfrm>
        </p:spPr>
        <p:txBody>
          <a:bodyPr/>
          <a:lstStyle/>
          <a:p>
            <a:r>
              <a:rPr lang="sv-SE" sz="2000" dirty="0"/>
              <a:t>Framtid</a:t>
            </a:r>
          </a:p>
        </p:txBody>
      </p:sp>
      <p:sp>
        <p:nvSpPr>
          <p:cNvPr id="3" name="Platshållare för text 2">
            <a:extLst>
              <a:ext uri="{FF2B5EF4-FFF2-40B4-BE49-F238E27FC236}">
                <a16:creationId xmlns:a16="http://schemas.microsoft.com/office/drawing/2014/main" id="{22FAF6C3-7877-9B91-C778-C8003C1A2ED6}"/>
              </a:ext>
            </a:extLst>
          </p:cNvPr>
          <p:cNvSpPr>
            <a:spLocks noGrp="1"/>
          </p:cNvSpPr>
          <p:nvPr>
            <p:ph type="body" sz="quarter" idx="10"/>
          </p:nvPr>
        </p:nvSpPr>
        <p:spPr>
          <a:xfrm>
            <a:off x="539754" y="1525882"/>
            <a:ext cx="6703260" cy="3485271"/>
          </a:xfrm>
        </p:spPr>
        <p:txBody>
          <a:bodyPr/>
          <a:lstStyle/>
          <a:p>
            <a:r>
              <a:rPr lang="sv-SE" sz="1300" dirty="0"/>
              <a:t>Mellerud har många familjer med låg utbildningsbakgrund vilket medför att skolans kompensatoriska uppdrag blir prioriterat för att nå en likvärdig skola med goda möjligheter för att alla elever klara en gymnasiebehörighet och gymnasieexamen. </a:t>
            </a:r>
          </a:p>
          <a:p>
            <a:r>
              <a:rPr lang="sv-SE" sz="1300" dirty="0"/>
              <a:t>Socioekonomiska faktorer som andel föräldrar med eftergymnasial utbildning samt andel elever med utländsk bakgrund är enligt Skolverket det som mest påverkar elevers förutsättningar att klara sin utbildning. Förvaltningen kommer inför budget 2024 tillämpa resursfördelningsmodell i syfte att resurserna styrs dit behoven är som störst. </a:t>
            </a:r>
          </a:p>
          <a:p>
            <a:r>
              <a:rPr lang="sv-SE" sz="1300" dirty="0"/>
              <a:t>Under våren beslutades att behålla antalet grundskolor i kommunen vilket medför en fortsatt kostsam skolorganisation.</a:t>
            </a:r>
          </a:p>
          <a:p>
            <a:r>
              <a:rPr lang="sv-SE" sz="1300" dirty="0"/>
              <a:t>Fortsatt viktigt att främja barn- och ungdomars intresse för läsning</a:t>
            </a:r>
          </a:p>
          <a:p>
            <a:r>
              <a:rPr lang="sv-SE" sz="1300" dirty="0"/>
              <a:t>Melleruds kommun och Kunskapsförbundet Väst bildar ett primärt samverkansområde för att trygga Dahlstiernska gymnasiets fortlevnad och genom sina yrkesprogram i lärlingsform fortsatt bidra till kompetensförsörjning till näringsliv och välfärd i Mellerud. </a:t>
            </a:r>
          </a:p>
        </p:txBody>
      </p:sp>
    </p:spTree>
    <p:extLst>
      <p:ext uri="{BB962C8B-B14F-4D97-AF65-F5344CB8AC3E}">
        <p14:creationId xmlns:p14="http://schemas.microsoft.com/office/powerpoint/2010/main" val="202101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latshållare för text 12">
            <a:extLst>
              <a:ext uri="{FF2B5EF4-FFF2-40B4-BE49-F238E27FC236}">
                <a16:creationId xmlns:a16="http://schemas.microsoft.com/office/drawing/2014/main" id="{ACE0BE34-518B-7946-9F9D-E80A039A45F8}"/>
              </a:ext>
            </a:extLst>
          </p:cNvPr>
          <p:cNvSpPr>
            <a:spLocks noGrp="1"/>
          </p:cNvSpPr>
          <p:nvPr>
            <p:ph type="body" sz="quarter" idx="10"/>
          </p:nvPr>
        </p:nvSpPr>
        <p:spPr>
          <a:xfrm>
            <a:off x="2279651" y="108427"/>
            <a:ext cx="4737099" cy="825023"/>
          </a:xfrm>
        </p:spPr>
        <p:txBody>
          <a:bodyPr/>
          <a:lstStyle/>
          <a:p>
            <a:pPr marL="0" indent="0">
              <a:buNone/>
            </a:pPr>
            <a:r>
              <a:rPr lang="sv-SE" b="1" dirty="0">
                <a:solidFill>
                  <a:schemeClr val="bg1">
                    <a:lumMod val="95000"/>
                  </a:schemeClr>
                </a:solidFill>
              </a:rPr>
              <a:t>Prognostiserat årsresultat  </a:t>
            </a:r>
          </a:p>
          <a:p>
            <a:pPr marL="0" indent="0">
              <a:buNone/>
            </a:pPr>
            <a:r>
              <a:rPr lang="sv-SE" b="1" dirty="0">
                <a:solidFill>
                  <a:schemeClr val="bg1">
                    <a:lumMod val="95000"/>
                  </a:schemeClr>
                </a:solidFill>
              </a:rPr>
              <a:t>verksamhetsnivå- alla enheter</a:t>
            </a:r>
          </a:p>
        </p:txBody>
      </p:sp>
      <p:graphicFrame>
        <p:nvGraphicFramePr>
          <p:cNvPr id="6" name="Tabell 5">
            <a:extLst>
              <a:ext uri="{FF2B5EF4-FFF2-40B4-BE49-F238E27FC236}">
                <a16:creationId xmlns:a16="http://schemas.microsoft.com/office/drawing/2014/main" id="{778CF4AA-8130-4094-9020-535AB0CC9AC9}"/>
              </a:ext>
            </a:extLst>
          </p:cNvPr>
          <p:cNvGraphicFramePr>
            <a:graphicFrameLocks noGrp="1"/>
          </p:cNvGraphicFramePr>
          <p:nvPr>
            <p:extLst>
              <p:ext uri="{D42A27DB-BD31-4B8C-83A1-F6EECF244321}">
                <p14:modId xmlns:p14="http://schemas.microsoft.com/office/powerpoint/2010/main" val="568236187"/>
              </p:ext>
            </p:extLst>
          </p:nvPr>
        </p:nvGraphicFramePr>
        <p:xfrm>
          <a:off x="959796" y="1189513"/>
          <a:ext cx="5929954" cy="3352800"/>
        </p:xfrm>
        <a:graphic>
          <a:graphicData uri="http://schemas.openxmlformats.org/drawingml/2006/table">
            <a:tbl>
              <a:tblPr firstRow="1" bandRow="1">
                <a:tableStyleId>{5C22544A-7EE6-4342-B048-85BDC9FD1C3A}</a:tableStyleId>
              </a:tblPr>
              <a:tblGrid>
                <a:gridCol w="4086500">
                  <a:extLst>
                    <a:ext uri="{9D8B030D-6E8A-4147-A177-3AD203B41FA5}">
                      <a16:colId xmlns:a16="http://schemas.microsoft.com/office/drawing/2014/main" val="3157922331"/>
                    </a:ext>
                  </a:extLst>
                </a:gridCol>
                <a:gridCol w="1843454">
                  <a:extLst>
                    <a:ext uri="{9D8B030D-6E8A-4147-A177-3AD203B41FA5}">
                      <a16:colId xmlns:a16="http://schemas.microsoft.com/office/drawing/2014/main" val="317684460"/>
                    </a:ext>
                  </a:extLst>
                </a:gridCol>
              </a:tblGrid>
              <a:tr h="313921">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Verksamhet</a:t>
                      </a:r>
                    </a:p>
                  </a:txBody>
                  <a:tcPr/>
                </a:tc>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Prognos 2 i tkr</a:t>
                      </a:r>
                    </a:p>
                  </a:txBody>
                  <a:tcPr/>
                </a:tc>
                <a:extLst>
                  <a:ext uri="{0D108BD9-81ED-4DB2-BD59-A6C34878D82A}">
                    <a16:rowId xmlns:a16="http://schemas.microsoft.com/office/drawing/2014/main" val="1260720903"/>
                  </a:ext>
                </a:extLst>
              </a:tr>
              <a:tr h="313921">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Kulturskola, bibliotek &amp; KpD</a:t>
                      </a:r>
                    </a:p>
                  </a:txBody>
                  <a:tcPr/>
                </a:tc>
                <a:tc>
                  <a:txBody>
                    <a:bodyPr/>
                    <a:lstStyle/>
                    <a:p>
                      <a:pPr algn="r"/>
                      <a:r>
                        <a:rPr lang="sv-SE" sz="16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sv-SE" sz="1600" dirty="0">
                          <a:solidFill>
                            <a:srgbClr val="00B050"/>
                          </a:solidFill>
                          <a:latin typeface="Tahoma" panose="020B0604030504040204" pitchFamily="34" charset="0"/>
                          <a:ea typeface="Tahoma" panose="020B0604030504040204" pitchFamily="34" charset="0"/>
                          <a:cs typeface="Tahoma" panose="020B0604030504040204" pitchFamily="34" charset="0"/>
                        </a:rPr>
                        <a:t>400</a:t>
                      </a:r>
                    </a:p>
                  </a:txBody>
                  <a:tcPr/>
                </a:tc>
                <a:extLst>
                  <a:ext uri="{0D108BD9-81ED-4DB2-BD59-A6C34878D82A}">
                    <a16:rowId xmlns:a16="http://schemas.microsoft.com/office/drawing/2014/main" val="2527196375"/>
                  </a:ext>
                </a:extLst>
              </a:tr>
              <a:tr h="313921">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Förskola inkl. pedagogisk oms.</a:t>
                      </a:r>
                    </a:p>
                  </a:txBody>
                  <a:tcPr/>
                </a:tc>
                <a:tc>
                  <a:txBody>
                    <a:bodyPr/>
                    <a:lstStyle/>
                    <a:p>
                      <a:pPr algn="r"/>
                      <a:r>
                        <a:rPr lang="sv-SE" sz="1600" dirty="0">
                          <a:solidFill>
                            <a:srgbClr val="FF0000"/>
                          </a:solidFill>
                          <a:latin typeface="Tahoma" panose="020B0604030504040204" pitchFamily="34" charset="0"/>
                          <a:ea typeface="Tahoma" panose="020B0604030504040204" pitchFamily="34" charset="0"/>
                          <a:cs typeface="Tahoma" panose="020B0604030504040204" pitchFamily="34" charset="0"/>
                        </a:rPr>
                        <a:t>-200</a:t>
                      </a:r>
                    </a:p>
                  </a:txBody>
                  <a:tcPr/>
                </a:tc>
                <a:extLst>
                  <a:ext uri="{0D108BD9-81ED-4DB2-BD59-A6C34878D82A}">
                    <a16:rowId xmlns:a16="http://schemas.microsoft.com/office/drawing/2014/main" val="2920593040"/>
                  </a:ext>
                </a:extLst>
              </a:tr>
              <a:tr h="313921">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Fritids</a:t>
                      </a:r>
                    </a:p>
                  </a:txBody>
                  <a:tcPr/>
                </a:tc>
                <a:tc>
                  <a:txBody>
                    <a:bodyPr/>
                    <a:lstStyle/>
                    <a:p>
                      <a:pPr algn="r"/>
                      <a:r>
                        <a:rPr lang="sv-SE" sz="1600" dirty="0">
                          <a:solidFill>
                            <a:srgbClr val="FF0000"/>
                          </a:solidFill>
                          <a:latin typeface="Tahoma" panose="020B0604030504040204" pitchFamily="34" charset="0"/>
                          <a:ea typeface="Tahoma" panose="020B0604030504040204" pitchFamily="34" charset="0"/>
                          <a:cs typeface="Tahoma" panose="020B0604030504040204" pitchFamily="34" charset="0"/>
                        </a:rPr>
                        <a:t>-500</a:t>
                      </a:r>
                    </a:p>
                  </a:txBody>
                  <a:tcPr/>
                </a:tc>
                <a:extLst>
                  <a:ext uri="{0D108BD9-81ED-4DB2-BD59-A6C34878D82A}">
                    <a16:rowId xmlns:a16="http://schemas.microsoft.com/office/drawing/2014/main" val="1119561607"/>
                  </a:ext>
                </a:extLst>
              </a:tr>
              <a:tr h="313921">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Grundskola, förskoleklass</a:t>
                      </a:r>
                    </a:p>
                  </a:txBody>
                  <a:tcPr/>
                </a:tc>
                <a:tc>
                  <a:txBody>
                    <a:bodyPr/>
                    <a:lstStyle/>
                    <a:p>
                      <a:pPr algn="r"/>
                      <a:r>
                        <a:rPr lang="sv-SE" sz="1600" dirty="0">
                          <a:solidFill>
                            <a:srgbClr val="FF0000"/>
                          </a:solidFill>
                          <a:latin typeface="Tahoma" panose="020B0604030504040204" pitchFamily="34" charset="0"/>
                          <a:ea typeface="Tahoma" panose="020B0604030504040204" pitchFamily="34" charset="0"/>
                          <a:cs typeface="Tahoma" panose="020B0604030504040204" pitchFamily="34" charset="0"/>
                        </a:rPr>
                        <a:t>-1 700</a:t>
                      </a:r>
                    </a:p>
                  </a:txBody>
                  <a:tcPr/>
                </a:tc>
                <a:extLst>
                  <a:ext uri="{0D108BD9-81ED-4DB2-BD59-A6C34878D82A}">
                    <a16:rowId xmlns:a16="http://schemas.microsoft.com/office/drawing/2014/main" val="3260287713"/>
                  </a:ext>
                </a:extLst>
              </a:tr>
              <a:tr h="313921">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Grundsärskola</a:t>
                      </a:r>
                    </a:p>
                  </a:txBody>
                  <a:tcPr/>
                </a:tc>
                <a:tc>
                  <a:txBody>
                    <a:bodyPr/>
                    <a:lstStyle/>
                    <a:p>
                      <a:pPr algn="r"/>
                      <a:r>
                        <a:rPr lang="sv-SE" sz="1600" dirty="0">
                          <a:solidFill>
                            <a:schemeClr val="tx1"/>
                          </a:solidFill>
                          <a:latin typeface="Tahoma" panose="020B0604030504040204" pitchFamily="34" charset="0"/>
                          <a:ea typeface="Tahoma" panose="020B0604030504040204" pitchFamily="34" charset="0"/>
                          <a:cs typeface="Tahoma" panose="020B0604030504040204" pitchFamily="34" charset="0"/>
                        </a:rPr>
                        <a:t>0</a:t>
                      </a:r>
                    </a:p>
                  </a:txBody>
                  <a:tcPr/>
                </a:tc>
                <a:extLst>
                  <a:ext uri="{0D108BD9-81ED-4DB2-BD59-A6C34878D82A}">
                    <a16:rowId xmlns:a16="http://schemas.microsoft.com/office/drawing/2014/main" val="616418938"/>
                  </a:ext>
                </a:extLst>
              </a:tr>
              <a:tr h="313921">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Gymnasieverksamhet</a:t>
                      </a:r>
                    </a:p>
                  </a:txBody>
                  <a:tcPr/>
                </a:tc>
                <a:tc>
                  <a:txBody>
                    <a:bodyPr/>
                    <a:lstStyle/>
                    <a:p>
                      <a:pPr algn="r"/>
                      <a:r>
                        <a:rPr lang="sv-SE" sz="1600" dirty="0">
                          <a:solidFill>
                            <a:srgbClr val="00B050"/>
                          </a:solidFill>
                          <a:latin typeface="Tahoma" panose="020B0604030504040204" pitchFamily="34" charset="0"/>
                          <a:ea typeface="Tahoma" panose="020B0604030504040204" pitchFamily="34" charset="0"/>
                          <a:cs typeface="Tahoma" panose="020B0604030504040204" pitchFamily="34" charset="0"/>
                        </a:rPr>
                        <a:t>800</a:t>
                      </a:r>
                    </a:p>
                  </a:txBody>
                  <a:tcPr/>
                </a:tc>
                <a:extLst>
                  <a:ext uri="{0D108BD9-81ED-4DB2-BD59-A6C34878D82A}">
                    <a16:rowId xmlns:a16="http://schemas.microsoft.com/office/drawing/2014/main" val="2907730043"/>
                  </a:ext>
                </a:extLst>
              </a:tr>
              <a:tr h="313921">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Vuxenutbildning </a:t>
                      </a:r>
                    </a:p>
                  </a:txBody>
                  <a:tcPr/>
                </a:tc>
                <a:tc>
                  <a:txBody>
                    <a:bodyPr/>
                    <a:lstStyle/>
                    <a:p>
                      <a:pPr algn="r"/>
                      <a:r>
                        <a:rPr lang="sv-SE" sz="1600" dirty="0">
                          <a:solidFill>
                            <a:srgbClr val="00B050"/>
                          </a:solidFill>
                          <a:latin typeface="Tahoma" panose="020B0604030504040204" pitchFamily="34" charset="0"/>
                          <a:ea typeface="Tahoma" panose="020B0604030504040204" pitchFamily="34" charset="0"/>
                          <a:cs typeface="Tahoma" panose="020B0604030504040204" pitchFamily="34" charset="0"/>
                        </a:rPr>
                        <a:t>600</a:t>
                      </a:r>
                    </a:p>
                  </a:txBody>
                  <a:tcPr/>
                </a:tc>
                <a:extLst>
                  <a:ext uri="{0D108BD9-81ED-4DB2-BD59-A6C34878D82A}">
                    <a16:rowId xmlns:a16="http://schemas.microsoft.com/office/drawing/2014/main" val="2025122216"/>
                  </a:ext>
                </a:extLst>
              </a:tr>
              <a:tr h="313921">
                <a:tc>
                  <a:txBody>
                    <a:bodyPr/>
                    <a:lstStyle/>
                    <a:p>
                      <a:r>
                        <a:rPr lang="sv-SE" sz="1600" dirty="0">
                          <a:latin typeface="Tahoma" panose="020B0604030504040204" pitchFamily="34" charset="0"/>
                          <a:ea typeface="Tahoma" panose="020B0604030504040204" pitchFamily="34" charset="0"/>
                          <a:cs typeface="Tahoma" panose="020B0604030504040204" pitchFamily="34" charset="0"/>
                        </a:rPr>
                        <a:t>Administration</a:t>
                      </a:r>
                    </a:p>
                  </a:txBody>
                  <a:tcPr/>
                </a:tc>
                <a:tc>
                  <a:txBody>
                    <a:bodyPr/>
                    <a:lstStyle/>
                    <a:p>
                      <a:pPr algn="r"/>
                      <a:r>
                        <a:rPr lang="sv-SE" sz="1600" dirty="0">
                          <a:solidFill>
                            <a:srgbClr val="00B050"/>
                          </a:solidFill>
                          <a:latin typeface="Tahoma" panose="020B0604030504040204" pitchFamily="34" charset="0"/>
                          <a:ea typeface="Tahoma" panose="020B0604030504040204" pitchFamily="34" charset="0"/>
                          <a:cs typeface="Tahoma" panose="020B0604030504040204" pitchFamily="34" charset="0"/>
                        </a:rPr>
                        <a:t>100</a:t>
                      </a:r>
                    </a:p>
                  </a:txBody>
                  <a:tcPr/>
                </a:tc>
                <a:extLst>
                  <a:ext uri="{0D108BD9-81ED-4DB2-BD59-A6C34878D82A}">
                    <a16:rowId xmlns:a16="http://schemas.microsoft.com/office/drawing/2014/main" val="3902991220"/>
                  </a:ext>
                </a:extLst>
              </a:tr>
              <a:tr h="313921">
                <a:tc>
                  <a:txBody>
                    <a:bodyPr/>
                    <a:lstStyle/>
                    <a:p>
                      <a:r>
                        <a:rPr lang="sv-SE" sz="1600" b="1" dirty="0">
                          <a:latin typeface="Tahoma" panose="020B0604030504040204" pitchFamily="34" charset="0"/>
                          <a:ea typeface="Tahoma" panose="020B0604030504040204" pitchFamily="34" charset="0"/>
                          <a:cs typeface="Tahoma" panose="020B0604030504040204" pitchFamily="34" charset="0"/>
                        </a:rPr>
                        <a:t>Summa</a:t>
                      </a:r>
                    </a:p>
                  </a:txBody>
                  <a:tcPr/>
                </a:tc>
                <a:tc>
                  <a:txBody>
                    <a:bodyPr/>
                    <a:lstStyle/>
                    <a:p>
                      <a:pPr algn="r"/>
                      <a:r>
                        <a:rPr lang="sv-SE" sz="1600" b="1" dirty="0">
                          <a:solidFill>
                            <a:srgbClr val="FF0000"/>
                          </a:solidFill>
                          <a:latin typeface="Tahoma" panose="020B0604030504040204" pitchFamily="34" charset="0"/>
                          <a:ea typeface="Tahoma" panose="020B0604030504040204" pitchFamily="34" charset="0"/>
                          <a:cs typeface="Tahoma" panose="020B0604030504040204" pitchFamily="34" charset="0"/>
                        </a:rPr>
                        <a:t>-500</a:t>
                      </a:r>
                    </a:p>
                  </a:txBody>
                  <a:tcPr/>
                </a:tc>
                <a:extLst>
                  <a:ext uri="{0D108BD9-81ED-4DB2-BD59-A6C34878D82A}">
                    <a16:rowId xmlns:a16="http://schemas.microsoft.com/office/drawing/2014/main" val="2695599373"/>
                  </a:ext>
                </a:extLst>
              </a:tr>
            </a:tbl>
          </a:graphicData>
        </a:graphic>
      </p:graphicFrame>
      <p:sp>
        <p:nvSpPr>
          <p:cNvPr id="2" name="textruta 1">
            <a:extLst>
              <a:ext uri="{FF2B5EF4-FFF2-40B4-BE49-F238E27FC236}">
                <a16:creationId xmlns:a16="http://schemas.microsoft.com/office/drawing/2014/main" id="{7EC8AEA3-B6AC-4ACC-8F38-5B8714FD67FD}"/>
              </a:ext>
            </a:extLst>
          </p:cNvPr>
          <p:cNvSpPr txBox="1"/>
          <p:nvPr/>
        </p:nvSpPr>
        <p:spPr>
          <a:xfrm>
            <a:off x="7200900" y="1530350"/>
            <a:ext cx="1612900" cy="2585323"/>
          </a:xfrm>
          <a:prstGeom prst="rect">
            <a:avLst/>
          </a:prstGeom>
          <a:noFill/>
        </p:spPr>
        <p:txBody>
          <a:bodyPr wrap="square" rtlCol="0">
            <a:spAutoFit/>
          </a:bodyPr>
          <a:lstStyle/>
          <a:p>
            <a:r>
              <a:rPr lang="sv-SE" u="sng" dirty="0"/>
              <a:t>Prognos 2</a:t>
            </a:r>
          </a:p>
          <a:p>
            <a:r>
              <a:rPr lang="sv-SE" dirty="0"/>
              <a:t>Förvaltningen lägger en prognos på minus 0,5 mkr.</a:t>
            </a:r>
          </a:p>
          <a:p>
            <a:r>
              <a:rPr lang="sv-SE" dirty="0"/>
              <a:t>Det är ca 0,5 mkr sämre än prognos 1 2023. </a:t>
            </a:r>
          </a:p>
        </p:txBody>
      </p:sp>
    </p:spTree>
    <p:extLst>
      <p:ext uri="{BB962C8B-B14F-4D97-AF65-F5344CB8AC3E}">
        <p14:creationId xmlns:p14="http://schemas.microsoft.com/office/powerpoint/2010/main" val="3078004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D9905075-7E03-420B-A4DF-853FA76BB446}"/>
              </a:ext>
            </a:extLst>
          </p:cNvPr>
          <p:cNvGraphicFramePr>
            <a:graphicFrameLocks noGrp="1"/>
          </p:cNvGraphicFramePr>
          <p:nvPr>
            <p:extLst>
              <p:ext uri="{D42A27DB-BD31-4B8C-83A1-F6EECF244321}">
                <p14:modId xmlns:p14="http://schemas.microsoft.com/office/powerpoint/2010/main" val="3414348898"/>
              </p:ext>
            </p:extLst>
          </p:nvPr>
        </p:nvGraphicFramePr>
        <p:xfrm>
          <a:off x="1452664" y="996318"/>
          <a:ext cx="5706894" cy="4069301"/>
        </p:xfrm>
        <a:graphic>
          <a:graphicData uri="http://schemas.openxmlformats.org/drawingml/2006/table">
            <a:tbl>
              <a:tblPr firstRow="1" bandRow="1">
                <a:tableStyleId>{5C22544A-7EE6-4342-B048-85BDC9FD1C3A}</a:tableStyleId>
              </a:tblPr>
              <a:tblGrid>
                <a:gridCol w="1861226">
                  <a:extLst>
                    <a:ext uri="{9D8B030D-6E8A-4147-A177-3AD203B41FA5}">
                      <a16:colId xmlns:a16="http://schemas.microsoft.com/office/drawing/2014/main" val="3157922331"/>
                    </a:ext>
                  </a:extLst>
                </a:gridCol>
                <a:gridCol w="1137311">
                  <a:extLst>
                    <a:ext uri="{9D8B030D-6E8A-4147-A177-3AD203B41FA5}">
                      <a16:colId xmlns:a16="http://schemas.microsoft.com/office/drawing/2014/main" val="4064482692"/>
                    </a:ext>
                  </a:extLst>
                </a:gridCol>
                <a:gridCol w="1216782">
                  <a:extLst>
                    <a:ext uri="{9D8B030D-6E8A-4147-A177-3AD203B41FA5}">
                      <a16:colId xmlns:a16="http://schemas.microsoft.com/office/drawing/2014/main" val="1696923969"/>
                    </a:ext>
                  </a:extLst>
                </a:gridCol>
                <a:gridCol w="1491575">
                  <a:extLst>
                    <a:ext uri="{9D8B030D-6E8A-4147-A177-3AD203B41FA5}">
                      <a16:colId xmlns:a16="http://schemas.microsoft.com/office/drawing/2014/main" val="4077191035"/>
                    </a:ext>
                  </a:extLst>
                </a:gridCol>
              </a:tblGrid>
              <a:tr h="373447">
                <a:tc>
                  <a:txBody>
                    <a:bodyPr/>
                    <a:lstStyle/>
                    <a:p>
                      <a:pPr algn="l"/>
                      <a:r>
                        <a:rPr lang="sv-SE" sz="1100" b="0" dirty="0">
                          <a:latin typeface="Tahoma" panose="020B0604030504040204" pitchFamily="34" charset="0"/>
                          <a:ea typeface="Tahoma" panose="020B0604030504040204" pitchFamily="34" charset="0"/>
                          <a:cs typeface="Tahoma" panose="020B0604030504040204" pitchFamily="34" charset="0"/>
                        </a:rPr>
                        <a:t>Enhet</a:t>
                      </a:r>
                    </a:p>
                  </a:txBody>
                  <a:tcPr/>
                </a:tc>
                <a:tc>
                  <a:txBody>
                    <a:bodyPr/>
                    <a:lstStyle/>
                    <a:p>
                      <a:pPr algn="r"/>
                      <a:r>
                        <a:rPr lang="sv-SE" sz="1100" b="1" dirty="0">
                          <a:latin typeface="Tahoma" panose="020B0604030504040204" pitchFamily="34" charset="0"/>
                          <a:ea typeface="Tahoma" panose="020B0604030504040204" pitchFamily="34" charset="0"/>
                          <a:cs typeface="Tahoma" panose="020B0604030504040204" pitchFamily="34" charset="0"/>
                        </a:rPr>
                        <a:t>Prognos 2</a:t>
                      </a:r>
                    </a:p>
                  </a:txBody>
                  <a:tcPr/>
                </a:tc>
                <a:tc>
                  <a:txBody>
                    <a:bodyPr/>
                    <a:lstStyle/>
                    <a:p>
                      <a:pPr algn="r"/>
                      <a:r>
                        <a:rPr lang="sv-SE" sz="1100" b="1" dirty="0">
                          <a:latin typeface="Tahoma" panose="020B0604030504040204" pitchFamily="34" charset="0"/>
                          <a:ea typeface="Tahoma" panose="020B0604030504040204" pitchFamily="34" charset="0"/>
                          <a:cs typeface="Tahoma" panose="020B0604030504040204" pitchFamily="34" charset="0"/>
                        </a:rPr>
                        <a:t>Prognos 2 </a:t>
                      </a:r>
                    </a:p>
                    <a:p>
                      <a:pPr algn="r"/>
                      <a:r>
                        <a:rPr lang="sv-SE" sz="1100" b="1" dirty="0">
                          <a:latin typeface="Tahoma" panose="020B0604030504040204" pitchFamily="34" charset="0"/>
                          <a:ea typeface="Tahoma" panose="020B0604030504040204" pitchFamily="34" charset="0"/>
                          <a:cs typeface="Tahoma" panose="020B0604030504040204" pitchFamily="34" charset="0"/>
                        </a:rPr>
                        <a:t>förskola</a:t>
                      </a:r>
                    </a:p>
                  </a:txBody>
                  <a:tcPr/>
                </a:tc>
                <a:tc>
                  <a:txBody>
                    <a:bodyPr/>
                    <a:lstStyle/>
                    <a:p>
                      <a:pPr algn="r"/>
                      <a:r>
                        <a:rPr lang="sv-SE" sz="1100" b="0" dirty="0">
                          <a:latin typeface="Tahoma" panose="020B0604030504040204" pitchFamily="34" charset="0"/>
                          <a:ea typeface="Tahoma" panose="020B0604030504040204" pitchFamily="34" charset="0"/>
                          <a:cs typeface="Tahoma" panose="020B0604030504040204" pitchFamily="34" charset="0"/>
                        </a:rPr>
                        <a:t>Resultat 202308</a:t>
                      </a:r>
                    </a:p>
                  </a:txBody>
                  <a:tcPr/>
                </a:tc>
                <a:extLst>
                  <a:ext uri="{0D108BD9-81ED-4DB2-BD59-A6C34878D82A}">
                    <a16:rowId xmlns:a16="http://schemas.microsoft.com/office/drawing/2014/main" val="1260720903"/>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KUN Kansli</a:t>
                      </a:r>
                    </a:p>
                  </a:txBody>
                  <a:tcPr/>
                </a:tc>
                <a:tc>
                  <a:txBody>
                    <a:bodyPr/>
                    <a:lstStyle/>
                    <a:p>
                      <a:pPr algn="r"/>
                      <a:r>
                        <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rPr>
                        <a:t>200</a:t>
                      </a:r>
                    </a:p>
                  </a:txBody>
                  <a:tcPr/>
                </a:tc>
                <a:tc>
                  <a:txBody>
                    <a:bodyPr/>
                    <a:lstStyle/>
                    <a:p>
                      <a:pPr algn="r"/>
                      <a:endPar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sv-SE" sz="1100" b="0" dirty="0">
                          <a:solidFill>
                            <a:srgbClr val="00B050"/>
                          </a:solidFill>
                          <a:latin typeface="Tahoma" panose="020B0604030504040204" pitchFamily="34" charset="0"/>
                          <a:ea typeface="Tahoma" panose="020B0604030504040204" pitchFamily="34" charset="0"/>
                          <a:cs typeface="Tahoma" panose="020B0604030504040204" pitchFamily="34" charset="0"/>
                        </a:rPr>
                        <a:t>999</a:t>
                      </a:r>
                    </a:p>
                  </a:txBody>
                  <a:tcPr/>
                </a:tc>
                <a:extLst>
                  <a:ext uri="{0D108BD9-81ED-4DB2-BD59-A6C34878D82A}">
                    <a16:rowId xmlns:a16="http://schemas.microsoft.com/office/drawing/2014/main" val="2527196375"/>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Råda</a:t>
                      </a:r>
                    </a:p>
                  </a:txBody>
                  <a:tcPr/>
                </a:tc>
                <a:tc>
                  <a:txBody>
                    <a:bodyPr/>
                    <a:lstStyle/>
                    <a:p>
                      <a:pPr algn="r"/>
                      <a:r>
                        <a:rPr lang="sv-SE" sz="1000" b="1" dirty="0">
                          <a:solidFill>
                            <a:schemeClr val="tx1"/>
                          </a:solidFill>
                          <a:latin typeface="Tahoma" panose="020B0604030504040204" pitchFamily="34" charset="0"/>
                          <a:ea typeface="Tahoma" panose="020B0604030504040204" pitchFamily="34" charset="0"/>
                          <a:cs typeface="Tahoma" panose="020B0604030504040204" pitchFamily="34" charset="0"/>
                        </a:rPr>
                        <a:t>0</a:t>
                      </a:r>
                    </a:p>
                  </a:txBody>
                  <a:tcPr/>
                </a:tc>
                <a:tc>
                  <a:txBody>
                    <a:bodyPr/>
                    <a:lstStyle/>
                    <a:p>
                      <a:pPr algn="r"/>
                      <a:endParaRPr lang="sv-SE" sz="10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sv-SE" sz="1100" b="0" dirty="0">
                          <a:solidFill>
                            <a:srgbClr val="FF0000"/>
                          </a:solidFill>
                          <a:latin typeface="Tahoma" panose="020B0604030504040204" pitchFamily="34" charset="0"/>
                          <a:ea typeface="Tahoma" panose="020B0604030504040204" pitchFamily="34" charset="0"/>
                          <a:cs typeface="Tahoma" panose="020B0604030504040204" pitchFamily="34" charset="0"/>
                        </a:rPr>
                        <a:t>-253</a:t>
                      </a:r>
                    </a:p>
                  </a:txBody>
                  <a:tcPr/>
                </a:tc>
                <a:extLst>
                  <a:ext uri="{0D108BD9-81ED-4DB2-BD59-A6C34878D82A}">
                    <a16:rowId xmlns:a16="http://schemas.microsoft.com/office/drawing/2014/main" val="1119561607"/>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Nordal</a:t>
                      </a:r>
                    </a:p>
                  </a:txBody>
                  <a:tcPr/>
                </a:tc>
                <a:tc>
                  <a:txBody>
                    <a:bodyPr/>
                    <a:lstStyle/>
                    <a:p>
                      <a:pPr algn="r"/>
                      <a:r>
                        <a:rPr lang="sv-SE" sz="1000" b="1" dirty="0">
                          <a:solidFill>
                            <a:srgbClr val="FF0000"/>
                          </a:solidFill>
                          <a:latin typeface="Tahoma" panose="020B0604030504040204" pitchFamily="34" charset="0"/>
                          <a:ea typeface="Tahoma" panose="020B0604030504040204" pitchFamily="34" charset="0"/>
                          <a:cs typeface="Tahoma" panose="020B0604030504040204" pitchFamily="34" charset="0"/>
                        </a:rPr>
                        <a:t>-600</a:t>
                      </a:r>
                    </a:p>
                  </a:txBody>
                  <a:tcPr/>
                </a:tc>
                <a:tc>
                  <a:txBody>
                    <a:bodyPr/>
                    <a:lstStyle/>
                    <a:p>
                      <a:pPr algn="r"/>
                      <a:endParaRPr lang="sv-SE" sz="1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sv-SE" sz="1100" b="0" dirty="0">
                          <a:solidFill>
                            <a:srgbClr val="FF0000"/>
                          </a:solidFill>
                          <a:latin typeface="Tahoma" panose="020B0604030504040204" pitchFamily="34" charset="0"/>
                          <a:ea typeface="Tahoma" panose="020B0604030504040204" pitchFamily="34" charset="0"/>
                          <a:cs typeface="Tahoma" panose="020B0604030504040204" pitchFamily="34" charset="0"/>
                        </a:rPr>
                        <a:t>-819</a:t>
                      </a:r>
                    </a:p>
                  </a:txBody>
                  <a:tcPr/>
                </a:tc>
                <a:extLst>
                  <a:ext uri="{0D108BD9-81ED-4DB2-BD59-A6C34878D82A}">
                    <a16:rowId xmlns:a16="http://schemas.microsoft.com/office/drawing/2014/main" val="3260287713"/>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Mellerud Södra</a:t>
                      </a:r>
                    </a:p>
                  </a:txBody>
                  <a:tcPr/>
                </a:tc>
                <a:tc>
                  <a:txBody>
                    <a:bodyPr/>
                    <a:lstStyle/>
                    <a:p>
                      <a:pPr algn="r"/>
                      <a:r>
                        <a:rPr lang="sv-SE" sz="1000" b="1" dirty="0">
                          <a:solidFill>
                            <a:srgbClr val="FF0000"/>
                          </a:solidFill>
                          <a:latin typeface="Tahoma" panose="020B0604030504040204" pitchFamily="34" charset="0"/>
                          <a:ea typeface="Tahoma" panose="020B0604030504040204" pitchFamily="34" charset="0"/>
                          <a:cs typeface="Tahoma" panose="020B0604030504040204" pitchFamily="34" charset="0"/>
                        </a:rPr>
                        <a:t>-500</a:t>
                      </a:r>
                    </a:p>
                  </a:txBody>
                  <a:tcPr/>
                </a:tc>
                <a:tc>
                  <a:txBody>
                    <a:bodyPr/>
                    <a:lstStyle/>
                    <a:p>
                      <a:pPr algn="r"/>
                      <a:r>
                        <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rPr>
                        <a:t>200</a:t>
                      </a:r>
                    </a:p>
                  </a:txBody>
                  <a:tcPr/>
                </a:tc>
                <a:tc>
                  <a:txBody>
                    <a:bodyPr/>
                    <a:lstStyle/>
                    <a:p>
                      <a:pPr algn="r"/>
                      <a:r>
                        <a:rPr lang="sv-SE" sz="1100" b="0" dirty="0">
                          <a:solidFill>
                            <a:srgbClr val="FF0000"/>
                          </a:solidFill>
                          <a:latin typeface="Tahoma" panose="020B0604030504040204" pitchFamily="34" charset="0"/>
                          <a:ea typeface="Tahoma" panose="020B0604030504040204" pitchFamily="34" charset="0"/>
                          <a:cs typeface="Tahoma" panose="020B0604030504040204" pitchFamily="34" charset="0"/>
                        </a:rPr>
                        <a:t>-579</a:t>
                      </a:r>
                    </a:p>
                  </a:txBody>
                  <a:tcPr/>
                </a:tc>
                <a:extLst>
                  <a:ext uri="{0D108BD9-81ED-4DB2-BD59-A6C34878D82A}">
                    <a16:rowId xmlns:a16="http://schemas.microsoft.com/office/drawing/2014/main" val="2907730043"/>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Mellerud förskola</a:t>
                      </a:r>
                    </a:p>
                  </a:txBody>
                  <a:tcPr/>
                </a:tc>
                <a:tc>
                  <a:txBody>
                    <a:bodyPr/>
                    <a:lstStyle/>
                    <a:p>
                      <a:pPr algn="r"/>
                      <a:r>
                        <a:rPr lang="sv-SE" sz="1000" b="1" dirty="0">
                          <a:solidFill>
                            <a:srgbClr val="FF0000"/>
                          </a:solidFill>
                          <a:latin typeface="Tahoma" panose="020B0604030504040204" pitchFamily="34" charset="0"/>
                          <a:ea typeface="Tahoma" panose="020B0604030504040204" pitchFamily="34" charset="0"/>
                          <a:cs typeface="Tahoma" panose="020B0604030504040204" pitchFamily="34" charset="0"/>
                        </a:rPr>
                        <a:t>-300</a:t>
                      </a:r>
                    </a:p>
                  </a:txBody>
                  <a:tcPr/>
                </a:tc>
                <a:tc>
                  <a:txBody>
                    <a:bodyPr/>
                    <a:lstStyle/>
                    <a:p>
                      <a:pPr algn="r"/>
                      <a:r>
                        <a:rPr lang="sv-SE" sz="1000" b="1" dirty="0">
                          <a:solidFill>
                            <a:srgbClr val="FF0000"/>
                          </a:solidFill>
                          <a:latin typeface="Tahoma" panose="020B0604030504040204" pitchFamily="34" charset="0"/>
                          <a:ea typeface="Tahoma" panose="020B0604030504040204" pitchFamily="34" charset="0"/>
                          <a:cs typeface="Tahoma" panose="020B0604030504040204" pitchFamily="34" charset="0"/>
                        </a:rPr>
                        <a:t>-200</a:t>
                      </a:r>
                    </a:p>
                  </a:txBody>
                  <a:tcPr/>
                </a:tc>
                <a:tc>
                  <a:txBody>
                    <a:bodyPr/>
                    <a:lstStyle/>
                    <a:p>
                      <a:pPr algn="r"/>
                      <a:r>
                        <a:rPr lang="sv-SE" sz="1100" b="0" dirty="0">
                          <a:solidFill>
                            <a:srgbClr val="FF0000"/>
                          </a:solidFill>
                          <a:latin typeface="Tahoma" panose="020B0604030504040204" pitchFamily="34" charset="0"/>
                          <a:ea typeface="Tahoma" panose="020B0604030504040204" pitchFamily="34" charset="0"/>
                          <a:cs typeface="Tahoma" panose="020B0604030504040204" pitchFamily="34" charset="0"/>
                        </a:rPr>
                        <a:t>-298</a:t>
                      </a:r>
                    </a:p>
                  </a:txBody>
                  <a:tcPr/>
                </a:tc>
                <a:extLst>
                  <a:ext uri="{0D108BD9-81ED-4DB2-BD59-A6C34878D82A}">
                    <a16:rowId xmlns:a16="http://schemas.microsoft.com/office/drawing/2014/main" val="2391096670"/>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Åsebro</a:t>
                      </a:r>
                    </a:p>
                  </a:txBody>
                  <a:tcPr/>
                </a:tc>
                <a:tc>
                  <a:txBody>
                    <a:bodyPr/>
                    <a:lstStyle/>
                    <a:p>
                      <a:pPr algn="r"/>
                      <a:r>
                        <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rPr>
                        <a:t>200</a:t>
                      </a:r>
                    </a:p>
                  </a:txBody>
                  <a:tcPr/>
                </a:tc>
                <a:tc>
                  <a:txBody>
                    <a:bodyPr/>
                    <a:lstStyle/>
                    <a:p>
                      <a:pPr algn="r"/>
                      <a:r>
                        <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rPr>
                        <a:t>200</a:t>
                      </a:r>
                    </a:p>
                  </a:txBody>
                  <a:tcPr/>
                </a:tc>
                <a:tc>
                  <a:txBody>
                    <a:bodyPr/>
                    <a:lstStyle/>
                    <a:p>
                      <a:pPr algn="r"/>
                      <a:r>
                        <a:rPr lang="sv-SE" sz="1100" b="0" dirty="0">
                          <a:solidFill>
                            <a:srgbClr val="00B050"/>
                          </a:solidFill>
                          <a:latin typeface="Tahoma" panose="020B0604030504040204" pitchFamily="34" charset="0"/>
                          <a:ea typeface="Tahoma" panose="020B0604030504040204" pitchFamily="34" charset="0"/>
                          <a:cs typeface="Tahoma" panose="020B0604030504040204" pitchFamily="34" charset="0"/>
                        </a:rPr>
                        <a:t>131</a:t>
                      </a:r>
                    </a:p>
                  </a:txBody>
                  <a:tcPr/>
                </a:tc>
                <a:extLst>
                  <a:ext uri="{0D108BD9-81ED-4DB2-BD59-A6C34878D82A}">
                    <a16:rowId xmlns:a16="http://schemas.microsoft.com/office/drawing/2014/main" val="3587534804"/>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Dals Rostock</a:t>
                      </a:r>
                    </a:p>
                  </a:txBody>
                  <a:tcPr/>
                </a:tc>
                <a:tc>
                  <a:txBody>
                    <a:bodyPr/>
                    <a:lstStyle/>
                    <a:p>
                      <a:pPr algn="r"/>
                      <a:r>
                        <a:rPr lang="sv-SE" sz="1000" b="1" dirty="0">
                          <a:solidFill>
                            <a:srgbClr val="FF0000"/>
                          </a:solidFill>
                          <a:latin typeface="Tahoma" panose="020B0604030504040204" pitchFamily="34" charset="0"/>
                          <a:ea typeface="Tahoma" panose="020B0604030504040204" pitchFamily="34" charset="0"/>
                          <a:cs typeface="Tahoma" panose="020B0604030504040204" pitchFamily="34" charset="0"/>
                        </a:rPr>
                        <a:t>-500</a:t>
                      </a:r>
                    </a:p>
                  </a:txBody>
                  <a:tcPr/>
                </a:tc>
                <a:tc>
                  <a:txBody>
                    <a:bodyPr/>
                    <a:lstStyle/>
                    <a:p>
                      <a:pPr algn="r"/>
                      <a:r>
                        <a:rPr lang="sv-SE" sz="1000" b="1" dirty="0">
                          <a:solidFill>
                            <a:srgbClr val="FF0000"/>
                          </a:solidFill>
                          <a:latin typeface="Tahoma" panose="020B0604030504040204" pitchFamily="34" charset="0"/>
                          <a:ea typeface="Tahoma" panose="020B0604030504040204" pitchFamily="34" charset="0"/>
                          <a:cs typeface="Tahoma" panose="020B0604030504040204" pitchFamily="34" charset="0"/>
                        </a:rPr>
                        <a:t>-400</a:t>
                      </a:r>
                    </a:p>
                  </a:txBody>
                  <a:tcPr/>
                </a:tc>
                <a:tc>
                  <a:txBody>
                    <a:bodyPr/>
                    <a:lstStyle/>
                    <a:p>
                      <a:pPr algn="r"/>
                      <a:r>
                        <a:rPr lang="sv-SE" sz="1100" b="0" dirty="0">
                          <a:solidFill>
                            <a:srgbClr val="FF0000"/>
                          </a:solidFill>
                          <a:latin typeface="Tahoma" panose="020B0604030504040204" pitchFamily="34" charset="0"/>
                          <a:ea typeface="Tahoma" panose="020B0604030504040204" pitchFamily="34" charset="0"/>
                          <a:cs typeface="Tahoma" panose="020B0604030504040204" pitchFamily="34" charset="0"/>
                        </a:rPr>
                        <a:t>-725</a:t>
                      </a:r>
                    </a:p>
                  </a:txBody>
                  <a:tcPr/>
                </a:tc>
                <a:extLst>
                  <a:ext uri="{0D108BD9-81ED-4DB2-BD59-A6C34878D82A}">
                    <a16:rowId xmlns:a16="http://schemas.microsoft.com/office/drawing/2014/main" val="2025122216"/>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Åsen</a:t>
                      </a:r>
                    </a:p>
                  </a:txBody>
                  <a:tcPr/>
                </a:tc>
                <a:tc>
                  <a:txBody>
                    <a:bodyPr/>
                    <a:lstStyle/>
                    <a:p>
                      <a:pPr algn="r"/>
                      <a:r>
                        <a:rPr lang="sv-SE" sz="1000" b="1" dirty="0">
                          <a:solidFill>
                            <a:srgbClr val="FF0000"/>
                          </a:solidFill>
                          <a:latin typeface="Tahoma" panose="020B0604030504040204" pitchFamily="34" charset="0"/>
                          <a:ea typeface="Tahoma" panose="020B0604030504040204" pitchFamily="34" charset="0"/>
                          <a:cs typeface="Tahoma" panose="020B0604030504040204" pitchFamily="34" charset="0"/>
                        </a:rPr>
                        <a:t>-700</a:t>
                      </a:r>
                    </a:p>
                  </a:txBody>
                  <a:tcPr/>
                </a:tc>
                <a:tc>
                  <a:txBody>
                    <a:bodyPr/>
                    <a:lstStyle/>
                    <a:p>
                      <a:pPr algn="r"/>
                      <a:endParaRPr lang="sv-SE" sz="1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sv-SE" sz="1100" b="0" dirty="0">
                          <a:solidFill>
                            <a:srgbClr val="FF0000"/>
                          </a:solidFill>
                          <a:latin typeface="Tahoma" panose="020B0604030504040204" pitchFamily="34" charset="0"/>
                          <a:ea typeface="Tahoma" panose="020B0604030504040204" pitchFamily="34" charset="0"/>
                          <a:cs typeface="Tahoma" panose="020B0604030504040204" pitchFamily="34" charset="0"/>
                        </a:rPr>
                        <a:t>-609</a:t>
                      </a:r>
                    </a:p>
                  </a:txBody>
                  <a:tcPr/>
                </a:tc>
                <a:extLst>
                  <a:ext uri="{0D108BD9-81ED-4DB2-BD59-A6C34878D82A}">
                    <a16:rowId xmlns:a16="http://schemas.microsoft.com/office/drawing/2014/main" val="213546470"/>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Melleruds Särskola</a:t>
                      </a:r>
                    </a:p>
                  </a:txBody>
                  <a:tcPr/>
                </a:tc>
                <a:tc>
                  <a:txBody>
                    <a:bodyPr/>
                    <a:lstStyle/>
                    <a:p>
                      <a:pPr algn="r"/>
                      <a:r>
                        <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rPr>
                        <a:t>100</a:t>
                      </a:r>
                    </a:p>
                  </a:txBody>
                  <a:tcPr/>
                </a:tc>
                <a:tc>
                  <a:txBody>
                    <a:bodyPr/>
                    <a:lstStyle/>
                    <a:p>
                      <a:pPr algn="r"/>
                      <a:endPar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sv-SE" sz="1100" b="0" dirty="0">
                          <a:solidFill>
                            <a:srgbClr val="00B050"/>
                          </a:solidFill>
                          <a:latin typeface="Tahoma" panose="020B0604030504040204" pitchFamily="34" charset="0"/>
                          <a:ea typeface="Tahoma" panose="020B0604030504040204" pitchFamily="34" charset="0"/>
                          <a:cs typeface="Tahoma" panose="020B0604030504040204" pitchFamily="34" charset="0"/>
                        </a:rPr>
                        <a:t>532</a:t>
                      </a:r>
                    </a:p>
                  </a:txBody>
                  <a:tcPr/>
                </a:tc>
                <a:extLst>
                  <a:ext uri="{0D108BD9-81ED-4DB2-BD59-A6C34878D82A}">
                    <a16:rowId xmlns:a16="http://schemas.microsoft.com/office/drawing/2014/main" val="244490307"/>
                  </a:ext>
                </a:extLst>
              </a:tr>
              <a:tr h="274541">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Dahlstiernska gymnasiet</a:t>
                      </a:r>
                    </a:p>
                  </a:txBody>
                  <a:tcPr/>
                </a:tc>
                <a:tc>
                  <a:txBody>
                    <a:bodyPr/>
                    <a:lstStyle/>
                    <a:p>
                      <a:pPr algn="r"/>
                      <a:r>
                        <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rPr>
                        <a:t>600</a:t>
                      </a:r>
                    </a:p>
                  </a:txBody>
                  <a:tcPr/>
                </a:tc>
                <a:tc>
                  <a:txBody>
                    <a:bodyPr/>
                    <a:lstStyle/>
                    <a:p>
                      <a:pPr algn="r"/>
                      <a:endPar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sv-SE" sz="1100" b="0" dirty="0">
                          <a:solidFill>
                            <a:srgbClr val="00B050"/>
                          </a:solidFill>
                          <a:latin typeface="Tahoma" panose="020B0604030504040204" pitchFamily="34" charset="0"/>
                          <a:ea typeface="Tahoma" panose="020B0604030504040204" pitchFamily="34" charset="0"/>
                          <a:cs typeface="Tahoma" panose="020B0604030504040204" pitchFamily="34" charset="0"/>
                        </a:rPr>
                        <a:t>639</a:t>
                      </a:r>
                    </a:p>
                  </a:txBody>
                  <a:tcPr/>
                </a:tc>
                <a:extLst>
                  <a:ext uri="{0D108BD9-81ED-4DB2-BD59-A6C34878D82A}">
                    <a16:rowId xmlns:a16="http://schemas.microsoft.com/office/drawing/2014/main" val="3831178346"/>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Vuxenutbildning </a:t>
                      </a:r>
                    </a:p>
                  </a:txBody>
                  <a:tcPr/>
                </a:tc>
                <a:tc>
                  <a:txBody>
                    <a:bodyPr/>
                    <a:lstStyle/>
                    <a:p>
                      <a:pPr algn="r"/>
                      <a:r>
                        <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rPr>
                        <a:t>600</a:t>
                      </a:r>
                    </a:p>
                  </a:txBody>
                  <a:tcPr/>
                </a:tc>
                <a:tc>
                  <a:txBody>
                    <a:bodyPr/>
                    <a:lstStyle/>
                    <a:p>
                      <a:pPr algn="r"/>
                      <a:endPar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sv-SE" sz="1100" b="0" dirty="0">
                          <a:solidFill>
                            <a:srgbClr val="00B050"/>
                          </a:solidFill>
                          <a:latin typeface="Tahoma" panose="020B0604030504040204" pitchFamily="34" charset="0"/>
                          <a:ea typeface="Tahoma" panose="020B0604030504040204" pitchFamily="34" charset="0"/>
                          <a:cs typeface="Tahoma" panose="020B0604030504040204" pitchFamily="34" charset="0"/>
                        </a:rPr>
                        <a:t>660</a:t>
                      </a:r>
                    </a:p>
                  </a:txBody>
                  <a:tcPr/>
                </a:tc>
                <a:extLst>
                  <a:ext uri="{0D108BD9-81ED-4DB2-BD59-A6C34878D82A}">
                    <a16:rowId xmlns:a16="http://schemas.microsoft.com/office/drawing/2014/main" val="2515844242"/>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Kultur Mellerud</a:t>
                      </a:r>
                    </a:p>
                  </a:txBody>
                  <a:tcPr/>
                </a:tc>
                <a:tc>
                  <a:txBody>
                    <a:bodyPr/>
                    <a:lstStyle/>
                    <a:p>
                      <a:pPr algn="r"/>
                      <a:r>
                        <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rPr>
                        <a:t>200</a:t>
                      </a:r>
                    </a:p>
                  </a:txBody>
                  <a:tcPr/>
                </a:tc>
                <a:tc>
                  <a:txBody>
                    <a:bodyPr/>
                    <a:lstStyle/>
                    <a:p>
                      <a:pPr algn="r"/>
                      <a:endPar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sv-SE" sz="1100" b="0" dirty="0">
                          <a:solidFill>
                            <a:srgbClr val="00B050"/>
                          </a:solidFill>
                          <a:latin typeface="Tahoma" panose="020B0604030504040204" pitchFamily="34" charset="0"/>
                          <a:ea typeface="Tahoma" panose="020B0604030504040204" pitchFamily="34" charset="0"/>
                          <a:cs typeface="Tahoma" panose="020B0604030504040204" pitchFamily="34" charset="0"/>
                        </a:rPr>
                        <a:t>105</a:t>
                      </a:r>
                    </a:p>
                  </a:txBody>
                  <a:tcPr/>
                </a:tc>
                <a:extLst>
                  <a:ext uri="{0D108BD9-81ED-4DB2-BD59-A6C34878D82A}">
                    <a16:rowId xmlns:a16="http://schemas.microsoft.com/office/drawing/2014/main" val="3082051234"/>
                  </a:ext>
                </a:extLst>
              </a:tr>
              <a:tr h="226736">
                <a:tc>
                  <a:txBody>
                    <a:bodyPr/>
                    <a:lstStyle/>
                    <a:p>
                      <a:pPr algn="l"/>
                      <a:r>
                        <a:rPr lang="sv-SE" sz="1100" dirty="0">
                          <a:latin typeface="Tahoma" panose="020B0604030504040204" pitchFamily="34" charset="0"/>
                          <a:ea typeface="Tahoma" panose="020B0604030504040204" pitchFamily="34" charset="0"/>
                          <a:cs typeface="Tahoma" panose="020B0604030504040204" pitchFamily="34" charset="0"/>
                        </a:rPr>
                        <a:t>Kulturbruket på Dal</a:t>
                      </a:r>
                    </a:p>
                  </a:txBody>
                  <a:tcPr/>
                </a:tc>
                <a:tc>
                  <a:txBody>
                    <a:bodyPr/>
                    <a:lstStyle/>
                    <a:p>
                      <a:pPr algn="r"/>
                      <a:r>
                        <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rPr>
                        <a:t>200</a:t>
                      </a:r>
                    </a:p>
                  </a:txBody>
                  <a:tcPr/>
                </a:tc>
                <a:tc>
                  <a:txBody>
                    <a:bodyPr/>
                    <a:lstStyle/>
                    <a:p>
                      <a:pPr algn="r"/>
                      <a:endParaRPr lang="sv-SE" sz="1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sv-SE" sz="1100" b="0" dirty="0">
                          <a:solidFill>
                            <a:srgbClr val="00B050"/>
                          </a:solidFill>
                          <a:latin typeface="Tahoma" panose="020B0604030504040204" pitchFamily="34" charset="0"/>
                          <a:ea typeface="Tahoma" panose="020B0604030504040204" pitchFamily="34" charset="0"/>
                          <a:cs typeface="Tahoma" panose="020B0604030504040204" pitchFamily="34" charset="0"/>
                        </a:rPr>
                        <a:t>632</a:t>
                      </a:r>
                    </a:p>
                  </a:txBody>
                  <a:tcPr/>
                </a:tc>
                <a:extLst>
                  <a:ext uri="{0D108BD9-81ED-4DB2-BD59-A6C34878D82A}">
                    <a16:rowId xmlns:a16="http://schemas.microsoft.com/office/drawing/2014/main" val="2417290963"/>
                  </a:ext>
                </a:extLst>
              </a:tr>
              <a:tr h="226736">
                <a:tc>
                  <a:txBody>
                    <a:bodyPr/>
                    <a:lstStyle/>
                    <a:p>
                      <a:pPr algn="l"/>
                      <a:r>
                        <a:rPr lang="sv-SE" sz="1100" b="1" dirty="0">
                          <a:latin typeface="Tahoma" panose="020B0604030504040204" pitchFamily="34" charset="0"/>
                          <a:ea typeface="Tahoma" panose="020B0604030504040204" pitchFamily="34" charset="0"/>
                          <a:cs typeface="Tahoma" panose="020B0604030504040204" pitchFamily="34" charset="0"/>
                        </a:rPr>
                        <a:t>Summa</a:t>
                      </a:r>
                    </a:p>
                  </a:txBody>
                  <a:tcPr/>
                </a:tc>
                <a:tc>
                  <a:txBody>
                    <a:bodyPr/>
                    <a:lstStyle/>
                    <a:p>
                      <a:pPr algn="r"/>
                      <a:r>
                        <a:rPr lang="sv-SE" sz="1100" b="1" dirty="0">
                          <a:solidFill>
                            <a:srgbClr val="FF0000"/>
                          </a:solidFill>
                          <a:latin typeface="Tahoma" panose="020B0604030504040204" pitchFamily="34" charset="0"/>
                          <a:ea typeface="Tahoma" panose="020B0604030504040204" pitchFamily="34" charset="0"/>
                          <a:cs typeface="Tahoma" panose="020B0604030504040204" pitchFamily="34" charset="0"/>
                        </a:rPr>
                        <a:t>-500</a:t>
                      </a:r>
                    </a:p>
                  </a:txBody>
                  <a:tcPr/>
                </a:tc>
                <a:tc>
                  <a:txBody>
                    <a:bodyPr/>
                    <a:lstStyle/>
                    <a:p>
                      <a:pPr algn="r"/>
                      <a:r>
                        <a:rPr lang="sv-SE" sz="1100" b="1" dirty="0">
                          <a:solidFill>
                            <a:srgbClr val="FF0000"/>
                          </a:solidFill>
                          <a:latin typeface="Tahoma" panose="020B0604030504040204" pitchFamily="34" charset="0"/>
                          <a:ea typeface="Tahoma" panose="020B0604030504040204" pitchFamily="34" charset="0"/>
                          <a:cs typeface="Tahoma" panose="020B0604030504040204" pitchFamily="34" charset="0"/>
                        </a:rPr>
                        <a:t>-200</a:t>
                      </a:r>
                    </a:p>
                  </a:txBody>
                  <a:tcPr/>
                </a:tc>
                <a:tc>
                  <a:txBody>
                    <a:bodyPr/>
                    <a:lstStyle/>
                    <a:p>
                      <a:pPr algn="r"/>
                      <a:r>
                        <a:rPr lang="sv-SE" sz="1100" b="1" dirty="0">
                          <a:solidFill>
                            <a:srgbClr val="00B050"/>
                          </a:solidFill>
                          <a:latin typeface="Tahoma" panose="020B0604030504040204" pitchFamily="34" charset="0"/>
                          <a:ea typeface="Tahoma" panose="020B0604030504040204" pitchFamily="34" charset="0"/>
                          <a:cs typeface="Tahoma" panose="020B0604030504040204" pitchFamily="34" charset="0"/>
                        </a:rPr>
                        <a:t>415</a:t>
                      </a:r>
                    </a:p>
                  </a:txBody>
                  <a:tcPr/>
                </a:tc>
                <a:extLst>
                  <a:ext uri="{0D108BD9-81ED-4DB2-BD59-A6C34878D82A}">
                    <a16:rowId xmlns:a16="http://schemas.microsoft.com/office/drawing/2014/main" val="2695599373"/>
                  </a:ext>
                </a:extLst>
              </a:tr>
            </a:tbl>
          </a:graphicData>
        </a:graphic>
      </p:graphicFrame>
      <p:sp>
        <p:nvSpPr>
          <p:cNvPr id="3" name="textruta 2">
            <a:extLst>
              <a:ext uri="{FF2B5EF4-FFF2-40B4-BE49-F238E27FC236}">
                <a16:creationId xmlns:a16="http://schemas.microsoft.com/office/drawing/2014/main" id="{910678D9-8A45-457D-8159-6E1D399356BC}"/>
              </a:ext>
            </a:extLst>
          </p:cNvPr>
          <p:cNvSpPr txBox="1"/>
          <p:nvPr/>
        </p:nvSpPr>
        <p:spPr>
          <a:xfrm>
            <a:off x="2571750" y="255426"/>
            <a:ext cx="4019550" cy="369332"/>
          </a:xfrm>
          <a:prstGeom prst="rect">
            <a:avLst/>
          </a:prstGeom>
          <a:noFill/>
        </p:spPr>
        <p:txBody>
          <a:bodyPr wrap="square" rtlCol="0">
            <a:spAutoFit/>
          </a:bodyPr>
          <a:lstStyle/>
          <a:p>
            <a:r>
              <a:rPr lang="sv-SE" b="1" dirty="0">
                <a:solidFill>
                  <a:schemeClr val="bg1">
                    <a:lumMod val="95000"/>
                  </a:schemeClr>
                </a:solidFill>
              </a:rPr>
              <a:t>Prognos &amp; delårsresultat per enhet </a:t>
            </a:r>
          </a:p>
        </p:txBody>
      </p:sp>
    </p:spTree>
    <p:extLst>
      <p:ext uri="{BB962C8B-B14F-4D97-AF65-F5344CB8AC3E}">
        <p14:creationId xmlns:p14="http://schemas.microsoft.com/office/powerpoint/2010/main" val="4124134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674C28E6-004E-41F2-BA7E-F9E574B188FC}"/>
              </a:ext>
            </a:extLst>
          </p:cNvPr>
          <p:cNvSpPr txBox="1"/>
          <p:nvPr/>
        </p:nvSpPr>
        <p:spPr>
          <a:xfrm>
            <a:off x="454767" y="1568827"/>
            <a:ext cx="8514135" cy="2893100"/>
          </a:xfrm>
          <a:prstGeom prst="rect">
            <a:avLst/>
          </a:prstGeom>
          <a:noFill/>
        </p:spPr>
        <p:txBody>
          <a:bodyPr wrap="square" rtlCol="0">
            <a:spAutoFit/>
          </a:bodyPr>
          <a:lstStyle/>
          <a:p>
            <a:pPr marL="285750" indent="-285750" algn="l">
              <a:buFont typeface="Arial" panose="020B0604020202020204" pitchFamily="34" charset="0"/>
              <a:buChar char="•"/>
            </a:pPr>
            <a:r>
              <a:rPr lang="sv-SE" sz="1400" b="0" i="0" dirty="0">
                <a:solidFill>
                  <a:srgbClr val="000000"/>
                </a:solidFill>
                <a:effectLst/>
                <a:latin typeface="Roboto" panose="02000000000000000000" pitchFamily="2" charset="0"/>
              </a:rPr>
              <a:t>Interkommunal ersättning- balans</a:t>
            </a:r>
          </a:p>
          <a:p>
            <a:pPr marL="285750" indent="-285750" algn="l">
              <a:buFont typeface="Arial" panose="020B0604020202020204" pitchFamily="34" charset="0"/>
              <a:buChar char="•"/>
            </a:pPr>
            <a:r>
              <a:rPr lang="sv-SE" sz="1400" dirty="0">
                <a:solidFill>
                  <a:srgbClr val="000000"/>
                </a:solidFill>
                <a:latin typeface="Roboto" panose="02000000000000000000" pitchFamily="2" charset="0"/>
              </a:rPr>
              <a:t>Färre antal sålda gymnasieutbildningar till andra kommuner</a:t>
            </a:r>
            <a:endParaRPr lang="sv-SE" sz="1400" b="0" i="0" dirty="0">
              <a:solidFill>
                <a:srgbClr val="000000"/>
              </a:solidFill>
              <a:effectLst/>
              <a:latin typeface="Roboto" panose="02000000000000000000" pitchFamily="2" charset="0"/>
            </a:endParaRPr>
          </a:p>
          <a:p>
            <a:pPr marL="285750" indent="-285750">
              <a:buFont typeface="Arial" panose="020B0604020202020204" pitchFamily="34" charset="0"/>
              <a:buChar char="•"/>
            </a:pPr>
            <a:r>
              <a:rPr lang="sv-SE" sz="1400" dirty="0">
                <a:solidFill>
                  <a:srgbClr val="000000"/>
                </a:solidFill>
                <a:latin typeface="Roboto" panose="02000000000000000000" pitchFamily="2" charset="0"/>
              </a:rPr>
              <a:t>Asylersättning- mycket få asylelever</a:t>
            </a:r>
          </a:p>
          <a:p>
            <a:pPr marL="285750" indent="-285750">
              <a:buFont typeface="Arial" panose="020B0604020202020204" pitchFamily="34" charset="0"/>
              <a:buChar char="•"/>
            </a:pPr>
            <a:r>
              <a:rPr lang="sv-SE" sz="1400" dirty="0">
                <a:solidFill>
                  <a:srgbClr val="000000"/>
                </a:solidFill>
                <a:latin typeface="Roboto" panose="02000000000000000000" pitchFamily="2" charset="0"/>
              </a:rPr>
              <a:t>Flyktingar från Ukraina- ett fåtal</a:t>
            </a:r>
          </a:p>
          <a:p>
            <a:pPr marL="285750" indent="-285750">
              <a:buFont typeface="Arial" panose="020B0604020202020204" pitchFamily="34" charset="0"/>
              <a:buChar char="•"/>
            </a:pPr>
            <a:r>
              <a:rPr lang="sv-SE" sz="1400" dirty="0">
                <a:solidFill>
                  <a:srgbClr val="000000"/>
                </a:solidFill>
                <a:latin typeface="Roboto" panose="02000000000000000000" pitchFamily="2" charset="0"/>
              </a:rPr>
              <a:t>Lärartätheten- varierar efter skolans storlek- från 7,2 till 11,9 elever/lärare </a:t>
            </a:r>
          </a:p>
          <a:p>
            <a:pPr marL="285750" indent="-285750" algn="l">
              <a:buFont typeface="Arial" panose="020B0604020202020204" pitchFamily="34" charset="0"/>
              <a:buChar char="•"/>
            </a:pPr>
            <a:r>
              <a:rPr lang="sv-SE" sz="1400" dirty="0">
                <a:solidFill>
                  <a:srgbClr val="000000"/>
                </a:solidFill>
                <a:latin typeface="Roboto" panose="02000000000000000000" pitchFamily="2" charset="0"/>
              </a:rPr>
              <a:t>Tillväxtverket- möjliggör extra resurser i några av kommunens skolor</a:t>
            </a:r>
          </a:p>
          <a:p>
            <a:pPr marL="285750" indent="-285750" algn="l">
              <a:buFont typeface="Arial" panose="020B0604020202020204" pitchFamily="34" charset="0"/>
              <a:buChar char="•"/>
            </a:pPr>
            <a:r>
              <a:rPr lang="sv-SE" sz="1400" dirty="0">
                <a:solidFill>
                  <a:srgbClr val="000000"/>
                </a:solidFill>
                <a:latin typeface="Roboto" panose="02000000000000000000" pitchFamily="2" charset="0"/>
              </a:rPr>
              <a:t>Anpassad grundskola för yngre elever har startat i Nordalsskolan</a:t>
            </a:r>
          </a:p>
          <a:p>
            <a:pPr marL="285750" indent="-285750" algn="l">
              <a:buFont typeface="Arial" panose="020B0604020202020204" pitchFamily="34" charset="0"/>
              <a:buChar char="•"/>
            </a:pPr>
            <a:r>
              <a:rPr lang="sv-SE" sz="1400" b="0" i="0" dirty="0">
                <a:solidFill>
                  <a:srgbClr val="000000"/>
                </a:solidFill>
                <a:effectLst/>
                <a:latin typeface="Roboto" panose="02000000000000000000" pitchFamily="2" charset="0"/>
              </a:rPr>
              <a:t>Nya ändamålsenliga</a:t>
            </a:r>
            <a:r>
              <a:rPr lang="sv-SE" sz="1400" dirty="0">
                <a:solidFill>
                  <a:srgbClr val="000000"/>
                </a:solidFill>
                <a:latin typeface="Roboto" panose="02000000000000000000" pitchFamily="2" charset="0"/>
              </a:rPr>
              <a:t> lokaler till förskola i Åsebro i oktober</a:t>
            </a:r>
          </a:p>
          <a:p>
            <a:pPr marL="285750" indent="-285750" algn="l">
              <a:buFont typeface="Arial" panose="020B0604020202020204" pitchFamily="34" charset="0"/>
              <a:buChar char="•"/>
            </a:pPr>
            <a:r>
              <a:rPr lang="sv-SE" sz="1400" dirty="0">
                <a:solidFill>
                  <a:srgbClr val="000000"/>
                </a:solidFill>
                <a:latin typeface="Roboto" panose="02000000000000000000" pitchFamily="2" charset="0"/>
              </a:rPr>
              <a:t>Ny skolskjutsorganisation ger ökade kostnader</a:t>
            </a:r>
          </a:p>
          <a:p>
            <a:pPr marL="285750" indent="-285750" algn="l">
              <a:buFont typeface="Arial" panose="020B0604020202020204" pitchFamily="34" charset="0"/>
              <a:buChar char="•"/>
            </a:pPr>
            <a:r>
              <a:rPr lang="sv-SE" sz="1400" dirty="0">
                <a:solidFill>
                  <a:srgbClr val="000000"/>
                </a:solidFill>
                <a:latin typeface="Roboto" panose="02000000000000000000" pitchFamily="2" charset="0"/>
              </a:rPr>
              <a:t>Ny verksamhet 2023, pedagogisk omsorg- ej finansierad</a:t>
            </a:r>
          </a:p>
          <a:p>
            <a:pPr marL="285750" indent="-285750" algn="l">
              <a:buFont typeface="Arial" panose="020B0604020202020204" pitchFamily="34" charset="0"/>
              <a:buChar char="•"/>
            </a:pPr>
            <a:r>
              <a:rPr lang="sv-SE" sz="1400" dirty="0">
                <a:solidFill>
                  <a:srgbClr val="000000"/>
                </a:solidFill>
                <a:latin typeface="Roboto" panose="02000000000000000000" pitchFamily="2" charset="0"/>
              </a:rPr>
              <a:t>Fortsatt hög sjuklönekostnad</a:t>
            </a:r>
          </a:p>
          <a:p>
            <a:pPr marL="285750" indent="-285750">
              <a:buFont typeface="Arial" panose="020B0604020202020204" pitchFamily="34" charset="0"/>
              <a:buChar char="•"/>
            </a:pPr>
            <a:r>
              <a:rPr lang="sv-SE" sz="1400" dirty="0">
                <a:solidFill>
                  <a:srgbClr val="000000"/>
                </a:solidFill>
                <a:latin typeface="Roboto" panose="02000000000000000000" pitchFamily="2" charset="0"/>
              </a:rPr>
              <a:t>Mellerud driver fler grundskolor än vi får ersättning för i det kommunala utjämningssystemet</a:t>
            </a:r>
          </a:p>
          <a:p>
            <a:pPr marL="285750" indent="-285750">
              <a:buFont typeface="Arial" panose="020B0604020202020204" pitchFamily="34" charset="0"/>
              <a:buChar char="•"/>
            </a:pPr>
            <a:r>
              <a:rPr lang="sv-SE" sz="1400" dirty="0">
                <a:solidFill>
                  <a:srgbClr val="000000"/>
                </a:solidFill>
                <a:latin typeface="Roboto" panose="02000000000000000000" pitchFamily="2" charset="0"/>
              </a:rPr>
              <a:t>Många grundskolor ger högst lokalkostnader i Dalsland</a:t>
            </a:r>
          </a:p>
        </p:txBody>
      </p:sp>
      <p:sp>
        <p:nvSpPr>
          <p:cNvPr id="4" name="textruta 3">
            <a:extLst>
              <a:ext uri="{FF2B5EF4-FFF2-40B4-BE49-F238E27FC236}">
                <a16:creationId xmlns:a16="http://schemas.microsoft.com/office/drawing/2014/main" id="{44BC1C14-A13E-42C5-B0E9-45DDF9FD3268}"/>
              </a:ext>
            </a:extLst>
          </p:cNvPr>
          <p:cNvSpPr txBox="1"/>
          <p:nvPr/>
        </p:nvSpPr>
        <p:spPr>
          <a:xfrm>
            <a:off x="2647950" y="313809"/>
            <a:ext cx="4572000" cy="369332"/>
          </a:xfrm>
          <a:prstGeom prst="rect">
            <a:avLst/>
          </a:prstGeom>
          <a:noFill/>
        </p:spPr>
        <p:txBody>
          <a:bodyPr wrap="square">
            <a:spAutoFit/>
          </a:bodyPr>
          <a:lstStyle/>
          <a:p>
            <a:r>
              <a:rPr lang="sv-SE" sz="1800" b="1" dirty="0">
                <a:solidFill>
                  <a:schemeClr val="bg1"/>
                </a:solidFill>
                <a:latin typeface="Tahoma" panose="020B0604030504040204" pitchFamily="34" charset="0"/>
                <a:ea typeface="Tahoma" panose="020B0604030504040204" pitchFamily="34" charset="0"/>
                <a:cs typeface="Tahoma" panose="020B0604030504040204" pitchFamily="34" charset="0"/>
              </a:rPr>
              <a:t>Förutsättningar</a:t>
            </a:r>
          </a:p>
        </p:txBody>
      </p:sp>
    </p:spTree>
    <p:extLst>
      <p:ext uri="{BB962C8B-B14F-4D97-AF65-F5344CB8AC3E}">
        <p14:creationId xmlns:p14="http://schemas.microsoft.com/office/powerpoint/2010/main" val="245455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B3D51EAB-95CA-3062-0FAD-020D0DB2DC98}"/>
              </a:ext>
            </a:extLst>
          </p:cNvPr>
          <p:cNvPicPr>
            <a:picLocks noChangeAspect="1"/>
          </p:cNvPicPr>
          <p:nvPr/>
        </p:nvPicPr>
        <p:blipFill>
          <a:blip r:embed="rId2"/>
          <a:stretch>
            <a:fillRect/>
          </a:stretch>
        </p:blipFill>
        <p:spPr>
          <a:xfrm>
            <a:off x="0" y="0"/>
            <a:ext cx="9143999" cy="2702949"/>
          </a:xfrm>
          <a:prstGeom prst="rect">
            <a:avLst/>
          </a:prstGeom>
        </p:spPr>
      </p:pic>
      <p:pic>
        <p:nvPicPr>
          <p:cNvPr id="6" name="Bildobjekt 5">
            <a:extLst>
              <a:ext uri="{FF2B5EF4-FFF2-40B4-BE49-F238E27FC236}">
                <a16:creationId xmlns:a16="http://schemas.microsoft.com/office/drawing/2014/main" id="{AB43F3D0-56C3-CED9-BC0C-AC3A25FA0604}"/>
              </a:ext>
            </a:extLst>
          </p:cNvPr>
          <p:cNvPicPr>
            <a:picLocks noChangeAspect="1"/>
          </p:cNvPicPr>
          <p:nvPr/>
        </p:nvPicPr>
        <p:blipFill>
          <a:blip r:embed="rId3"/>
          <a:stretch>
            <a:fillRect/>
          </a:stretch>
        </p:blipFill>
        <p:spPr>
          <a:xfrm>
            <a:off x="0" y="2640931"/>
            <a:ext cx="9105517" cy="2442411"/>
          </a:xfrm>
          <a:prstGeom prst="rect">
            <a:avLst/>
          </a:prstGeom>
        </p:spPr>
      </p:pic>
    </p:spTree>
    <p:extLst>
      <p:ext uri="{BB962C8B-B14F-4D97-AF65-F5344CB8AC3E}">
        <p14:creationId xmlns:p14="http://schemas.microsoft.com/office/powerpoint/2010/main" val="2924251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F208B448-D513-A1EA-5400-9E330371C3BA}"/>
              </a:ext>
            </a:extLst>
          </p:cNvPr>
          <p:cNvPicPr>
            <a:picLocks noChangeAspect="1"/>
          </p:cNvPicPr>
          <p:nvPr/>
        </p:nvPicPr>
        <p:blipFill>
          <a:blip r:embed="rId2"/>
          <a:stretch>
            <a:fillRect/>
          </a:stretch>
        </p:blipFill>
        <p:spPr>
          <a:xfrm>
            <a:off x="0" y="-47438"/>
            <a:ext cx="9144000" cy="2700338"/>
          </a:xfrm>
          <a:prstGeom prst="rect">
            <a:avLst/>
          </a:prstGeom>
        </p:spPr>
      </p:pic>
      <p:pic>
        <p:nvPicPr>
          <p:cNvPr id="5" name="Bildobjekt 4">
            <a:extLst>
              <a:ext uri="{FF2B5EF4-FFF2-40B4-BE49-F238E27FC236}">
                <a16:creationId xmlns:a16="http://schemas.microsoft.com/office/drawing/2014/main" id="{D1554CED-0F62-2D3E-606A-167F9D90F05C}"/>
              </a:ext>
            </a:extLst>
          </p:cNvPr>
          <p:cNvPicPr>
            <a:picLocks noChangeAspect="1"/>
          </p:cNvPicPr>
          <p:nvPr/>
        </p:nvPicPr>
        <p:blipFill>
          <a:blip r:embed="rId3"/>
          <a:stretch>
            <a:fillRect/>
          </a:stretch>
        </p:blipFill>
        <p:spPr>
          <a:xfrm>
            <a:off x="81213" y="2512111"/>
            <a:ext cx="8981574" cy="2607326"/>
          </a:xfrm>
          <a:prstGeom prst="rect">
            <a:avLst/>
          </a:prstGeom>
        </p:spPr>
      </p:pic>
    </p:spTree>
    <p:extLst>
      <p:ext uri="{BB962C8B-B14F-4D97-AF65-F5344CB8AC3E}">
        <p14:creationId xmlns:p14="http://schemas.microsoft.com/office/powerpoint/2010/main" val="3815065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674C28E6-004E-41F2-BA7E-F9E574B188FC}"/>
              </a:ext>
            </a:extLst>
          </p:cNvPr>
          <p:cNvSpPr txBox="1"/>
          <p:nvPr/>
        </p:nvSpPr>
        <p:spPr>
          <a:xfrm>
            <a:off x="1533322" y="999615"/>
            <a:ext cx="5645150" cy="4278094"/>
          </a:xfrm>
          <a:prstGeom prst="rect">
            <a:avLst/>
          </a:prstGeom>
          <a:noFill/>
        </p:spPr>
        <p:txBody>
          <a:bodyPr wrap="square" rtlCol="0">
            <a:spAutoFit/>
          </a:bodyPr>
          <a:lstStyle/>
          <a:p>
            <a:pPr algn="l"/>
            <a:endParaRPr lang="sv-SE" sz="1600" b="0" i="0" dirty="0">
              <a:solidFill>
                <a:srgbClr val="000000"/>
              </a:solidFill>
              <a:effectLst/>
              <a:latin typeface="Roboto" panose="02000000000000000000" pitchFamily="2" charset="0"/>
            </a:endParaRPr>
          </a:p>
          <a:p>
            <a:pPr algn="l"/>
            <a:r>
              <a:rPr lang="sv-SE" sz="1600" b="1" i="0" dirty="0">
                <a:solidFill>
                  <a:srgbClr val="000000"/>
                </a:solidFill>
                <a:effectLst/>
                <a:latin typeface="Roboto" panose="02000000000000000000" pitchFamily="2" charset="0"/>
              </a:rPr>
              <a:t>Exempel på åtgärder för att klara en budget i balans:</a:t>
            </a:r>
          </a:p>
          <a:p>
            <a:pPr algn="l"/>
            <a:endParaRPr lang="sv-SE" sz="1600" b="0" i="0" dirty="0">
              <a:solidFill>
                <a:srgbClr val="000000"/>
              </a:solidFill>
              <a:effectLst/>
              <a:latin typeface="Roboto" panose="02000000000000000000" pitchFamily="2" charset="0"/>
            </a:endParaRPr>
          </a:p>
          <a:p>
            <a:pPr algn="l">
              <a:buFont typeface="Arial" panose="020B0604020202020204" pitchFamily="34" charset="0"/>
              <a:buChar char="•"/>
            </a:pPr>
            <a:r>
              <a:rPr lang="sv-SE" sz="1600" b="0" i="0" dirty="0">
                <a:solidFill>
                  <a:srgbClr val="000000"/>
                </a:solidFill>
                <a:effectLst/>
                <a:latin typeface="Roboto" panose="02000000000000000000" pitchFamily="2" charset="0"/>
              </a:rPr>
              <a:t>Minskad lärarresurs förskola-skola</a:t>
            </a:r>
          </a:p>
          <a:p>
            <a:pPr algn="l">
              <a:buFont typeface="Arial" panose="020B0604020202020204" pitchFamily="34" charset="0"/>
              <a:buChar char="•"/>
            </a:pPr>
            <a:endParaRPr lang="sv-SE" sz="1600" b="0" i="0" dirty="0">
              <a:solidFill>
                <a:srgbClr val="000000"/>
              </a:solidFill>
              <a:effectLst/>
              <a:latin typeface="Roboto" panose="02000000000000000000" pitchFamily="2" charset="0"/>
            </a:endParaRPr>
          </a:p>
          <a:p>
            <a:pPr algn="l">
              <a:buFont typeface="Arial" panose="020B0604020202020204" pitchFamily="34" charset="0"/>
              <a:buChar char="•"/>
            </a:pPr>
            <a:r>
              <a:rPr lang="sv-SE" sz="1600" b="0" i="0" dirty="0">
                <a:solidFill>
                  <a:srgbClr val="000000"/>
                </a:solidFill>
                <a:effectLst/>
                <a:latin typeface="Roboto" panose="02000000000000000000" pitchFamily="2" charset="0"/>
              </a:rPr>
              <a:t>Minskat stöd - färre elevassistenter</a:t>
            </a:r>
          </a:p>
          <a:p>
            <a:pPr algn="l">
              <a:buFont typeface="Arial" panose="020B0604020202020204" pitchFamily="34" charset="0"/>
              <a:buChar char="•"/>
            </a:pPr>
            <a:endParaRPr lang="sv-SE" sz="1600" b="0" i="0" dirty="0">
              <a:solidFill>
                <a:srgbClr val="000000"/>
              </a:solidFill>
              <a:effectLst/>
              <a:latin typeface="Roboto" panose="02000000000000000000" pitchFamily="2" charset="0"/>
            </a:endParaRPr>
          </a:p>
          <a:p>
            <a:pPr algn="l">
              <a:buFont typeface="Arial" panose="020B0604020202020204" pitchFamily="34" charset="0"/>
              <a:buChar char="•"/>
            </a:pPr>
            <a:r>
              <a:rPr lang="sv-SE" sz="1600" b="0" i="0" dirty="0">
                <a:solidFill>
                  <a:srgbClr val="000000"/>
                </a:solidFill>
                <a:effectLst/>
                <a:latin typeface="Roboto" panose="02000000000000000000" pitchFamily="2" charset="0"/>
              </a:rPr>
              <a:t>Minskad administrativ resurs</a:t>
            </a:r>
          </a:p>
          <a:p>
            <a:pPr algn="l">
              <a:buFont typeface="Arial" panose="020B0604020202020204" pitchFamily="34" charset="0"/>
              <a:buChar char="•"/>
            </a:pPr>
            <a:endParaRPr lang="sv-SE" sz="1600" b="0" i="0" dirty="0">
              <a:solidFill>
                <a:srgbClr val="000000"/>
              </a:solidFill>
              <a:effectLst/>
              <a:latin typeface="Roboto" panose="02000000000000000000" pitchFamily="2" charset="0"/>
            </a:endParaRPr>
          </a:p>
          <a:p>
            <a:pPr algn="l">
              <a:buFont typeface="Arial" panose="020B0604020202020204" pitchFamily="34" charset="0"/>
              <a:buChar char="•"/>
            </a:pPr>
            <a:r>
              <a:rPr lang="sv-SE" sz="1600" b="0" i="0" dirty="0">
                <a:solidFill>
                  <a:srgbClr val="000000"/>
                </a:solidFill>
                <a:effectLst/>
                <a:latin typeface="Roboto" panose="02000000000000000000" pitchFamily="2" charset="0"/>
              </a:rPr>
              <a:t>Vakanta tjänster tillsätts ej helt</a:t>
            </a:r>
          </a:p>
          <a:p>
            <a:pPr algn="l">
              <a:buFont typeface="Arial" panose="020B0604020202020204" pitchFamily="34" charset="0"/>
              <a:buChar char="•"/>
            </a:pPr>
            <a:endParaRPr lang="sv-SE" sz="1600" b="0" i="0" dirty="0">
              <a:solidFill>
                <a:srgbClr val="000000"/>
              </a:solidFill>
              <a:effectLst/>
              <a:latin typeface="Roboto" panose="02000000000000000000" pitchFamily="2" charset="0"/>
            </a:endParaRPr>
          </a:p>
          <a:p>
            <a:pPr algn="l">
              <a:buFont typeface="Arial" panose="020B0604020202020204" pitchFamily="34" charset="0"/>
              <a:buChar char="•"/>
            </a:pPr>
            <a:r>
              <a:rPr lang="sv-SE" sz="1600" b="0" i="0" dirty="0">
                <a:solidFill>
                  <a:srgbClr val="000000"/>
                </a:solidFill>
                <a:effectLst/>
                <a:latin typeface="Roboto" panose="02000000000000000000" pitchFamily="2" charset="0"/>
              </a:rPr>
              <a:t>Minskat antal resurstimmar på Dahlstiernska</a:t>
            </a:r>
          </a:p>
          <a:p>
            <a:pPr algn="l"/>
            <a:endParaRPr lang="sv-SE" sz="1600" b="0" i="0" dirty="0">
              <a:solidFill>
                <a:srgbClr val="000000"/>
              </a:solidFill>
              <a:effectLst/>
              <a:latin typeface="Roboto" panose="02000000000000000000" pitchFamily="2" charset="0"/>
            </a:endParaRPr>
          </a:p>
          <a:p>
            <a:pPr algn="l">
              <a:buFont typeface="Arial" panose="020B0604020202020204" pitchFamily="34" charset="0"/>
              <a:buChar char="•"/>
            </a:pPr>
            <a:r>
              <a:rPr lang="sv-SE" sz="1600" b="0" i="0" dirty="0">
                <a:solidFill>
                  <a:srgbClr val="000000"/>
                </a:solidFill>
                <a:effectLst/>
                <a:latin typeface="Roboto" panose="02000000000000000000" pitchFamily="2" charset="0"/>
              </a:rPr>
              <a:t>Vissa tjänstledigheter</a:t>
            </a:r>
            <a:r>
              <a:rPr lang="sv-SE" sz="1600" dirty="0">
                <a:solidFill>
                  <a:srgbClr val="000000"/>
                </a:solidFill>
                <a:latin typeface="Roboto" panose="02000000000000000000" pitchFamily="2" charset="0"/>
              </a:rPr>
              <a:t> </a:t>
            </a:r>
            <a:r>
              <a:rPr lang="sv-SE" sz="1600" b="0" i="0" dirty="0">
                <a:solidFill>
                  <a:srgbClr val="000000"/>
                </a:solidFill>
                <a:effectLst/>
                <a:latin typeface="Roboto" panose="02000000000000000000" pitchFamily="2" charset="0"/>
              </a:rPr>
              <a:t>tillsätts ej</a:t>
            </a:r>
            <a:r>
              <a:rPr lang="sv-SE" sz="1600" dirty="0">
                <a:solidFill>
                  <a:srgbClr val="000000"/>
                </a:solidFill>
                <a:latin typeface="Roboto" panose="02000000000000000000" pitchFamily="2" charset="0"/>
              </a:rPr>
              <a:t>, vissa endast delvis</a:t>
            </a:r>
          </a:p>
          <a:p>
            <a:pPr algn="l">
              <a:buFont typeface="Arial" panose="020B0604020202020204" pitchFamily="34" charset="0"/>
              <a:buChar char="•"/>
            </a:pPr>
            <a:endParaRPr lang="sv-SE" sz="1600" b="0" i="0" dirty="0">
              <a:solidFill>
                <a:srgbClr val="000000"/>
              </a:solidFill>
              <a:effectLst/>
              <a:latin typeface="Roboto" panose="02000000000000000000" pitchFamily="2" charset="0"/>
            </a:endParaRPr>
          </a:p>
          <a:p>
            <a:pPr algn="l">
              <a:buFont typeface="Arial" panose="020B0604020202020204" pitchFamily="34" charset="0"/>
              <a:buChar char="•"/>
            </a:pPr>
            <a:r>
              <a:rPr lang="sv-SE" sz="1600" dirty="0">
                <a:solidFill>
                  <a:srgbClr val="000000"/>
                </a:solidFill>
                <a:latin typeface="Roboto" panose="02000000000000000000" pitchFamily="2" charset="0"/>
              </a:rPr>
              <a:t>Inga konferenser med övernattningar</a:t>
            </a:r>
            <a:endParaRPr lang="sv-SE" sz="1600" b="0" i="0" dirty="0">
              <a:solidFill>
                <a:srgbClr val="000000"/>
              </a:solidFill>
              <a:effectLst/>
              <a:latin typeface="Roboto" panose="02000000000000000000" pitchFamily="2" charset="0"/>
            </a:endParaRPr>
          </a:p>
          <a:p>
            <a:pPr algn="l"/>
            <a:endParaRPr lang="sv-SE" sz="1600" b="0" i="0" dirty="0">
              <a:solidFill>
                <a:srgbClr val="000000"/>
              </a:solidFill>
              <a:effectLst/>
              <a:latin typeface="Roboto" panose="02000000000000000000" pitchFamily="2" charset="0"/>
            </a:endParaRPr>
          </a:p>
        </p:txBody>
      </p:sp>
      <p:sp>
        <p:nvSpPr>
          <p:cNvPr id="4" name="textruta 3">
            <a:extLst>
              <a:ext uri="{FF2B5EF4-FFF2-40B4-BE49-F238E27FC236}">
                <a16:creationId xmlns:a16="http://schemas.microsoft.com/office/drawing/2014/main" id="{90F2DA6C-0B57-4518-964C-D8EA8ADAC40A}"/>
              </a:ext>
            </a:extLst>
          </p:cNvPr>
          <p:cNvSpPr txBox="1"/>
          <p:nvPr/>
        </p:nvSpPr>
        <p:spPr>
          <a:xfrm>
            <a:off x="2514600" y="312837"/>
            <a:ext cx="3892550" cy="369332"/>
          </a:xfrm>
          <a:prstGeom prst="rect">
            <a:avLst/>
          </a:prstGeom>
          <a:noFill/>
        </p:spPr>
        <p:txBody>
          <a:bodyPr wrap="square">
            <a:spAutoFit/>
          </a:bodyPr>
          <a:lstStyle/>
          <a:p>
            <a:r>
              <a:rPr lang="sv-SE" sz="1800" b="1" dirty="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Åtgärder för att komma i balans</a:t>
            </a:r>
          </a:p>
        </p:txBody>
      </p:sp>
    </p:spTree>
    <p:extLst>
      <p:ext uri="{BB962C8B-B14F-4D97-AF65-F5344CB8AC3E}">
        <p14:creationId xmlns:p14="http://schemas.microsoft.com/office/powerpoint/2010/main" val="408126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624C1E3F-8918-DAFA-31C6-EAEE6583033E}"/>
              </a:ext>
            </a:extLst>
          </p:cNvPr>
          <p:cNvPicPr>
            <a:picLocks noChangeAspect="1"/>
          </p:cNvPicPr>
          <p:nvPr/>
        </p:nvPicPr>
        <p:blipFill>
          <a:blip r:embed="rId2"/>
          <a:stretch>
            <a:fillRect/>
          </a:stretch>
        </p:blipFill>
        <p:spPr>
          <a:xfrm>
            <a:off x="1678674" y="722479"/>
            <a:ext cx="5932515" cy="4341419"/>
          </a:xfrm>
          <a:prstGeom prst="rect">
            <a:avLst/>
          </a:prstGeom>
        </p:spPr>
      </p:pic>
      <p:pic>
        <p:nvPicPr>
          <p:cNvPr id="1038" name="R8634d6ae988f407c" descr="Målet uppfyllt">
            <a:extLst>
              <a:ext uri="{FF2B5EF4-FFF2-40B4-BE49-F238E27FC236}">
                <a16:creationId xmlns:a16="http://schemas.microsoft.com/office/drawing/2014/main" id="{2C4F1BC7-8777-645D-8149-6AA4AA850D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R8a5abd50bba5488b" descr="Grön">
            <a:extLst>
              <a:ext uri="{FF2B5EF4-FFF2-40B4-BE49-F238E27FC236}">
                <a16:creationId xmlns:a16="http://schemas.microsoft.com/office/drawing/2014/main" id="{B08BA215-6D45-00B8-8CFC-6F36C98CB3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Rf2c885f8c044415c" descr="Grön">
            <a:extLst>
              <a:ext uri="{FF2B5EF4-FFF2-40B4-BE49-F238E27FC236}">
                <a16:creationId xmlns:a16="http://schemas.microsoft.com/office/drawing/2014/main" id="{85160901-A0B0-D3E2-B50F-7CAF418F34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5" name="Rfeab9e1a257f413a" descr="Grön">
            <a:extLst>
              <a:ext uri="{FF2B5EF4-FFF2-40B4-BE49-F238E27FC236}">
                <a16:creationId xmlns:a16="http://schemas.microsoft.com/office/drawing/2014/main" id="{AFFF5BB2-703F-CD25-CF31-9EF2753427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Rde4e027c93f94e77" descr="Målet uppfyllt">
            <a:extLst>
              <a:ext uri="{FF2B5EF4-FFF2-40B4-BE49-F238E27FC236}">
                <a16:creationId xmlns:a16="http://schemas.microsoft.com/office/drawing/2014/main" id="{1879102C-E7FA-1495-2D84-B3FD03CEDA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Re6e34027dfa54a28" descr="Grön">
            <a:extLst>
              <a:ext uri="{FF2B5EF4-FFF2-40B4-BE49-F238E27FC236}">
                <a16:creationId xmlns:a16="http://schemas.microsoft.com/office/drawing/2014/main" id="{D687B4CB-B73C-B993-4588-F33D5DD9A0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R596422d3f9954132" descr="Målet uppfyllt">
            <a:extLst>
              <a:ext uri="{FF2B5EF4-FFF2-40B4-BE49-F238E27FC236}">
                <a16:creationId xmlns:a16="http://schemas.microsoft.com/office/drawing/2014/main" id="{F1FF4DCC-D464-BC4F-BEFE-007E5275E5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Re0da99fb49dc497d" descr="Grön">
            <a:extLst>
              <a:ext uri="{FF2B5EF4-FFF2-40B4-BE49-F238E27FC236}">
                <a16:creationId xmlns:a16="http://schemas.microsoft.com/office/drawing/2014/main" id="{E3F9DF82-2A80-3A19-6131-26F863CE97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R20cadf64e686475a" descr="Målet uppfyllt">
            <a:extLst>
              <a:ext uri="{FF2B5EF4-FFF2-40B4-BE49-F238E27FC236}">
                <a16:creationId xmlns:a16="http://schemas.microsoft.com/office/drawing/2014/main" id="{3CFB914D-7BE0-6B8E-A5A4-8423E574F8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R66832c89fb1c49bf" descr="Grön">
            <a:extLst>
              <a:ext uri="{FF2B5EF4-FFF2-40B4-BE49-F238E27FC236}">
                <a16:creationId xmlns:a16="http://schemas.microsoft.com/office/drawing/2014/main" id="{1E47F8F2-0793-D7E4-E781-788B66C637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Ra395d341c3054fd4" descr="Gul">
            <a:extLst>
              <a:ext uri="{FF2B5EF4-FFF2-40B4-BE49-F238E27FC236}">
                <a16:creationId xmlns:a16="http://schemas.microsoft.com/office/drawing/2014/main" id="{36C592D0-9FAE-46CC-150F-3B23703655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R7057d7c1a4d14910" descr="Gul">
            <a:extLst>
              <a:ext uri="{FF2B5EF4-FFF2-40B4-BE49-F238E27FC236}">
                <a16:creationId xmlns:a16="http://schemas.microsoft.com/office/drawing/2014/main" id="{4DC789D1-6ECD-1424-B040-4ED464B92A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R7fe13ba9a52f41bf" descr="Målet uppfyllt">
            <a:extLst>
              <a:ext uri="{FF2B5EF4-FFF2-40B4-BE49-F238E27FC236}">
                <a16:creationId xmlns:a16="http://schemas.microsoft.com/office/drawing/2014/main" id="{D7714DF9-BCAE-D70D-C499-5B96BF67BC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R2ae87252553d4cf8" descr="Grön">
            <a:extLst>
              <a:ext uri="{FF2B5EF4-FFF2-40B4-BE49-F238E27FC236}">
                <a16:creationId xmlns:a16="http://schemas.microsoft.com/office/drawing/2014/main" id="{4D87DAB4-8D5F-87DB-4585-2CBDD3DAD9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71450" cy="17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64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5440002D-C3CB-8C84-5147-42B6D8D2D1C2}"/>
              </a:ext>
            </a:extLst>
          </p:cNvPr>
          <p:cNvPicPr>
            <a:picLocks noChangeAspect="1"/>
          </p:cNvPicPr>
          <p:nvPr/>
        </p:nvPicPr>
        <p:blipFill>
          <a:blip r:embed="rId2"/>
          <a:stretch>
            <a:fillRect/>
          </a:stretch>
        </p:blipFill>
        <p:spPr>
          <a:xfrm>
            <a:off x="1972102" y="518270"/>
            <a:ext cx="5585854" cy="4625230"/>
          </a:xfrm>
          <a:prstGeom prst="rect">
            <a:avLst/>
          </a:prstGeom>
        </p:spPr>
      </p:pic>
    </p:spTree>
    <p:extLst>
      <p:ext uri="{BB962C8B-B14F-4D97-AF65-F5344CB8AC3E}">
        <p14:creationId xmlns:p14="http://schemas.microsoft.com/office/powerpoint/2010/main" val="606013772"/>
      </p:ext>
    </p:extLst>
  </p:cSld>
  <p:clrMapOvr>
    <a:masterClrMapping/>
  </p:clrMapOvr>
</p:sld>
</file>

<file path=ppt/theme/theme1.xml><?xml version="1.0" encoding="utf-8"?>
<a:theme xmlns:a="http://schemas.openxmlformats.org/drawingml/2006/main" name="Mellerud startsida">
  <a:themeElements>
    <a:clrScheme name="Melleruds Kommun">
      <a:dk1>
        <a:srgbClr val="000000"/>
      </a:dk1>
      <a:lt1>
        <a:srgbClr val="FFFFFF"/>
      </a:lt1>
      <a:dk2>
        <a:srgbClr val="44546A"/>
      </a:dk2>
      <a:lt2>
        <a:srgbClr val="E7E6E6"/>
      </a:lt2>
      <a:accent1>
        <a:srgbClr val="005EB8"/>
      </a:accent1>
      <a:accent2>
        <a:srgbClr val="B8CCEA"/>
      </a:accent2>
      <a:accent3>
        <a:srgbClr val="003B5C"/>
      </a:accent3>
      <a:accent4>
        <a:srgbClr val="BE83A3"/>
      </a:accent4>
      <a:accent5>
        <a:srgbClr val="279989"/>
      </a:accent5>
      <a:accent6>
        <a:srgbClr val="75787B"/>
      </a:accent6>
      <a:hlink>
        <a:srgbClr val="F9413A"/>
      </a:hlink>
      <a:folHlink>
        <a:srgbClr val="FFC72C"/>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lerud_mall_1901" id="{468F1AB9-4C72-954B-A6ED-EA116CE2BA50}" vid="{B98C2A46-3166-D447-B6C9-8E2A8E127539}"/>
    </a:ext>
  </a:extLst>
</a:theme>
</file>

<file path=ppt/theme/theme2.xml><?xml version="1.0" encoding="utf-8"?>
<a:theme xmlns:a="http://schemas.openxmlformats.org/drawingml/2006/main" name="Mellerud - Innehållssidor">
  <a:themeElements>
    <a:clrScheme name="Melleruds Kommun">
      <a:dk1>
        <a:srgbClr val="000000"/>
      </a:dk1>
      <a:lt1>
        <a:srgbClr val="FFFFFF"/>
      </a:lt1>
      <a:dk2>
        <a:srgbClr val="44546A"/>
      </a:dk2>
      <a:lt2>
        <a:srgbClr val="E7E6E6"/>
      </a:lt2>
      <a:accent1>
        <a:srgbClr val="005EB8"/>
      </a:accent1>
      <a:accent2>
        <a:srgbClr val="B8CCEA"/>
      </a:accent2>
      <a:accent3>
        <a:srgbClr val="003B5C"/>
      </a:accent3>
      <a:accent4>
        <a:srgbClr val="BE83A3"/>
      </a:accent4>
      <a:accent5>
        <a:srgbClr val="279989"/>
      </a:accent5>
      <a:accent6>
        <a:srgbClr val="75787B"/>
      </a:accent6>
      <a:hlink>
        <a:srgbClr val="F9413A"/>
      </a:hlink>
      <a:folHlink>
        <a:srgbClr val="FFC72C"/>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lerud_mall_1901" id="{468F1AB9-4C72-954B-A6ED-EA116CE2BA50}" vid="{4957BD17-FB95-A540-8127-C9C0B7382DB0}"/>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Mellerud</Template>
  <TotalTime>2274</TotalTime>
  <Words>444</Words>
  <Application>Microsoft Office PowerPoint</Application>
  <PresentationFormat>Bildspel på skärmen (16:9)</PresentationFormat>
  <Paragraphs>117</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10</vt:i4>
      </vt:variant>
    </vt:vector>
  </HeadingPairs>
  <TitlesOfParts>
    <vt:vector size="16" baseType="lpstr">
      <vt:lpstr>Arial</vt:lpstr>
      <vt:lpstr>Calibri</vt:lpstr>
      <vt:lpstr>Roboto</vt:lpstr>
      <vt:lpstr>Tahoma</vt:lpstr>
      <vt:lpstr>Mellerud startsida</vt:lpstr>
      <vt:lpstr>Mellerud - Innehållssidor</vt:lpstr>
      <vt:lpstr>Delårsbokslut och prognos 2- 2023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Framtid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Prognos 1</dc:title>
  <dc:creator>Liselott Vislander</dc:creator>
  <cp:lastModifiedBy>Linda Eriksson</cp:lastModifiedBy>
  <cp:revision>168</cp:revision>
  <dcterms:created xsi:type="dcterms:W3CDTF">2019-04-17T12:27:12Z</dcterms:created>
  <dcterms:modified xsi:type="dcterms:W3CDTF">2023-09-26T11:35:24Z</dcterms:modified>
</cp:coreProperties>
</file>