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23"/>
  </p:notesMasterIdLst>
  <p:sldIdLst>
    <p:sldId id="371" r:id="rId5"/>
    <p:sldId id="593" r:id="rId6"/>
    <p:sldId id="384" r:id="rId7"/>
    <p:sldId id="594" r:id="rId8"/>
    <p:sldId id="595" r:id="rId9"/>
    <p:sldId id="379" r:id="rId10"/>
    <p:sldId id="557" r:id="rId11"/>
    <p:sldId id="381" r:id="rId12"/>
    <p:sldId id="373" r:id="rId13"/>
    <p:sldId id="388" r:id="rId14"/>
    <p:sldId id="374" r:id="rId15"/>
    <p:sldId id="387" r:id="rId16"/>
    <p:sldId id="389" r:id="rId17"/>
    <p:sldId id="385" r:id="rId18"/>
    <p:sldId id="376" r:id="rId19"/>
    <p:sldId id="592" r:id="rId20"/>
    <p:sldId id="596" r:id="rId21"/>
    <p:sldId id="390" r:id="rId22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CD07CF-FC59-4F7A-A108-0C764510EBB4}" v="32" dt="2023-02-01T14:53:16.819"/>
    <p1510:client id="{8FEBC6F8-982F-49D1-AD82-9619974DFC09}" v="1342" dt="2023-02-08T09:42:25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DB680-8C92-D148-80E5-DDFD5023E469}" type="datetimeFigureOut">
              <a:rPr lang="sv-SE" smtClean="0"/>
              <a:t>2023-02-08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53BCB-DF69-7640-B488-83211524CE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25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Anpassa tiden</a:t>
            </a:r>
          </a:p>
          <a:p>
            <a:r>
              <a:rPr lang="sv-SE"/>
              <a:t>Ge möjlighet till frågor och dialog</a:t>
            </a:r>
          </a:p>
          <a:p>
            <a:endParaRPr lang="sv-SE"/>
          </a:p>
          <a:p>
            <a:endParaRPr lang="sv-SE"/>
          </a:p>
          <a:p>
            <a:r>
              <a:rPr lang="sv-SE"/>
              <a:t>Helhet och inte detaljer</a:t>
            </a:r>
          </a:p>
          <a:p>
            <a:endParaRPr lang="sv-SE"/>
          </a:p>
          <a:p>
            <a:r>
              <a:rPr lang="sv-SE"/>
              <a:t>Framtid/Vad vi ser bakom hörnet tar vi i budgetdialog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53BCB-DF69-7640-B488-83211524CE3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21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53BCB-DF69-7640-B488-83211524CE3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422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5" y="1111996"/>
            <a:ext cx="7371563" cy="73386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C4C6BB-CEA7-E249-84A6-44AE90F13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5191" y="2031207"/>
            <a:ext cx="2977621" cy="2781300"/>
          </a:xfrm>
          <a:prstGeom prst="rect">
            <a:avLst/>
          </a:prstGeom>
        </p:spPr>
        <p:txBody>
          <a:bodyPr/>
          <a:lstStyle>
            <a:lvl1pPr marL="285737" indent="-285737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5236DE0-AE8A-A94A-A449-AD792ADA0B31}"/>
              </a:ext>
            </a:extLst>
          </p:cNvPr>
          <p:cNvSpPr txBox="1"/>
          <p:nvPr userDrawn="1"/>
        </p:nvSpPr>
        <p:spPr>
          <a:xfrm>
            <a:off x="4603536" y="5399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108CE3C-584F-6741-B1B8-4828C8375F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9750" y="2031207"/>
            <a:ext cx="4818062" cy="27813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51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4" y="1111996"/>
            <a:ext cx="7371563" cy="73386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C4C6BB-CEA7-E249-84A6-44AE90F13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031208"/>
            <a:ext cx="6155794" cy="2788841"/>
          </a:xfrm>
          <a:prstGeom prst="rect">
            <a:avLst/>
          </a:prstGeom>
        </p:spPr>
        <p:txBody>
          <a:bodyPr/>
          <a:lstStyle>
            <a:lvl1pPr marL="285737" indent="-285737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5236DE0-AE8A-A94A-A449-AD792ADA0B31}"/>
              </a:ext>
            </a:extLst>
          </p:cNvPr>
          <p:cNvSpPr txBox="1"/>
          <p:nvPr userDrawn="1"/>
        </p:nvSpPr>
        <p:spPr>
          <a:xfrm>
            <a:off x="4603536" y="5399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41504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A3DA368-0649-364A-A54A-AF2ACB6AB087}"/>
              </a:ext>
            </a:extLst>
          </p:cNvPr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82A8A6C1-D133-6640-8842-BC4348ECFA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9750" y="274885"/>
            <a:ext cx="1558544" cy="48564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AA88D02-32E2-6D48-AD49-C923EA56ED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401560" y="358959"/>
            <a:ext cx="13106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6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340" userDrawn="1">
          <p15:clr>
            <a:srgbClr val="F26B43"/>
          </p15:clr>
        </p15:guide>
        <p15:guide id="5" orient="horz" pos="224" userDrawn="1">
          <p15:clr>
            <a:srgbClr val="F26B43"/>
          </p15:clr>
        </p15:guide>
        <p15:guide id="6" orient="horz" pos="3010" userDrawn="1">
          <p15:clr>
            <a:srgbClr val="F26B43"/>
          </p15:clr>
        </p15:guide>
        <p15:guide id="7" pos="5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6DD560-300B-435A-B8FD-787539379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521" y="846392"/>
            <a:ext cx="7371563" cy="733868"/>
          </a:xfrm>
        </p:spPr>
        <p:txBody>
          <a:bodyPr/>
          <a:lstStyle/>
          <a:p>
            <a:r>
              <a:rPr lang="sv-SE" sz="2000"/>
              <a:t>                    Bokslutsdialog </a:t>
            </a:r>
            <a:br>
              <a:rPr lang="sv-SE" sz="2000"/>
            </a:br>
            <a:r>
              <a:rPr lang="sv-SE" sz="2000"/>
              <a:t>   </a:t>
            </a:r>
            <a:r>
              <a:rPr lang="sv-SE" sz="1800"/>
              <a:t>Kultur- och utbildningsnämnden 2022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E1CF9CE-1833-46B4-8B9D-915705C8B32A}"/>
              </a:ext>
            </a:extLst>
          </p:cNvPr>
          <p:cNvSpPr txBox="1"/>
          <p:nvPr/>
        </p:nvSpPr>
        <p:spPr>
          <a:xfrm>
            <a:off x="715020" y="1862208"/>
            <a:ext cx="4208206" cy="32624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600" dirty="0"/>
              <a:t>Harald Ericsson, ordförande KUN</a:t>
            </a:r>
          </a:p>
          <a:p>
            <a:endParaRPr lang="sv-SE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cs typeface="Calibri"/>
              </a:rPr>
              <a:t>Gymnasiebehörigheten och</a:t>
            </a:r>
            <a:br>
              <a:rPr lang="sv-SE" sz="1400" dirty="0">
                <a:cs typeface="Calibri"/>
              </a:rPr>
            </a:br>
            <a:r>
              <a:rPr lang="sv-SE" sz="1400" dirty="0">
                <a:cs typeface="Calibri"/>
              </a:rPr>
              <a:t>gymnasieexamen inom 3 år över riket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cs typeface="Calibri"/>
              </a:rPr>
              <a:t>Elevenkät - ökad trygghet och studiero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cs typeface="Calibri"/>
              </a:rPr>
              <a:t>Larmappar till skolpersonal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cs typeface="Calibri"/>
              </a:rPr>
              <a:t>Budgetavvikelse -0,2 procent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cs typeface="Calibri"/>
            </a:endParaRPr>
          </a:p>
          <a:p>
            <a:endParaRPr lang="sv-SE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cs typeface="Calibri"/>
              </a:rPr>
              <a:t>Läslusten minskar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cs typeface="Calibri"/>
              </a:rPr>
              <a:t>Sjunkande elevantal Dahlstiernska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cs typeface="Calibri"/>
              </a:rPr>
              <a:t>Hög sjukfrånvaro under/efter pandemin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cs typeface="Calibri"/>
            </a:endParaRPr>
          </a:p>
          <a:p>
            <a:endParaRPr lang="sv-SE" dirty="0">
              <a:cs typeface="Calibri"/>
            </a:endParaRPr>
          </a:p>
        </p:txBody>
      </p:sp>
      <p:pic>
        <p:nvPicPr>
          <p:cNvPr id="6" name="Bildobjekt 6">
            <a:extLst>
              <a:ext uri="{FF2B5EF4-FFF2-40B4-BE49-F238E27FC236}">
                <a16:creationId xmlns:a16="http://schemas.microsoft.com/office/drawing/2014/main" id="{04FCE7A4-3454-4471-9ABE-2D8EE8E11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590" y="4049155"/>
            <a:ext cx="543201" cy="491084"/>
          </a:xfrm>
          <a:prstGeom prst="rect">
            <a:avLst/>
          </a:prstGeom>
        </p:spPr>
      </p:pic>
      <p:pic>
        <p:nvPicPr>
          <p:cNvPr id="3" name="Bildobjekt 6">
            <a:extLst>
              <a:ext uri="{FF2B5EF4-FFF2-40B4-BE49-F238E27FC236}">
                <a16:creationId xmlns:a16="http://schemas.microsoft.com/office/drawing/2014/main" id="{4BB7DB05-3B26-4688-806F-00D748231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590" y="2723315"/>
            <a:ext cx="554650" cy="491084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AFB67C9-4573-B2C5-2545-BBFAB7224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265" y="1862208"/>
            <a:ext cx="3291384" cy="243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58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46B22A-CEA5-4492-B2FA-1E6C43292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517" y="1204321"/>
            <a:ext cx="2234709" cy="607606"/>
          </a:xfrm>
        </p:spPr>
        <p:txBody>
          <a:bodyPr lIns="91440" tIns="45720" rIns="91440" bIns="45720" anchor="b"/>
          <a:lstStyle/>
          <a:p>
            <a:r>
              <a:rPr lang="sv-SE" sz="1800">
                <a:latin typeface="Tahoma"/>
                <a:ea typeface="Tahoma"/>
                <a:cs typeface="Tahoma"/>
              </a:rPr>
              <a:t>Ekonomiskt utfall</a:t>
            </a:r>
            <a:br>
              <a:rPr lang="sv-SE" sz="1800">
                <a:latin typeface="Tahoma"/>
                <a:ea typeface="Tahoma"/>
                <a:cs typeface="Tahoma"/>
              </a:rPr>
            </a:br>
            <a:r>
              <a:rPr lang="sv-SE" sz="1800">
                <a:latin typeface="Tahoma"/>
                <a:ea typeface="Tahoma"/>
                <a:cs typeface="Tahoma"/>
              </a:rPr>
              <a:t>- per enhet</a:t>
            </a:r>
            <a:endParaRPr lang="sv-SE" sz="1800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6CA6B390-0579-0E8F-F251-577547909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968994"/>
              </p:ext>
            </p:extLst>
          </p:nvPr>
        </p:nvGraphicFramePr>
        <p:xfrm>
          <a:off x="2674938" y="961009"/>
          <a:ext cx="4826009" cy="4133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631">
                  <a:extLst>
                    <a:ext uri="{9D8B030D-6E8A-4147-A177-3AD203B41FA5}">
                      <a16:colId xmlns:a16="http://schemas.microsoft.com/office/drawing/2014/main" val="2512371244"/>
                    </a:ext>
                  </a:extLst>
                </a:gridCol>
                <a:gridCol w="1017450">
                  <a:extLst>
                    <a:ext uri="{9D8B030D-6E8A-4147-A177-3AD203B41FA5}">
                      <a16:colId xmlns:a16="http://schemas.microsoft.com/office/drawing/2014/main" val="3160799460"/>
                    </a:ext>
                  </a:extLst>
                </a:gridCol>
                <a:gridCol w="1429928">
                  <a:extLst>
                    <a:ext uri="{9D8B030D-6E8A-4147-A177-3AD203B41FA5}">
                      <a16:colId xmlns:a16="http://schemas.microsoft.com/office/drawing/2014/main" val="700088747"/>
                    </a:ext>
                  </a:extLst>
                </a:gridCol>
              </a:tblGrid>
              <a:tr h="263812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0" kern="1200">
                          <a:effectLst/>
                          <a:latin typeface="Tahoma"/>
                        </a:rPr>
                        <a:t>Enhet</a:t>
                      </a:r>
                      <a:endParaRPr lang="sv-SE" sz="1200" b="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0" kern="1200">
                          <a:effectLst/>
                          <a:latin typeface="Tahoma"/>
                        </a:rPr>
                        <a:t>Prognos 2</a:t>
                      </a:r>
                      <a:endParaRPr lang="sv-SE" sz="1200" b="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effectLst/>
                          <a:latin typeface="Tahoma"/>
                        </a:rPr>
                        <a:t>Bokslut 2022</a:t>
                      </a:r>
                      <a:endParaRPr lang="sv-SE" sz="120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9463261"/>
                  </a:ext>
                </a:extLst>
              </a:tr>
              <a:tr h="27637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effectLst/>
                          <a:latin typeface="Tahoma"/>
                        </a:rPr>
                        <a:t>KUN Kansli</a:t>
                      </a:r>
                      <a:endParaRPr lang="sv-SE" sz="120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solidFill>
                            <a:srgbClr val="00B050"/>
                          </a:solidFill>
                          <a:effectLst/>
                          <a:latin typeface="Tahoma"/>
                        </a:rPr>
                        <a:t>1 500</a:t>
                      </a:r>
                      <a:endParaRPr lang="sv-SE" sz="1200">
                        <a:solidFill>
                          <a:srgbClr val="00B05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kern="1200">
                          <a:solidFill>
                            <a:srgbClr val="00B050"/>
                          </a:solidFill>
                          <a:effectLst/>
                          <a:latin typeface="Tahoma"/>
                        </a:rPr>
                        <a:t>345</a:t>
                      </a:r>
                      <a:endParaRPr lang="sv-SE" sz="1200" b="1">
                        <a:solidFill>
                          <a:srgbClr val="00B05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4248166"/>
                  </a:ext>
                </a:extLst>
              </a:tr>
              <a:tr h="27637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effectLst/>
                          <a:latin typeface="Tahoma"/>
                        </a:rPr>
                        <a:t>Råda</a:t>
                      </a:r>
                      <a:endParaRPr lang="sv-SE" sz="120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solidFill>
                            <a:srgbClr val="00B050"/>
                          </a:solidFill>
                          <a:effectLst/>
                          <a:latin typeface="Tahoma"/>
                        </a:rPr>
                        <a:t>400</a:t>
                      </a:r>
                      <a:endParaRPr lang="sv-SE" sz="1200">
                        <a:solidFill>
                          <a:srgbClr val="00B05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kern="1200">
                          <a:solidFill>
                            <a:srgbClr val="00B050"/>
                          </a:solidFill>
                          <a:effectLst/>
                          <a:latin typeface="Tahoma"/>
                        </a:rPr>
                        <a:t>39</a:t>
                      </a:r>
                      <a:endParaRPr lang="sv-SE" sz="1200" b="1">
                        <a:solidFill>
                          <a:srgbClr val="00B05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3486053"/>
                  </a:ext>
                </a:extLst>
              </a:tr>
              <a:tr h="27637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 err="1">
                          <a:effectLst/>
                          <a:latin typeface="Tahoma"/>
                        </a:rPr>
                        <a:t>Nordal</a:t>
                      </a:r>
                      <a:endParaRPr lang="sv-SE" sz="1200" err="1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-200</a:t>
                      </a:r>
                      <a:endParaRPr lang="sv-SE" sz="120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kern="120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-373</a:t>
                      </a:r>
                      <a:endParaRPr lang="sv-SE" sz="1200" b="1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4036196"/>
                  </a:ext>
                </a:extLst>
              </a:tr>
              <a:tr h="27637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effectLst/>
                          <a:latin typeface="Tahoma"/>
                        </a:rPr>
                        <a:t>Mellerud Södra</a:t>
                      </a:r>
                      <a:endParaRPr lang="sv-SE" sz="120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-800 </a:t>
                      </a:r>
                      <a:endParaRPr lang="sv-SE" sz="120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kern="120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-391</a:t>
                      </a:r>
                      <a:endParaRPr lang="sv-SE" sz="1200" b="1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2739040"/>
                  </a:ext>
                </a:extLst>
              </a:tr>
              <a:tr h="27637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effectLst/>
                          <a:latin typeface="Tahoma"/>
                        </a:rPr>
                        <a:t>Mellerud förskola</a:t>
                      </a:r>
                      <a:endParaRPr lang="sv-SE" sz="120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-500</a:t>
                      </a:r>
                      <a:endParaRPr lang="sv-SE" sz="120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kern="120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-58</a:t>
                      </a:r>
                      <a:endParaRPr lang="sv-SE" sz="1200" b="1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4218633"/>
                  </a:ext>
                </a:extLst>
              </a:tr>
              <a:tr h="27637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effectLst/>
                          <a:latin typeface="Tahoma"/>
                        </a:rPr>
                        <a:t>Åsebro</a:t>
                      </a:r>
                      <a:endParaRPr lang="sv-SE" sz="120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effectLst/>
                          <a:latin typeface="Tahoma"/>
                        </a:rPr>
                        <a:t>0</a:t>
                      </a:r>
                      <a:endParaRPr lang="sv-SE" sz="120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kern="120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-55</a:t>
                      </a:r>
                      <a:endParaRPr lang="sv-SE" sz="1200" b="1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3255686"/>
                  </a:ext>
                </a:extLst>
              </a:tr>
              <a:tr h="27637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effectLst/>
                          <a:latin typeface="Tahoma"/>
                        </a:rPr>
                        <a:t>Dals Rostock</a:t>
                      </a:r>
                      <a:endParaRPr lang="sv-SE" sz="120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-300</a:t>
                      </a:r>
                      <a:endParaRPr lang="sv-SE" sz="120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kern="120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-148</a:t>
                      </a:r>
                      <a:endParaRPr lang="sv-SE" sz="1200" b="1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5943945"/>
                  </a:ext>
                </a:extLst>
              </a:tr>
              <a:tr h="27637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effectLst/>
                          <a:latin typeface="Tahoma"/>
                        </a:rPr>
                        <a:t>Åsen</a:t>
                      </a:r>
                      <a:endParaRPr lang="sv-SE" sz="120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-800</a:t>
                      </a:r>
                      <a:endParaRPr lang="sv-SE" sz="120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kern="120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-344</a:t>
                      </a:r>
                      <a:endParaRPr lang="sv-SE" sz="1200" b="1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3922730"/>
                  </a:ext>
                </a:extLst>
              </a:tr>
              <a:tr h="27637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effectLst/>
                          <a:latin typeface="Tahoma"/>
                        </a:rPr>
                        <a:t>Melleruds Särskola</a:t>
                      </a:r>
                      <a:endParaRPr lang="sv-SE" sz="120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  <a:endParaRPr lang="sv-SE" sz="120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kern="1200">
                          <a:solidFill>
                            <a:srgbClr val="00B050"/>
                          </a:solidFill>
                          <a:effectLst/>
                          <a:latin typeface="Tahoma"/>
                        </a:rPr>
                        <a:t>758</a:t>
                      </a:r>
                      <a:endParaRPr lang="sv-SE" sz="1200" b="1">
                        <a:solidFill>
                          <a:srgbClr val="00B05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3037647"/>
                  </a:ext>
                </a:extLst>
              </a:tr>
              <a:tr h="27637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 err="1">
                          <a:effectLst/>
                          <a:latin typeface="Tahoma"/>
                        </a:rPr>
                        <a:t>Dahlstiernska</a:t>
                      </a:r>
                      <a:r>
                        <a:rPr lang="sv-SE" sz="1200" kern="1200">
                          <a:effectLst/>
                          <a:latin typeface="Tahoma"/>
                        </a:rPr>
                        <a:t> gymnasiet</a:t>
                      </a:r>
                      <a:endParaRPr lang="sv-SE" sz="120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solidFill>
                            <a:srgbClr val="00B050"/>
                          </a:solidFill>
                          <a:effectLst/>
                          <a:latin typeface="Tahoma"/>
                        </a:rPr>
                        <a:t>100</a:t>
                      </a:r>
                      <a:endParaRPr lang="sv-SE" sz="1200">
                        <a:solidFill>
                          <a:srgbClr val="00B05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kern="120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-301</a:t>
                      </a:r>
                      <a:endParaRPr lang="sv-SE" sz="1200" b="1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5665226"/>
                  </a:ext>
                </a:extLst>
              </a:tr>
              <a:tr h="27637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effectLst/>
                          <a:latin typeface="Tahoma"/>
                        </a:rPr>
                        <a:t>Vuxenutbildning </a:t>
                      </a:r>
                      <a:endParaRPr lang="sv-SE" sz="120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effectLst/>
                          <a:latin typeface="Tahoma"/>
                        </a:rPr>
                        <a:t>0</a:t>
                      </a:r>
                      <a:endParaRPr lang="sv-SE" sz="120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kern="120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-787</a:t>
                      </a:r>
                      <a:endParaRPr lang="sv-SE" sz="1200" b="1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5676776"/>
                  </a:ext>
                </a:extLst>
              </a:tr>
              <a:tr h="27637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effectLst/>
                          <a:latin typeface="Tahoma"/>
                        </a:rPr>
                        <a:t>Kultur Mellerud</a:t>
                      </a:r>
                      <a:endParaRPr lang="sv-SE" sz="120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effectLst/>
                          <a:latin typeface="Tahoma"/>
                        </a:rPr>
                        <a:t>0</a:t>
                      </a:r>
                      <a:endParaRPr lang="sv-SE" sz="120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kern="1200">
                          <a:solidFill>
                            <a:srgbClr val="00B050"/>
                          </a:solidFill>
                          <a:effectLst/>
                          <a:latin typeface="Tahoma"/>
                        </a:rPr>
                        <a:t>430</a:t>
                      </a:r>
                      <a:endParaRPr lang="sv-SE" sz="1200" b="1">
                        <a:solidFill>
                          <a:srgbClr val="00B05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0318385"/>
                  </a:ext>
                </a:extLst>
              </a:tr>
              <a:tr h="27637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effectLst/>
                          <a:latin typeface="Tahoma"/>
                        </a:rPr>
                        <a:t>Kulturbruket på Dal</a:t>
                      </a:r>
                      <a:endParaRPr lang="sv-SE" sz="120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effectLst/>
                          <a:latin typeface="Tahoma"/>
                        </a:rPr>
                        <a:t>0</a:t>
                      </a:r>
                      <a:endParaRPr lang="sv-SE" sz="120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kern="1200">
                          <a:solidFill>
                            <a:srgbClr val="00B050"/>
                          </a:solidFill>
                          <a:effectLst/>
                          <a:latin typeface="Tahoma"/>
                        </a:rPr>
                        <a:t>351</a:t>
                      </a:r>
                      <a:endParaRPr lang="sv-SE" sz="1200" b="1">
                        <a:solidFill>
                          <a:srgbClr val="00B05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5309116"/>
                  </a:ext>
                </a:extLst>
              </a:tr>
              <a:tr h="27637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kern="1200">
                          <a:effectLst/>
                          <a:latin typeface="Tahoma"/>
                        </a:rPr>
                        <a:t>Summa</a:t>
                      </a:r>
                      <a:endParaRPr lang="sv-SE" sz="1200" b="1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-600</a:t>
                      </a:r>
                      <a:endParaRPr lang="sv-SE" sz="120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b="1" kern="120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-534</a:t>
                      </a:r>
                      <a:endParaRPr lang="sv-SE" sz="1200" b="1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68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36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46B22A-CEA5-4492-B2FA-1E6C43292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983" y="1058039"/>
            <a:ext cx="5569012" cy="448118"/>
          </a:xfrm>
        </p:spPr>
        <p:txBody>
          <a:bodyPr lIns="91440" tIns="45720" rIns="91440" bIns="45720" anchor="b"/>
          <a:lstStyle/>
          <a:p>
            <a:r>
              <a:rPr lang="sv-SE" sz="1800">
                <a:latin typeface="Tahoma"/>
                <a:ea typeface="Tahoma"/>
                <a:cs typeface="Tahoma"/>
              </a:rPr>
              <a:t>Ekonomiskt</a:t>
            </a:r>
            <a:r>
              <a:rPr lang="sv-SE" sz="18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</a:t>
            </a:r>
            <a:r>
              <a:rPr lang="sv-SE" sz="1800">
                <a:latin typeface="Tahoma"/>
                <a:ea typeface="Tahoma"/>
                <a:cs typeface="Tahoma"/>
              </a:rPr>
              <a:t>utfall- analys per verksamhet</a:t>
            </a:r>
            <a:endParaRPr lang="sv-SE" sz="180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604C9E-3251-4427-930C-17F75DD9A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983" y="1628287"/>
            <a:ext cx="8215852" cy="3335844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sv-SE" sz="1400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Förskola</a:t>
            </a:r>
          </a:p>
          <a:p>
            <a:pPr marL="285115" indent="-285115"/>
            <a:r>
              <a:rPr lang="sv-SE" sz="1400">
                <a:latin typeface="Tahoma"/>
                <a:ea typeface="Tahoma"/>
                <a:cs typeface="Tahoma"/>
              </a:rPr>
              <a:t>Totala förskoleverksamheten har ett överskott på 371 tkr, +0,7%. </a:t>
            </a:r>
          </a:p>
          <a:p>
            <a:pPr marL="285115" indent="-285115"/>
            <a:r>
              <a:rPr lang="sv-SE" sz="1400">
                <a:latin typeface="Tahoma"/>
                <a:ea typeface="Tahoma"/>
                <a:cs typeface="Tahoma"/>
              </a:rPr>
              <a:t>Kostnaden för IKE köp har minskat mot budget.</a:t>
            </a:r>
          </a:p>
          <a:p>
            <a:pPr marL="285115" indent="-285115"/>
            <a:r>
              <a:rPr lang="sv-SE" sz="1400">
                <a:latin typeface="Tahoma"/>
                <a:ea typeface="Tahoma"/>
                <a:cs typeface="Tahoma"/>
              </a:rPr>
              <a:t>De förskolor som endast har två avdelningar har mindre underskott, då drift med endast två avdelningar minskar samordningsvinster för att klara bemanning mellan 06.30-18.30. </a:t>
            </a:r>
          </a:p>
          <a:p>
            <a:pPr marL="0" indent="0">
              <a:buNone/>
            </a:pPr>
            <a:endParaRPr lang="sv-SE" sz="160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sv-SE" sz="1400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Fritidshem</a:t>
            </a:r>
            <a:endParaRPr lang="sv-SE" sz="1400" b="1">
              <a:solidFill>
                <a:srgbClr val="000000"/>
              </a:solidFill>
            </a:endParaRPr>
          </a:p>
          <a:p>
            <a:pPr marL="285115" indent="-285115"/>
            <a:r>
              <a:rPr lang="sv-SE" sz="14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Verksamheten</a:t>
            </a:r>
            <a:r>
              <a:rPr lang="sv-SE" sz="1400">
                <a:latin typeface="Tahoma"/>
                <a:ea typeface="Tahoma"/>
                <a:cs typeface="Tahoma"/>
              </a:rPr>
              <a:t> har ett överskott på 298 tkr, +2,7%. </a:t>
            </a:r>
            <a:endParaRPr lang="sv-SE" sz="1400"/>
          </a:p>
          <a:p>
            <a:pPr marL="285115" indent="-285115"/>
            <a:r>
              <a:rPr lang="sv-SE" sz="1400">
                <a:latin typeface="Tahoma"/>
                <a:ea typeface="Tahoma"/>
                <a:cs typeface="Tahoma"/>
              </a:rPr>
              <a:t>Verksamhetens intäkter har ökat.</a:t>
            </a:r>
            <a:endParaRPr lang="sv-SE" sz="14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sz="1600" b="1"/>
          </a:p>
          <a:p>
            <a:pPr marL="0" indent="0">
              <a:buNone/>
            </a:pPr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55869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46B22A-CEA5-4492-B2FA-1E6C43292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6454" y="114484"/>
            <a:ext cx="3729912" cy="753804"/>
          </a:xfrm>
        </p:spPr>
        <p:txBody>
          <a:bodyPr lIns="91440" tIns="45720" rIns="91440" bIns="45720" anchor="b"/>
          <a:lstStyle/>
          <a:p>
            <a:r>
              <a:rPr lang="sv-SE" sz="18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Ekonomiskt utfall- analys</a:t>
            </a:r>
            <a:br>
              <a:rPr lang="sv-SE" sz="1800"/>
            </a:br>
            <a:endParaRPr lang="sv-SE" sz="180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604C9E-3251-4427-930C-17F75DD9A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0213" y="1048007"/>
            <a:ext cx="8370356" cy="4034954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sv-SE" sz="1400" b="1">
                <a:latin typeface="Tahoma"/>
                <a:ea typeface="Tahoma"/>
                <a:cs typeface="Tahoma"/>
              </a:rPr>
              <a:t>Grundskola med förskoleklass </a:t>
            </a:r>
            <a:endParaRPr lang="sv-SE" sz="1400">
              <a:latin typeface="Tahoma"/>
              <a:ea typeface="Tahoma"/>
              <a:cs typeface="Tahoma"/>
            </a:endParaRPr>
          </a:p>
          <a:p>
            <a:pPr marL="285115" indent="-285115"/>
            <a:r>
              <a:rPr lang="sv-SE" sz="1400">
                <a:latin typeface="Tahoma"/>
                <a:ea typeface="Tahoma"/>
                <a:cs typeface="Tahoma"/>
              </a:rPr>
              <a:t>Total grundskola inkl. förskoleklass har ett underskott på -3,4 mkr, -3,4%.</a:t>
            </a:r>
          </a:p>
          <a:p>
            <a:pPr marL="285115" indent="-285115"/>
            <a:r>
              <a:rPr lang="sv-SE" sz="1400">
                <a:latin typeface="Tahoma"/>
                <a:ea typeface="Tahoma"/>
                <a:cs typeface="Tahoma"/>
              </a:rPr>
              <a:t>Interkommunala ersättningar, undervisning och skolskjuts har ökade kostnader. Högre statsbidragsintäkt balanserar upp underskottet av undervisningskostnaden.</a:t>
            </a:r>
          </a:p>
          <a:p>
            <a:pPr marL="285115" indent="-285115"/>
            <a:r>
              <a:rPr lang="sv-SE" sz="1400">
                <a:latin typeface="Tahoma"/>
                <a:ea typeface="Tahoma"/>
                <a:cs typeface="Tahoma"/>
              </a:rPr>
              <a:t>Fyra grundskolor går med underskott, varav Åsen har den största avvikelsen på -5,2%. Undervisningsresursen grundskolan visar på ett underskott på flera enheter. Lärartätheten varierar stort mellan skolenheterna F-6 från 7,8 - 12,7 elever/lärare. </a:t>
            </a:r>
          </a:p>
          <a:p>
            <a:pPr marL="285115" indent="-285115"/>
            <a:r>
              <a:rPr lang="sv-SE" sz="1400">
                <a:latin typeface="Tahoma"/>
                <a:ea typeface="Tahoma"/>
                <a:cs typeface="Tahoma"/>
              </a:rPr>
              <a:t>En extern utredning av skolorganisationen har föreslagit att minska antalet skolor i kommunen. Detta skulle medföra resursförstärkning till övriga skolor och en bättre möjlighet att klara skolans kompensatoriska uppdrag.</a:t>
            </a:r>
          </a:p>
          <a:p>
            <a:pPr marL="0" indent="0">
              <a:buNone/>
            </a:pPr>
            <a:r>
              <a:rPr lang="sv-SE" sz="1400" b="1">
                <a:latin typeface="Tahoma"/>
                <a:ea typeface="Tahoma"/>
                <a:cs typeface="Tahoma"/>
              </a:rPr>
              <a:t>Gymnasieverksamheten</a:t>
            </a:r>
          </a:p>
          <a:p>
            <a:pPr marL="285115" indent="-285115"/>
            <a:r>
              <a:rPr lang="sv-SE" sz="1400">
                <a:latin typeface="Tahoma"/>
                <a:ea typeface="Tahoma"/>
                <a:cs typeface="Tahoma"/>
              </a:rPr>
              <a:t>Gymnasieverksamhet har ett överskott mot budget +2 mkr, 5,1%. </a:t>
            </a:r>
          </a:p>
          <a:p>
            <a:pPr marL="285115" indent="-285115"/>
            <a:r>
              <a:rPr lang="sv-SE" sz="1400">
                <a:latin typeface="Tahoma"/>
                <a:ea typeface="Tahoma"/>
                <a:cs typeface="Tahoma"/>
              </a:rPr>
              <a:t>Lägre IKE kostnad mot budget och lägre skolskjutskostnad. Verksamheten har lägre statsbidragsintäkter.</a:t>
            </a:r>
          </a:p>
          <a:p>
            <a:pPr marL="0" indent="0">
              <a:buNone/>
            </a:pPr>
            <a:endParaRPr lang="sv-SE" sz="1400">
              <a:latin typeface="Tahoma"/>
              <a:ea typeface="Tahoma"/>
              <a:cs typeface="Tahoma"/>
            </a:endParaRPr>
          </a:p>
          <a:p>
            <a:pPr marL="285115" indent="-285115"/>
            <a:endParaRPr lang="sv-SE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24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46B22A-CEA5-4492-B2FA-1E6C43292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6454" y="114484"/>
            <a:ext cx="3729912" cy="753804"/>
          </a:xfrm>
        </p:spPr>
        <p:txBody>
          <a:bodyPr lIns="91440" tIns="45720" rIns="91440" bIns="45720" anchor="b"/>
          <a:lstStyle/>
          <a:p>
            <a:r>
              <a:rPr lang="sv-SE" sz="18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Ekonomiskt utfall- analys</a:t>
            </a:r>
            <a:br>
              <a:rPr lang="sv-SE" sz="1800"/>
            </a:br>
            <a:endParaRPr lang="sv-SE" sz="180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604C9E-3251-4427-930C-17F75DD9A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3242" y="1234209"/>
            <a:ext cx="7320223" cy="374260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sv-SE" sz="1400" b="1">
                <a:latin typeface="Tahoma"/>
                <a:ea typeface="Tahoma"/>
                <a:cs typeface="Tahoma"/>
              </a:rPr>
              <a:t>Grund och gymnasiesärskola </a:t>
            </a:r>
          </a:p>
          <a:p>
            <a:pPr marL="285115" indent="-285115">
              <a:buFont typeface="Arial"/>
              <a:buChar char="•"/>
            </a:pPr>
            <a:r>
              <a:rPr lang="sv-SE" sz="1400">
                <a:latin typeface="Tahoma"/>
                <a:ea typeface="Tahoma"/>
                <a:cs typeface="Tahoma"/>
              </a:rPr>
              <a:t>Grund och gymnasiesärskola har ett överskott med 1 mkr. Mindre antal köpta platser och vakanser i bemanningen på grundsär.</a:t>
            </a:r>
            <a:endParaRPr lang="sv-SE" sz="1400"/>
          </a:p>
          <a:p>
            <a:pPr marL="0" indent="0">
              <a:buNone/>
            </a:pPr>
            <a:r>
              <a:rPr lang="sv-SE" sz="1400" b="1">
                <a:latin typeface="Tahoma"/>
                <a:ea typeface="Tahoma"/>
                <a:cs typeface="Tahoma"/>
              </a:rPr>
              <a:t>Vuxenutbildning</a:t>
            </a:r>
            <a:r>
              <a:rPr lang="sv-SE" sz="1600" b="1">
                <a:latin typeface="Tahoma"/>
                <a:ea typeface="Tahoma"/>
                <a:cs typeface="Tahoma"/>
              </a:rPr>
              <a:t> </a:t>
            </a:r>
          </a:p>
          <a:p>
            <a:pPr marL="285750" indent="-285750"/>
            <a:r>
              <a:rPr lang="sv-SE" sz="1400">
                <a:latin typeface="Tahoma"/>
                <a:ea typeface="Tahoma"/>
                <a:cs typeface="Tahoma"/>
              </a:rPr>
              <a:t>Vuxenutbildning underskott -662 tkr. Lägre intäkter än budgeterat.</a:t>
            </a:r>
            <a:br>
              <a:rPr lang="sv-SE" sz="1600" b="1">
                <a:latin typeface="Tahoma"/>
                <a:ea typeface="Tahoma"/>
                <a:cs typeface="Tahoma"/>
              </a:rPr>
            </a:br>
            <a:r>
              <a:rPr lang="sv-SE" sz="1600">
                <a:latin typeface="Tahoma"/>
                <a:ea typeface="Tahoma"/>
                <a:cs typeface="Tahoma"/>
              </a:rPr>
              <a:t> </a:t>
            </a:r>
            <a:endParaRPr lang="sv-SE" sz="1600"/>
          </a:p>
          <a:p>
            <a:pPr marL="0" indent="0">
              <a:buNone/>
            </a:pPr>
            <a:r>
              <a:rPr lang="sv-SE" sz="1400" b="1">
                <a:latin typeface="Tahoma"/>
                <a:ea typeface="Tahoma"/>
                <a:cs typeface="Tahoma"/>
              </a:rPr>
              <a:t>Kulturverksamhet, Stinsen samt administration</a:t>
            </a:r>
            <a:endParaRPr lang="sv-SE" sz="1400">
              <a:latin typeface="Tahoma"/>
              <a:ea typeface="Tahoma"/>
              <a:cs typeface="Tahoma"/>
            </a:endParaRPr>
          </a:p>
          <a:p>
            <a:pPr marL="285115" indent="-285115"/>
            <a:r>
              <a:rPr lang="sv-SE" sz="1400">
                <a:latin typeface="Tahoma"/>
                <a:ea typeface="Tahoma"/>
                <a:cs typeface="Tahoma"/>
              </a:rPr>
              <a:t>Underskott -110 tkr. Något högre lönekostnader än budget, Ex OB-ers.</a:t>
            </a:r>
            <a:br>
              <a:rPr lang="sv-SE" sz="1600" b="1"/>
            </a:br>
            <a:endParaRPr lang="sv-SE" sz="160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sv-SE" sz="1400" b="1">
                <a:latin typeface="Tahoma"/>
                <a:ea typeface="Tahoma"/>
                <a:cs typeface="Tahoma"/>
              </a:rPr>
              <a:t>Kulturbruket</a:t>
            </a:r>
            <a:r>
              <a:rPr lang="sv-SE" sz="1600" b="1">
                <a:latin typeface="Tahoma"/>
                <a:ea typeface="Tahoma"/>
                <a:cs typeface="Tahoma"/>
              </a:rPr>
              <a:t> </a:t>
            </a:r>
            <a:endParaRPr lang="sv-SE" sz="1600"/>
          </a:p>
          <a:p>
            <a:pPr marL="285115" indent="-285115"/>
            <a:r>
              <a:rPr lang="sv-SE" sz="1400">
                <a:latin typeface="Tahoma"/>
                <a:ea typeface="Tahoma"/>
                <a:cs typeface="Tahoma"/>
              </a:rPr>
              <a:t>Överskott 351 tkr, Kulturbruket för med sig tidigare års avvikelser till nästa års budget. </a:t>
            </a:r>
            <a:endParaRPr lang="sv-S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31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46B22A-CEA5-4492-B2FA-1E6C43292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920564"/>
            <a:ext cx="5657063" cy="733868"/>
          </a:xfrm>
        </p:spPr>
        <p:txBody>
          <a:bodyPr/>
          <a:lstStyle/>
          <a:p>
            <a:r>
              <a:rPr lang="sv-SE" sz="1400">
                <a:solidFill>
                  <a:srgbClr val="000000"/>
                </a:solidFill>
              </a:rPr>
              <a:t>Åtgärder för en minskad budgetavvikelse 2022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604C9E-3251-4427-930C-17F75DD9A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888" y="1738314"/>
            <a:ext cx="6398925" cy="3174602"/>
          </a:xfrm>
        </p:spPr>
        <p:txBody>
          <a:bodyPr lIns="91440" tIns="45720" rIns="91440" bIns="45720" anchor="t"/>
          <a:lstStyle/>
          <a:p>
            <a:pPr marL="285750" indent="-285750"/>
            <a:r>
              <a:rPr lang="sv-SE" sz="1400">
                <a:latin typeface="Tahoma"/>
                <a:ea typeface="Tahoma"/>
                <a:cs typeface="Tahoma"/>
              </a:rPr>
              <a:t>Minskat elevantal i grundsärskolan medförde att vakanta tjänster ej tillsattes.</a:t>
            </a:r>
          </a:p>
          <a:p>
            <a:pPr marL="285750" indent="-285750"/>
            <a:r>
              <a:rPr lang="sv-SE" sz="1400">
                <a:latin typeface="Tahoma"/>
                <a:ea typeface="Tahoma"/>
                <a:cs typeface="Tahoma"/>
              </a:rPr>
              <a:t>Förvaltningen har uppmanat verksamheterna till att vara restriktiva vid vikarieanskaffnig  </a:t>
            </a:r>
            <a:endParaRPr lang="sv-SE" sz="1400"/>
          </a:p>
          <a:p>
            <a:pPr marL="285750" indent="-285750"/>
            <a:r>
              <a:rPr lang="sv-SE" sz="1400">
                <a:latin typeface="Tahoma"/>
                <a:ea typeface="Tahoma"/>
                <a:cs typeface="Tahoma"/>
              </a:rPr>
              <a:t>Rektorer med budgetavvikelser träffar ekonom och förvaltningschef för extra uppföljning och råd för kring enhetens ekonomi</a:t>
            </a:r>
          </a:p>
          <a:p>
            <a:pPr marL="285750" indent="-285750"/>
            <a:r>
              <a:rPr lang="sv-SE" sz="1400"/>
              <a:t>En ökad samordning kring lärartjänster mellan gymnasiet och vuxenutbildningen har skett under året.</a:t>
            </a:r>
          </a:p>
          <a:p>
            <a:pPr marL="285750" indent="-285750"/>
            <a:r>
              <a:rPr lang="sv-SE" sz="1400">
                <a:latin typeface="Tahoma"/>
                <a:ea typeface="Tahoma"/>
                <a:cs typeface="Tahoma"/>
              </a:rPr>
              <a:t>En utredning av skolorganisationen har genomfördes 2022</a:t>
            </a:r>
            <a:endParaRPr lang="sv-SE" sz="1400"/>
          </a:p>
        </p:txBody>
      </p:sp>
    </p:spTree>
    <p:extLst>
      <p:ext uri="{BB962C8B-B14F-4D97-AF65-F5344CB8AC3E}">
        <p14:creationId xmlns:p14="http://schemas.microsoft.com/office/powerpoint/2010/main" val="3935665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5BF848-352E-4224-8C61-5D212DF71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1003149"/>
            <a:ext cx="7371563" cy="733868"/>
          </a:xfrm>
        </p:spPr>
        <p:txBody>
          <a:bodyPr/>
          <a:lstStyle/>
          <a:p>
            <a:r>
              <a:rPr lang="sv-SE" sz="1400"/>
              <a:t>Större händelser under året. ”Detta har vi gjort som vi är stolta över”</a:t>
            </a:r>
            <a:br>
              <a:rPr lang="sv-SE" sz="1800"/>
            </a:br>
            <a:endParaRPr lang="sv-SE" sz="180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D6F01B-FB60-45B2-9448-EB606E6CE1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680573"/>
            <a:ext cx="6761701" cy="3182097"/>
          </a:xfrm>
        </p:spPr>
        <p:txBody>
          <a:bodyPr/>
          <a:lstStyle/>
          <a:p>
            <a:r>
              <a:rPr lang="sv-SE" sz="1400"/>
              <a:t>Högre andel behöriga elever med gymnasiebehörighet än riket 86%</a:t>
            </a:r>
          </a:p>
          <a:p>
            <a:r>
              <a:rPr lang="sv-SE" sz="1400"/>
              <a:t>Liten andel avhopp IM programmet</a:t>
            </a:r>
          </a:p>
          <a:p>
            <a:r>
              <a:rPr lang="sv-SE" sz="1400"/>
              <a:t>Högre andel elever som klarar gymnasieexamen inom tre år än riket 80%</a:t>
            </a:r>
          </a:p>
          <a:p>
            <a:r>
              <a:rPr lang="sv-SE" sz="1400"/>
              <a:t>Antalet kränkningar mellan elever har minskat under året. Störst förändring</a:t>
            </a:r>
            <a:br>
              <a:rPr lang="sv-SE" sz="1400"/>
            </a:br>
            <a:r>
              <a:rPr lang="sv-SE" sz="1400"/>
              <a:t>på högstadiet och gymnasiet. </a:t>
            </a:r>
          </a:p>
          <a:p>
            <a:r>
              <a:rPr lang="sv-SE" sz="1400"/>
              <a:t>Elevenkäten genomfördes i grundskolan och gymnasiet under maj 2022. Elevernas uppfattning av trygghet och trivsel på skolan är fortsatt hög i de lägre årskurserna och den har förbättrats tydligt bland de äldre eleverna.</a:t>
            </a:r>
          </a:p>
          <a:p>
            <a:r>
              <a:rPr lang="sv-SE" sz="1400"/>
              <a:t>Lärare har fått tillgång till en larmapp där man kan larma, kalla till hjälp om det uppstår ett väpnat hot eller våldssituation på skolan.</a:t>
            </a:r>
          </a:p>
          <a:p>
            <a:r>
              <a:rPr lang="sv-SE" sz="1400"/>
              <a:t>Ett viktigt fokusområde under året har varit att öka barn och elevers läslust. </a:t>
            </a:r>
          </a:p>
          <a:p>
            <a:endParaRPr lang="sv-SE" sz="1400"/>
          </a:p>
          <a:p>
            <a:endParaRPr lang="sv-SE" sz="1400"/>
          </a:p>
        </p:txBody>
      </p:sp>
    </p:spTree>
    <p:extLst>
      <p:ext uri="{BB962C8B-B14F-4D97-AF65-F5344CB8AC3E}">
        <p14:creationId xmlns:p14="http://schemas.microsoft.com/office/powerpoint/2010/main" val="4168644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DF255A-0A02-476D-B7E0-01C8FD7F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971" y="1253515"/>
            <a:ext cx="7371563" cy="891648"/>
          </a:xfrm>
        </p:spPr>
        <p:txBody>
          <a:bodyPr/>
          <a:lstStyle/>
          <a:p>
            <a:r>
              <a:rPr lang="sv-SE" sz="1400"/>
              <a:t>Effektivitetsindex förskola 2021</a:t>
            </a:r>
            <a:br>
              <a:rPr lang="sv-SE" sz="1400" b="0"/>
            </a:br>
            <a:r>
              <a:rPr lang="sv-SE" sz="1400" b="0"/>
              <a:t>Effektivitetsindex är en sammanvägning av kvalitetsindex och resursindex för förskola. Kvalitetsindex och resursindex är normaliserade så att alla kommunernas värden placeras på en skala från 0 till 100 där 0 är sämst och 100 är bäst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8D8B12D-2FC9-4C18-ADA6-4F8114A9B023}"/>
              </a:ext>
            </a:extLst>
          </p:cNvPr>
          <p:cNvSpPr/>
          <p:nvPr/>
        </p:nvSpPr>
        <p:spPr>
          <a:xfrm>
            <a:off x="7880534" y="2451722"/>
            <a:ext cx="899160" cy="198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Mellerud </a:t>
            </a:r>
            <a:r>
              <a:rPr lang="sv-SE" sz="1000">
                <a:solidFill>
                  <a:srgbClr val="FFFFFF"/>
                </a:solidFill>
                <a:latin typeface="Calibri" panose="020F0502020204030204"/>
              </a:rPr>
              <a:t>93</a:t>
            </a: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il: nedåt 6">
            <a:extLst>
              <a:ext uri="{FF2B5EF4-FFF2-40B4-BE49-F238E27FC236}">
                <a16:creationId xmlns:a16="http://schemas.microsoft.com/office/drawing/2014/main" id="{25DAE306-B1BE-4AE4-93A6-8396607F518D}"/>
              </a:ext>
            </a:extLst>
          </p:cNvPr>
          <p:cNvSpPr/>
          <p:nvPr/>
        </p:nvSpPr>
        <p:spPr>
          <a:xfrm>
            <a:off x="8280584" y="2719333"/>
            <a:ext cx="99060" cy="1389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D3AC107-B4C8-B89B-DA79-938EC34B2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25" y="2858316"/>
            <a:ext cx="8483937" cy="221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4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DF255A-0A02-476D-B7E0-01C8FD7F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833" y="1295905"/>
            <a:ext cx="7371563" cy="871723"/>
          </a:xfrm>
        </p:spPr>
        <p:txBody>
          <a:bodyPr/>
          <a:lstStyle/>
          <a:p>
            <a:r>
              <a:rPr lang="sv-SE" sz="1400"/>
              <a:t>Effektivitetsindex grundskola F-9 2021</a:t>
            </a:r>
            <a:br>
              <a:rPr lang="sv-SE" sz="1400" b="0"/>
            </a:br>
            <a:r>
              <a:rPr lang="sv-SE" sz="1400" b="0"/>
              <a:t>Effektivitetsindex är en sammanvägning av kvalitetsindex och resursindex för kommunal grundskola F-9. Kvalitetsindex och resursindex är normaliserade så att alla kommunernas värden placeras på en skala från 0 till 100 där 0 är sämst och 100 är bäst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D4F14B-F959-4090-92C1-D0172B31D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38" y="2571750"/>
            <a:ext cx="8405213" cy="220086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8D8B12D-2FC9-4C18-ADA6-4F8114A9B023}"/>
              </a:ext>
            </a:extLst>
          </p:cNvPr>
          <p:cNvSpPr/>
          <p:nvPr/>
        </p:nvSpPr>
        <p:spPr>
          <a:xfrm>
            <a:off x="6377940" y="2865120"/>
            <a:ext cx="899160" cy="198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Mellerud 70</a:t>
            </a:r>
          </a:p>
        </p:txBody>
      </p:sp>
      <p:sp>
        <p:nvSpPr>
          <p:cNvPr id="7" name="Pil: nedåt 6">
            <a:extLst>
              <a:ext uri="{FF2B5EF4-FFF2-40B4-BE49-F238E27FC236}">
                <a16:creationId xmlns:a16="http://schemas.microsoft.com/office/drawing/2014/main" id="{25DAE306-B1BE-4AE4-93A6-8396607F518D}"/>
              </a:ext>
            </a:extLst>
          </p:cNvPr>
          <p:cNvSpPr/>
          <p:nvPr/>
        </p:nvSpPr>
        <p:spPr>
          <a:xfrm>
            <a:off x="6758940" y="3137617"/>
            <a:ext cx="99060" cy="1389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357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092BAF-AD99-4987-8748-433512514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1125421"/>
            <a:ext cx="7371563" cy="733868"/>
          </a:xfrm>
        </p:spPr>
        <p:txBody>
          <a:bodyPr/>
          <a:lstStyle/>
          <a:p>
            <a:r>
              <a:rPr lang="sv-SE" sz="1400"/>
              <a:t>Förutsättningar för 2023. Ekonomiskt läge, måluppfyllelse, hot och möjligheter</a:t>
            </a:r>
            <a:br>
              <a:rPr lang="sv-SE"/>
            </a:b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B81F69E-3ECF-4735-AF3A-99582E16F1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574464"/>
            <a:ext cx="6764433" cy="3191183"/>
          </a:xfrm>
        </p:spPr>
        <p:txBody>
          <a:bodyPr/>
          <a:lstStyle/>
          <a:p>
            <a:r>
              <a:rPr lang="sv-SE" sz="1300"/>
              <a:t>Melleruds kommun ska samverka genom avtal med minst två andra kommuner</a:t>
            </a:r>
            <a:br>
              <a:rPr lang="sv-SE" sz="1300"/>
            </a:br>
            <a:r>
              <a:rPr lang="sv-SE" sz="1300"/>
              <a:t>om planering, dimensionering och erbjudande av utbildning i ett primärt samverkansområde. Vilka kommuner som blir avtalspartners bestäms under 2023.</a:t>
            </a:r>
          </a:p>
          <a:p>
            <a:r>
              <a:rPr lang="sv-SE" sz="1300"/>
              <a:t>Många skolenheter medför budgetkompensation – utredning genomförd</a:t>
            </a:r>
          </a:p>
          <a:p>
            <a:r>
              <a:rPr lang="sv-SE" sz="1300"/>
              <a:t>Stort antal förskolebarn i kommunen börjar skolan i augusti.</a:t>
            </a:r>
          </a:p>
          <a:p>
            <a:r>
              <a:rPr lang="sv-SE" sz="1300"/>
              <a:t>Uppstart av grupp med inriktning träningsskola för yngre elever på Nordalsskolan</a:t>
            </a:r>
            <a:br>
              <a:rPr lang="sv-SE" sz="1300"/>
            </a:br>
            <a:r>
              <a:rPr lang="sv-SE" sz="1300"/>
              <a:t>från och med höstterminen 2023.</a:t>
            </a:r>
          </a:p>
          <a:p>
            <a:r>
              <a:rPr lang="sv-SE" sz="1300"/>
              <a:t>Inför 2023 finns en osäkerhet kring statsbidrag. Skolmiljarden upphör, likvärdighetsbidraget minskar troligtvis ytterligare likaså etableringsersättningen.</a:t>
            </a:r>
          </a:p>
          <a:p>
            <a:r>
              <a:rPr lang="sv-SE" sz="1300"/>
              <a:t>Fortsatt satsning på att öka elevers läslust för en ökad måluppfyllelse i alla ämnen.</a:t>
            </a:r>
          </a:p>
          <a:p>
            <a:r>
              <a:rPr lang="sv-SE" sz="1300"/>
              <a:t>Prioritera det kompensatoriska uppdraget för att uppväga skillnader i elevernas förutsättningar.</a:t>
            </a:r>
          </a:p>
          <a:p>
            <a:endParaRPr lang="sv-SE" sz="1400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639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714A3-FD9C-45BC-AFDA-28E31323FD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sv-SE" sz="1800">
                <a:latin typeface="+mn-lt"/>
                <a:ea typeface="Tahoma"/>
                <a:cs typeface="Tahoma"/>
              </a:rPr>
              <a:t> </a:t>
            </a:r>
            <a:br>
              <a:rPr lang="sv-SE"/>
            </a:br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DB8205D6-C42F-489A-880F-1317F5518F71}"/>
              </a:ext>
            </a:extLst>
          </p:cNvPr>
          <p:cNvSpPr txBox="1">
            <a:spLocks/>
          </p:cNvSpPr>
          <p:nvPr/>
        </p:nvSpPr>
        <p:spPr>
          <a:xfrm>
            <a:off x="234945" y="1470845"/>
            <a:ext cx="1995476" cy="375019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sz="1600">
                <a:latin typeface="Tahoma"/>
                <a:ea typeface="Tahoma"/>
                <a:cs typeface="Tahoma"/>
              </a:rPr>
              <a:t>Måluppfyllelse</a:t>
            </a:r>
            <a:endParaRPr lang="sv-SE" sz="1600">
              <a:latin typeface="Tahoma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649A3EC-BF47-D7F8-6773-994471588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90" y="2078451"/>
            <a:ext cx="6325483" cy="211484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7D1BE36-7150-1377-310E-10934389915D}"/>
              </a:ext>
            </a:extLst>
          </p:cNvPr>
          <p:cNvSpPr txBox="1"/>
          <p:nvPr/>
        </p:nvSpPr>
        <p:spPr>
          <a:xfrm>
            <a:off x="6895813" y="3893004"/>
            <a:ext cx="2124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/>
              <a:t>46 638 besökare, mål 50 000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84266E7-B1C9-0877-9D8C-8EF5D2FE3607}"/>
              </a:ext>
            </a:extLst>
          </p:cNvPr>
          <p:cNvSpPr txBox="1"/>
          <p:nvPr/>
        </p:nvSpPr>
        <p:spPr>
          <a:xfrm>
            <a:off x="6895814" y="3431339"/>
            <a:ext cx="224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136 besökare i snitt under 2022, mål  100</a:t>
            </a:r>
          </a:p>
        </p:txBody>
      </p:sp>
    </p:spTree>
    <p:extLst>
      <p:ext uri="{BB962C8B-B14F-4D97-AF65-F5344CB8AC3E}">
        <p14:creationId xmlns:p14="http://schemas.microsoft.com/office/powerpoint/2010/main" val="222204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714A3-FD9C-45BC-AFDA-28E31323F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245" y="1056856"/>
            <a:ext cx="1995476" cy="375019"/>
          </a:xfrm>
        </p:spPr>
        <p:txBody>
          <a:bodyPr lIns="91440" tIns="45720" rIns="91440" bIns="45720" anchor="b"/>
          <a:lstStyle/>
          <a:p>
            <a:r>
              <a:rPr lang="sv-SE" sz="1600">
                <a:latin typeface="Tahoma"/>
                <a:ea typeface="Tahoma"/>
                <a:cs typeface="Tahoma"/>
              </a:rPr>
              <a:t>Måluppfyllelse</a:t>
            </a:r>
            <a:endParaRPr lang="sv-SE" sz="1600">
              <a:latin typeface="Tahoma"/>
            </a:endParaRP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667993EF-115F-AB38-9E09-3CFC55479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5" y="1548753"/>
            <a:ext cx="6315956" cy="3448531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9975BFDE-AED0-903F-0A02-CDAA0F35A7E9}"/>
              </a:ext>
            </a:extLst>
          </p:cNvPr>
          <p:cNvSpPr txBox="1"/>
          <p:nvPr/>
        </p:nvSpPr>
        <p:spPr>
          <a:xfrm>
            <a:off x="7049335" y="2828495"/>
            <a:ext cx="1656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86% / 85%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E2AEFBD9-7EA9-F668-10E3-6293DAFDF9AB}"/>
              </a:ext>
            </a:extLst>
          </p:cNvPr>
          <p:cNvSpPr txBox="1"/>
          <p:nvPr/>
        </p:nvSpPr>
        <p:spPr>
          <a:xfrm>
            <a:off x="7049335" y="3860919"/>
            <a:ext cx="1656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78 elever av 104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75B3D228-02B2-761B-FBBD-4A4161A2A6A8}"/>
              </a:ext>
            </a:extLst>
          </p:cNvPr>
          <p:cNvSpPr txBox="1"/>
          <p:nvPr/>
        </p:nvSpPr>
        <p:spPr>
          <a:xfrm>
            <a:off x="7049335" y="4363953"/>
            <a:ext cx="1656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78 elever av 104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6437A7E2-02D2-D22C-8A11-01709B3DCD04}"/>
              </a:ext>
            </a:extLst>
          </p:cNvPr>
          <p:cNvSpPr txBox="1"/>
          <p:nvPr/>
        </p:nvSpPr>
        <p:spPr>
          <a:xfrm>
            <a:off x="7049335" y="4720285"/>
            <a:ext cx="1656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76 elever av 104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1C759C8C-76D2-85BC-7871-116980D81EF1}"/>
              </a:ext>
            </a:extLst>
          </p:cNvPr>
          <p:cNvSpPr txBox="1"/>
          <p:nvPr/>
        </p:nvSpPr>
        <p:spPr>
          <a:xfrm>
            <a:off x="7049335" y="2073070"/>
            <a:ext cx="1656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412090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714A3-FD9C-45BC-AFDA-28E31323F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245" y="1056856"/>
            <a:ext cx="1995476" cy="375019"/>
          </a:xfrm>
        </p:spPr>
        <p:txBody>
          <a:bodyPr lIns="91440" tIns="45720" rIns="91440" bIns="45720" anchor="b"/>
          <a:lstStyle/>
          <a:p>
            <a:r>
              <a:rPr lang="sv-SE" sz="1600">
                <a:latin typeface="Tahoma"/>
                <a:ea typeface="Tahoma"/>
                <a:cs typeface="Tahoma"/>
              </a:rPr>
              <a:t>Måluppfyllelse</a:t>
            </a:r>
            <a:endParaRPr lang="sv-SE" sz="1600">
              <a:latin typeface="Tahoma"/>
            </a:endParaRP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C1FA0406-F92F-8A57-F4F2-91C69C188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15" y="1545003"/>
            <a:ext cx="6419899" cy="332631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9F4C3AA-0BB4-C10A-8F41-B0EACD00579D}"/>
              </a:ext>
            </a:extLst>
          </p:cNvPr>
          <p:cNvSpPr txBox="1"/>
          <p:nvPr/>
        </p:nvSpPr>
        <p:spPr>
          <a:xfrm>
            <a:off x="7260700" y="2137637"/>
            <a:ext cx="93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14 (16)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45BDD0A-85DD-BB3D-1E7F-9F2E5FC42382}"/>
              </a:ext>
            </a:extLst>
          </p:cNvPr>
          <p:cNvSpPr txBox="1"/>
          <p:nvPr/>
        </p:nvSpPr>
        <p:spPr>
          <a:xfrm>
            <a:off x="7294005" y="3782708"/>
            <a:ext cx="726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69 (71)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A0B6887-7CD5-E8F9-0B38-CB49636D6082}"/>
              </a:ext>
            </a:extLst>
          </p:cNvPr>
          <p:cNvSpPr txBox="1"/>
          <p:nvPr/>
        </p:nvSpPr>
        <p:spPr>
          <a:xfrm>
            <a:off x="7260700" y="3212156"/>
            <a:ext cx="611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46 (40)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3540961-2EA6-014D-03E4-8DD3550D5601}"/>
              </a:ext>
            </a:extLst>
          </p:cNvPr>
          <p:cNvSpPr txBox="1"/>
          <p:nvPr/>
        </p:nvSpPr>
        <p:spPr>
          <a:xfrm>
            <a:off x="7294005" y="4353260"/>
            <a:ext cx="608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57 (61)</a:t>
            </a:r>
          </a:p>
        </p:txBody>
      </p:sp>
    </p:spTree>
    <p:extLst>
      <p:ext uri="{BB962C8B-B14F-4D97-AF65-F5344CB8AC3E}">
        <p14:creationId xmlns:p14="http://schemas.microsoft.com/office/powerpoint/2010/main" val="404197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714A3-FD9C-45BC-AFDA-28E31323F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067" y="1331864"/>
            <a:ext cx="1995476" cy="375019"/>
          </a:xfrm>
        </p:spPr>
        <p:txBody>
          <a:bodyPr lIns="91440" tIns="45720" rIns="91440" bIns="45720" anchor="b"/>
          <a:lstStyle/>
          <a:p>
            <a:r>
              <a:rPr lang="sv-SE" sz="1600">
                <a:latin typeface="Tahoma"/>
                <a:ea typeface="Tahoma"/>
                <a:cs typeface="Tahoma"/>
              </a:rPr>
              <a:t>Måluppfyllelse</a:t>
            </a:r>
            <a:endParaRPr lang="sv-SE" sz="1600">
              <a:latin typeface="Tahoma"/>
            </a:endParaRP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DF9D385E-FD92-C358-356A-761AC1676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69" y="2004039"/>
            <a:ext cx="6401494" cy="160214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9C96500E-8CF3-9F6B-7827-58F538F034CF}"/>
              </a:ext>
            </a:extLst>
          </p:cNvPr>
          <p:cNvSpPr txBox="1"/>
          <p:nvPr/>
        </p:nvSpPr>
        <p:spPr>
          <a:xfrm>
            <a:off x="7034011" y="2369886"/>
            <a:ext cx="1656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6,81% (7,11)</a:t>
            </a:r>
          </a:p>
        </p:txBody>
      </p:sp>
    </p:spTree>
    <p:extLst>
      <p:ext uri="{BB962C8B-B14F-4D97-AF65-F5344CB8AC3E}">
        <p14:creationId xmlns:p14="http://schemas.microsoft.com/office/powerpoint/2010/main" val="267912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CC477538-21F0-449D-A091-9FF0C908B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280908"/>
              </p:ext>
            </p:extLst>
          </p:nvPr>
        </p:nvGraphicFramePr>
        <p:xfrm>
          <a:off x="479205" y="2072231"/>
          <a:ext cx="3588848" cy="2259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160">
                  <a:extLst>
                    <a:ext uri="{9D8B030D-6E8A-4147-A177-3AD203B41FA5}">
                      <a16:colId xmlns:a16="http://schemas.microsoft.com/office/drawing/2014/main" val="2138979962"/>
                    </a:ext>
                  </a:extLst>
                </a:gridCol>
                <a:gridCol w="1123433">
                  <a:extLst>
                    <a:ext uri="{9D8B030D-6E8A-4147-A177-3AD203B41FA5}">
                      <a16:colId xmlns:a16="http://schemas.microsoft.com/office/drawing/2014/main" val="3961859305"/>
                    </a:ext>
                  </a:extLst>
                </a:gridCol>
                <a:gridCol w="1152255">
                  <a:extLst>
                    <a:ext uri="{9D8B030D-6E8A-4147-A177-3AD203B41FA5}">
                      <a16:colId xmlns:a16="http://schemas.microsoft.com/office/drawing/2014/main" val="1786757338"/>
                    </a:ext>
                  </a:extLst>
                </a:gridCol>
              </a:tblGrid>
              <a:tr h="298885">
                <a:tc>
                  <a:txBody>
                    <a:bodyPr/>
                    <a:lstStyle/>
                    <a:p>
                      <a:r>
                        <a:rPr lang="sv-SE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Rådaskolan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Mellerud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322198"/>
                  </a:ext>
                </a:extLst>
              </a:tr>
              <a:tr h="249071">
                <a:tc>
                  <a:txBody>
                    <a:bodyPr/>
                    <a:lstStyle/>
                    <a:p>
                      <a:r>
                        <a:rPr lang="sv-SE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Engelska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90,7 %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92,6 %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618853"/>
                  </a:ext>
                </a:extLst>
              </a:tr>
              <a:tr h="249071">
                <a:tc>
                  <a:txBody>
                    <a:bodyPr/>
                    <a:lstStyle/>
                    <a:p>
                      <a:r>
                        <a:rPr lang="sv-SE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89,5 %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88,7 %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962795"/>
                  </a:ext>
                </a:extLst>
              </a:tr>
              <a:tr h="249071">
                <a:tc>
                  <a:txBody>
                    <a:bodyPr/>
                    <a:lstStyle/>
                    <a:p>
                      <a:r>
                        <a:rPr lang="sv-SE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Svenska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95,2 %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94,5 %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78699"/>
                  </a:ext>
                </a:extLst>
              </a:tr>
              <a:tr h="249071">
                <a:tc>
                  <a:txBody>
                    <a:bodyPr/>
                    <a:lstStyle/>
                    <a:p>
                      <a:r>
                        <a:rPr lang="sv-SE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79,2 %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548443"/>
                  </a:ext>
                </a:extLst>
              </a:tr>
              <a:tr h="309832">
                <a:tc>
                  <a:txBody>
                    <a:bodyPr/>
                    <a:lstStyle/>
                    <a:p>
                      <a:r>
                        <a:rPr lang="sv-SE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Betyg i alla ämnen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67,4 %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295120"/>
                  </a:ext>
                </a:extLst>
              </a:tr>
              <a:tr h="288758">
                <a:tc>
                  <a:txBody>
                    <a:bodyPr/>
                    <a:lstStyle/>
                    <a:p>
                      <a:r>
                        <a:rPr lang="sv-SE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Meritvärde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214 meritpoäng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222 meritpoäng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603745"/>
                  </a:ext>
                </a:extLst>
              </a:tr>
              <a:tr h="365462">
                <a:tc>
                  <a:txBody>
                    <a:bodyPr/>
                    <a:lstStyle/>
                    <a:p>
                      <a:r>
                        <a:rPr lang="sv-SE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Gymnasiebehörighet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128287"/>
                  </a:ext>
                </a:extLst>
              </a:tr>
            </a:tbl>
          </a:graphicData>
        </a:graphic>
      </p:graphicFrame>
      <p:pic>
        <p:nvPicPr>
          <p:cNvPr id="6" name="Bild 5" descr="Uppil med hel fyllning">
            <a:extLst>
              <a:ext uri="{FF2B5EF4-FFF2-40B4-BE49-F238E27FC236}">
                <a16:creationId xmlns:a16="http://schemas.microsoft.com/office/drawing/2014/main" id="{F6CB9948-8D36-D7E0-2B7E-7C9B52F72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0308" y="3719980"/>
            <a:ext cx="164636" cy="16463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98E61C7-A929-50F1-CBDD-9071252FF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7948" y="3444246"/>
            <a:ext cx="164606" cy="16460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19CC9A5F-A301-6D67-61CA-D785F193B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7120" y="3155462"/>
            <a:ext cx="164606" cy="16460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ADFD1645-0A63-80DD-7D40-3C7241A91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4802" y="4024859"/>
            <a:ext cx="164606" cy="164606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1B17E510-15E0-BA4D-C85D-97A924D5C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1411" y="2656730"/>
            <a:ext cx="164606" cy="164606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2C0D6F1D-986B-FEA9-A612-33098C761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7120" y="2906096"/>
            <a:ext cx="164606" cy="164606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09E7387D-86DA-8365-CD9C-3AAF3014D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411" y="2403293"/>
            <a:ext cx="164606" cy="164606"/>
          </a:xfrm>
          <a:prstGeom prst="rect">
            <a:avLst/>
          </a:prstGeom>
        </p:spPr>
      </p:pic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C7636578-E2CE-C4D0-A3FF-A1C8A0BA0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994639"/>
              </p:ext>
            </p:extLst>
          </p:nvPr>
        </p:nvGraphicFramePr>
        <p:xfrm>
          <a:off x="4588384" y="1253365"/>
          <a:ext cx="3586715" cy="1421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129">
                  <a:extLst>
                    <a:ext uri="{9D8B030D-6E8A-4147-A177-3AD203B41FA5}">
                      <a16:colId xmlns:a16="http://schemas.microsoft.com/office/drawing/2014/main" val="329772616"/>
                    </a:ext>
                  </a:extLst>
                </a:gridCol>
                <a:gridCol w="1432129">
                  <a:extLst>
                    <a:ext uri="{9D8B030D-6E8A-4147-A177-3AD203B41FA5}">
                      <a16:colId xmlns:a16="http://schemas.microsoft.com/office/drawing/2014/main" val="577935604"/>
                    </a:ext>
                  </a:extLst>
                </a:gridCol>
                <a:gridCol w="1029457">
                  <a:extLst>
                    <a:ext uri="{9D8B030D-6E8A-4147-A177-3AD203B41FA5}">
                      <a16:colId xmlns:a16="http://schemas.microsoft.com/office/drawing/2014/main" val="2847283438"/>
                    </a:ext>
                  </a:extLst>
                </a:gridCol>
              </a:tblGrid>
              <a:tr h="33919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endParaRPr lang="sv-SE" sz="10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Dahlstiernska  21/22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Riket 21/22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431337"/>
                  </a:ext>
                </a:extLst>
              </a:tr>
              <a:tr h="22917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Examen 3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764488"/>
                  </a:ext>
                </a:extLst>
              </a:tr>
              <a:tr h="22917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Snittbetyg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12,5 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14,56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114560"/>
                  </a:ext>
                </a:extLst>
              </a:tr>
              <a:tr h="33669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Studieavhopp NP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302919"/>
                  </a:ext>
                </a:extLst>
              </a:tr>
              <a:tr h="26856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Studieavhopp 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357238"/>
                  </a:ext>
                </a:extLst>
              </a:tr>
            </a:tbl>
          </a:graphicData>
        </a:graphic>
      </p:graphicFrame>
      <p:pic>
        <p:nvPicPr>
          <p:cNvPr id="20" name="Bildobjekt 19">
            <a:extLst>
              <a:ext uri="{FF2B5EF4-FFF2-40B4-BE49-F238E27FC236}">
                <a16:creationId xmlns:a16="http://schemas.microsoft.com/office/drawing/2014/main" id="{4BDC9F50-350A-D766-752B-5F2A3F728D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6860" y="1638309"/>
            <a:ext cx="164606" cy="164606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5E184B86-BB8E-F04B-0FD4-865CFE916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125" y="3802298"/>
            <a:ext cx="164606" cy="164606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D11D3779-C734-7503-A9AF-6101109E2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651" y="3418292"/>
            <a:ext cx="164606" cy="164606"/>
          </a:xfrm>
          <a:prstGeom prst="rect">
            <a:avLst/>
          </a:prstGeom>
        </p:spPr>
      </p:pic>
      <p:pic>
        <p:nvPicPr>
          <p:cNvPr id="24" name="Bild 23" descr="Högerpil med hel fyllning">
            <a:extLst>
              <a:ext uri="{FF2B5EF4-FFF2-40B4-BE49-F238E27FC236}">
                <a16:creationId xmlns:a16="http://schemas.microsoft.com/office/drawing/2014/main" id="{E2887B3D-EB88-6C7B-62C3-6676D329D2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5677" y="1864551"/>
            <a:ext cx="205789" cy="205789"/>
          </a:xfrm>
          <a:prstGeom prst="rect">
            <a:avLst/>
          </a:prstGeom>
        </p:spPr>
      </p:pic>
      <p:graphicFrame>
        <p:nvGraphicFramePr>
          <p:cNvPr id="25" name="Tabell 24">
            <a:extLst>
              <a:ext uri="{FF2B5EF4-FFF2-40B4-BE49-F238E27FC236}">
                <a16:creationId xmlns:a16="http://schemas.microsoft.com/office/drawing/2014/main" id="{82792F6A-E8B7-7916-B298-B7214BF10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024593"/>
              </p:ext>
            </p:extLst>
          </p:nvPr>
        </p:nvGraphicFramePr>
        <p:xfrm>
          <a:off x="4588384" y="2969983"/>
          <a:ext cx="3553261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476">
                  <a:extLst>
                    <a:ext uri="{9D8B030D-6E8A-4147-A177-3AD203B41FA5}">
                      <a16:colId xmlns:a16="http://schemas.microsoft.com/office/drawing/2014/main" val="2180764761"/>
                    </a:ext>
                  </a:extLst>
                </a:gridCol>
                <a:gridCol w="720619">
                  <a:extLst>
                    <a:ext uri="{9D8B030D-6E8A-4147-A177-3AD203B41FA5}">
                      <a16:colId xmlns:a16="http://schemas.microsoft.com/office/drawing/2014/main" val="2209470105"/>
                    </a:ext>
                  </a:extLst>
                </a:gridCol>
                <a:gridCol w="687166">
                  <a:extLst>
                    <a:ext uri="{9D8B030D-6E8A-4147-A177-3AD203B41FA5}">
                      <a16:colId xmlns:a16="http://schemas.microsoft.com/office/drawing/2014/main" val="314266376"/>
                    </a:ext>
                  </a:extLst>
                </a:gridCol>
              </a:tblGrid>
              <a:tr h="31582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VUX %  - fullföljda studier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Mellerud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Riket </a:t>
                      </a:r>
                      <a:br>
                        <a:rPr lang="sv-SE" sz="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sv-SE" sz="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754678"/>
                  </a:ext>
                </a:extLst>
              </a:tr>
              <a:tr h="39673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Vux – grundläggande nivå, andel som</a:t>
                      </a:r>
                      <a:b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avslutar kurser med godkänt betyg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820615"/>
                  </a:ext>
                </a:extLst>
              </a:tr>
              <a:tr h="39521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Vux - gymnasial nivå, andel som</a:t>
                      </a:r>
                      <a:b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avslutar kurser med godkänt betyg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3608"/>
                  </a:ext>
                </a:extLst>
              </a:tr>
              <a:tr h="39673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SFI- andel som avslutar kurser med</a:t>
                      </a:r>
                      <a:b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godkänt betyg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sv-SE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10170"/>
                  </a:ext>
                </a:extLst>
              </a:tr>
            </a:tbl>
          </a:graphicData>
        </a:graphic>
      </p:graphicFrame>
      <p:pic>
        <p:nvPicPr>
          <p:cNvPr id="26" name="Bildobjekt 25">
            <a:extLst>
              <a:ext uri="{FF2B5EF4-FFF2-40B4-BE49-F238E27FC236}">
                <a16:creationId xmlns:a16="http://schemas.microsoft.com/office/drawing/2014/main" id="{F4BF1911-B9C0-5EB6-65C5-907F81294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466" y="2454703"/>
            <a:ext cx="164606" cy="16460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6623123-982E-31ED-4DAB-9875CD318E9E}"/>
              </a:ext>
            </a:extLst>
          </p:cNvPr>
          <p:cNvSpPr txBox="1"/>
          <p:nvPr/>
        </p:nvSpPr>
        <p:spPr>
          <a:xfrm>
            <a:off x="479205" y="1253515"/>
            <a:ext cx="3588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/>
              <a:t>Måluppfyllelse grundskolan, gymnasiet och vuxenutbildning Mellerud - riket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08A4C7C-19FE-D1AC-E2FB-BCCF724419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0790" y="2131976"/>
            <a:ext cx="207282" cy="20728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2B9494B-FE82-B4F7-C0EF-D71447B4B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4695" y="3884601"/>
            <a:ext cx="164606" cy="16460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377D18F-844B-9314-FE24-A3F96C8E7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795" y="4268607"/>
            <a:ext cx="164606" cy="16460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3297520-C1D6-952D-F592-C88EE966F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795" y="3500595"/>
            <a:ext cx="164606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2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FB0A3D-B481-309A-AF04-D5A445A1B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706" y="594663"/>
            <a:ext cx="7955390" cy="733868"/>
          </a:xfrm>
        </p:spPr>
        <p:txBody>
          <a:bodyPr/>
          <a:lstStyle/>
          <a:p>
            <a:r>
              <a:rPr lang="sv-SE" sz="1400" dirty="0"/>
              <a:t>Exempel på pågående satsningar - läsning och språkutveckling 2022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B81E22-CE4A-34E2-DCD8-53CD9BD39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06" y="1405484"/>
            <a:ext cx="4320005" cy="3647181"/>
          </a:xfrm>
        </p:spPr>
        <p:txBody>
          <a:bodyPr/>
          <a:lstStyle/>
          <a:p>
            <a:r>
              <a:rPr lang="sv-SE" sz="1000" dirty="0"/>
              <a:t>Budget -22 Satsning på inköp av nya böcker</a:t>
            </a:r>
          </a:p>
          <a:p>
            <a:r>
              <a:rPr lang="sv-SE" sz="1000" dirty="0"/>
              <a:t>Lärare har informerat KUN om sin satsning på skönlitteratur i flera ämnen</a:t>
            </a:r>
          </a:p>
          <a:p>
            <a:r>
              <a:rPr lang="sv-SE" sz="1000" dirty="0"/>
              <a:t>Satsning på högläsning i åk 4-6 </a:t>
            </a:r>
          </a:p>
          <a:p>
            <a:r>
              <a:rPr lang="sv-SE" sz="1000" dirty="0"/>
              <a:t>Satsning skolbiblioteket Rådaskolan åk 7-9</a:t>
            </a:r>
          </a:p>
          <a:p>
            <a:r>
              <a:rPr lang="sv-SE" sz="1000" dirty="0"/>
              <a:t>Förskolepersonal har informerat KUN om högläsning och Polyglutt (3000 böcker på svenska och 68 språk)</a:t>
            </a:r>
          </a:p>
          <a:p>
            <a:r>
              <a:rPr lang="sv-SE" sz="1000" dirty="0"/>
              <a:t>Lärare har deltagit i läskonferens Stockholm</a:t>
            </a:r>
          </a:p>
          <a:p>
            <a:r>
              <a:rPr lang="sv-SE" sz="1000" dirty="0"/>
              <a:t>Kickoff i förskola och skola med inriktning läslust.</a:t>
            </a:r>
          </a:p>
          <a:p>
            <a:r>
              <a:rPr lang="sv-SE" sz="1000" dirty="0"/>
              <a:t>Författarbesök 4-9 och 7-9</a:t>
            </a:r>
          </a:p>
          <a:p>
            <a:r>
              <a:rPr lang="sv-SE" sz="1000" dirty="0"/>
              <a:t>Bokgåva till alla elever som börjar förskoleklass</a:t>
            </a:r>
          </a:p>
          <a:p>
            <a:r>
              <a:rPr lang="sv-SE" sz="1000" dirty="0"/>
              <a:t>Utveckla samarbetet mellan skola och bibliotek</a:t>
            </a:r>
          </a:p>
          <a:p>
            <a:r>
              <a:rPr lang="sv-SE" sz="1000" dirty="0"/>
              <a:t>Vi uppmärksammar och förbereder läslovet</a:t>
            </a:r>
          </a:p>
          <a:p>
            <a:r>
              <a:rPr lang="sv-SE" sz="1000" dirty="0"/>
              <a:t>Bokbuss besökt FSK fritidshem och skolor</a:t>
            </a:r>
          </a:p>
          <a:p>
            <a:r>
              <a:rPr lang="sv-SE" sz="1000" dirty="0"/>
              <a:t>Sommarboken 7-12 år</a:t>
            </a:r>
          </a:p>
          <a:p>
            <a:pPr marL="0" indent="0">
              <a:buNone/>
            </a:pPr>
            <a:endParaRPr lang="sv-SE" sz="14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609EE85-52B1-C392-CA59-25CDC57A1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196" y="2967073"/>
            <a:ext cx="1828900" cy="97043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E8832AD-86CC-B930-965B-274D34508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890" y="1647131"/>
            <a:ext cx="1725403" cy="109798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4F50D40-FE6B-1F41-76BC-0F8CB0B00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291" y="4147499"/>
            <a:ext cx="2149749" cy="65561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62E0991-F540-DB4D-0350-936CAC922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326" y="2239066"/>
            <a:ext cx="997081" cy="14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4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714A3-FD9C-45BC-AFDA-28E31323F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423" y="254745"/>
            <a:ext cx="4108697" cy="487991"/>
          </a:xfrm>
        </p:spPr>
        <p:txBody>
          <a:bodyPr lIns="91440" tIns="45720" rIns="91440" bIns="45720" anchor="b"/>
          <a:lstStyle/>
          <a:p>
            <a:r>
              <a:rPr lang="sv-SE" sz="180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Redovisning av arbetsmiljömål</a:t>
            </a:r>
            <a:endParaRPr lang="sv-SE" sz="1800">
              <a:solidFill>
                <a:srgbClr val="FFFFFF"/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FAA8357-3D31-4096-BB45-F745B9740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482" y="1253702"/>
            <a:ext cx="5843463" cy="296437"/>
          </a:xfrm>
        </p:spPr>
        <p:txBody>
          <a:bodyPr lIns="91440" tIns="45720" rIns="91440" bIns="45720" anchor="t"/>
          <a:lstStyle/>
          <a:p>
            <a:pPr marL="285115" indent="-285115">
              <a:buNone/>
            </a:pPr>
            <a:r>
              <a:rPr lang="sv-SE" sz="1400" b="1" dirty="0">
                <a:latin typeface="Tahoma"/>
                <a:ea typeface="Tahoma"/>
                <a:cs typeface="Tahoma"/>
              </a:rPr>
              <a:t>Kostnaden för kortidssjukfrånvaro ska minska</a:t>
            </a:r>
            <a:endParaRPr lang="sv-SE" sz="1400" dirty="0">
              <a:latin typeface="Tahoma"/>
              <a:ea typeface="Tahoma"/>
              <a:cs typeface="Tahoma"/>
            </a:endParaRPr>
          </a:p>
          <a:p>
            <a:pPr marL="285115" indent="-285115">
              <a:buNone/>
            </a:pPr>
            <a:r>
              <a:rPr lang="sv-SE" sz="1100" dirty="0">
                <a:latin typeface="Tahoma"/>
                <a:ea typeface="Tahoma"/>
                <a:cs typeface="Tahoma"/>
              </a:rPr>
              <a:t>Åtgärder:</a:t>
            </a:r>
            <a:br>
              <a:rPr lang="sv-SE" sz="1100" dirty="0"/>
            </a:br>
            <a:r>
              <a:rPr lang="sv-SE" sz="1100" dirty="0">
                <a:latin typeface="Tahoma"/>
                <a:ea typeface="Tahoma"/>
                <a:cs typeface="Tahoma"/>
              </a:rPr>
              <a:t> </a:t>
            </a:r>
            <a:br>
              <a:rPr lang="sv-SE" sz="1100" dirty="0">
                <a:latin typeface="Tahoma"/>
                <a:ea typeface="Tahoma"/>
                <a:cs typeface="Tahoma"/>
              </a:rPr>
            </a:br>
            <a:r>
              <a:rPr lang="sv-SE" sz="1100" dirty="0">
                <a:latin typeface="Tahoma"/>
                <a:ea typeface="Tahoma"/>
                <a:cs typeface="Tahoma"/>
              </a:rPr>
              <a:t> 1. Rektor tar en tidig kontakt vid sjukskrivning och vid upprepad korttidsfrånvaro och genomför en rehabiliteringsutredning.</a:t>
            </a:r>
            <a:br>
              <a:rPr lang="sv-SE" sz="1100" dirty="0">
                <a:latin typeface="Tahoma"/>
                <a:ea typeface="Tahoma"/>
                <a:cs typeface="Tahoma"/>
              </a:rPr>
            </a:br>
            <a:br>
              <a:rPr lang="sv-SE" sz="1100" dirty="0"/>
            </a:br>
            <a:r>
              <a:rPr lang="sv-SE" sz="1100" dirty="0">
                <a:latin typeface="Tahoma"/>
                <a:ea typeface="Tahoma"/>
                <a:cs typeface="Tahoma"/>
              </a:rPr>
              <a:t> 2. Rektor tillsammans med rehabsamordnaren i kommunen har täta och regelbundna avstämningar och följer upp den aktuella sjukfrånvaron och rehabiliteringsåtgärderna.</a:t>
            </a:r>
            <a:br>
              <a:rPr lang="sv-SE" sz="1100" dirty="0">
                <a:latin typeface="Tahoma"/>
                <a:ea typeface="Tahoma"/>
                <a:cs typeface="Tahoma"/>
              </a:rPr>
            </a:br>
            <a:br>
              <a:rPr lang="sv-SE" sz="1100" dirty="0"/>
            </a:br>
            <a:r>
              <a:rPr lang="sv-SE" sz="1100" dirty="0">
                <a:latin typeface="Tahoma"/>
                <a:ea typeface="Tahoma"/>
                <a:cs typeface="Tahoma"/>
              </a:rPr>
              <a:t> 3. Insatser från företagshälsovård eller andra aktörer kopplas in i ett tidigare skede än tidigare.</a:t>
            </a:r>
            <a:br>
              <a:rPr lang="sv-SE" sz="1100" dirty="0">
                <a:latin typeface="Tahoma"/>
                <a:ea typeface="Tahoma"/>
                <a:cs typeface="Tahoma"/>
              </a:rPr>
            </a:br>
            <a:br>
              <a:rPr lang="sv-SE" sz="1100" dirty="0"/>
            </a:br>
            <a:r>
              <a:rPr lang="sv-SE" sz="1100" dirty="0">
                <a:latin typeface="Tahoma"/>
                <a:ea typeface="Tahoma"/>
                <a:cs typeface="Tahoma"/>
              </a:rPr>
              <a:t> 4. Att i medarbetarsamtalen samt på arbetsplatsträffar diskutera arbetsbelastningen</a:t>
            </a:r>
          </a:p>
          <a:p>
            <a:pPr marL="285115" indent="-285115">
              <a:buNone/>
            </a:pPr>
            <a:endParaRPr lang="sv-SE" sz="1400" b="1" dirty="0">
              <a:latin typeface="Tahoma"/>
              <a:ea typeface="Tahoma"/>
              <a:cs typeface="Tahoma"/>
            </a:endParaRPr>
          </a:p>
          <a:p>
            <a:pPr marL="285115" indent="-285115">
              <a:buNone/>
            </a:pPr>
            <a:r>
              <a:rPr lang="sv-SE" sz="1400" b="1" dirty="0">
                <a:latin typeface="Tahoma"/>
                <a:ea typeface="Tahoma"/>
                <a:cs typeface="Tahoma"/>
              </a:rPr>
              <a:t>Antalet tillbudsrapporter ska öka</a:t>
            </a:r>
            <a:endParaRPr lang="sv-SE" sz="1400" dirty="0">
              <a:latin typeface="Tahoma"/>
              <a:ea typeface="Tahoma"/>
              <a:cs typeface="Tahoma"/>
            </a:endParaRPr>
          </a:p>
          <a:p>
            <a:pPr marL="285115" indent="-285115">
              <a:buNone/>
            </a:pPr>
            <a:br>
              <a:rPr lang="sv-SE" sz="1200" dirty="0">
                <a:latin typeface="Tahoma"/>
                <a:ea typeface="Tahoma"/>
                <a:cs typeface="Tahoma"/>
              </a:rPr>
            </a:br>
            <a:endParaRPr lang="sv-SE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B979F62-77B6-4317-99E8-0BB43457C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12789"/>
              </p:ext>
            </p:extLst>
          </p:nvPr>
        </p:nvGraphicFramePr>
        <p:xfrm>
          <a:off x="3687877" y="3748434"/>
          <a:ext cx="3712100" cy="1196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33">
                  <a:extLst>
                    <a:ext uri="{9D8B030D-6E8A-4147-A177-3AD203B41FA5}">
                      <a16:colId xmlns:a16="http://schemas.microsoft.com/office/drawing/2014/main" val="2589524527"/>
                    </a:ext>
                  </a:extLst>
                </a:gridCol>
                <a:gridCol w="984571">
                  <a:extLst>
                    <a:ext uri="{9D8B030D-6E8A-4147-A177-3AD203B41FA5}">
                      <a16:colId xmlns:a16="http://schemas.microsoft.com/office/drawing/2014/main" val="3673056387"/>
                    </a:ext>
                  </a:extLst>
                </a:gridCol>
                <a:gridCol w="1051096">
                  <a:extLst>
                    <a:ext uri="{9D8B030D-6E8A-4147-A177-3AD203B41FA5}">
                      <a16:colId xmlns:a16="http://schemas.microsoft.com/office/drawing/2014/main" val="3528578072"/>
                    </a:ext>
                  </a:extLst>
                </a:gridCol>
              </a:tblGrid>
              <a:tr h="311788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>
                          <a:effectLst/>
                        </a:rPr>
                        <a:t>2021</a:t>
                      </a:r>
                      <a:endParaRPr lang="sv-SE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>
                          <a:effectLst/>
                        </a:rPr>
                        <a:t>2022</a:t>
                      </a:r>
                      <a:endParaRPr lang="sv-SE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6963111"/>
                  </a:ext>
                </a:extLst>
              </a:tr>
              <a:tr h="29728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>
                          <a:effectLst/>
                        </a:rPr>
                        <a:t>Sjukfrånvaro % </a:t>
                      </a:r>
                      <a:endParaRPr lang="sv-SE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>
                          <a:solidFill>
                            <a:schemeClr val="tx1"/>
                          </a:solidFill>
                          <a:effectLst/>
                        </a:rPr>
                        <a:t>7,11%</a:t>
                      </a:r>
                      <a:endParaRPr lang="sv-SE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>
                          <a:solidFill>
                            <a:schemeClr val="tx1"/>
                          </a:solidFill>
                          <a:effectLst/>
                        </a:rPr>
                        <a:t>6,81%</a:t>
                      </a:r>
                      <a:endParaRPr lang="sv-SE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7427009"/>
                  </a:ext>
                </a:extLst>
              </a:tr>
              <a:tr h="282784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>
                          <a:effectLst/>
                        </a:rPr>
                        <a:t>Korttidsfrånvaro kr.</a:t>
                      </a:r>
                      <a:endParaRPr lang="sv-SE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>
                          <a:solidFill>
                            <a:schemeClr val="tx1"/>
                          </a:solidFill>
                          <a:effectLst/>
                        </a:rPr>
                        <a:t>3 945 218</a:t>
                      </a:r>
                      <a:endParaRPr lang="sv-SE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>
                          <a:solidFill>
                            <a:schemeClr val="tx1"/>
                          </a:solidFill>
                          <a:effectLst/>
                        </a:rPr>
                        <a:t>3 617 737</a:t>
                      </a:r>
                      <a:endParaRPr lang="sv-SE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6661809"/>
                  </a:ext>
                </a:extLst>
              </a:tr>
              <a:tr h="304537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 dirty="0">
                          <a:effectLst/>
                        </a:rPr>
                        <a:t>Antal tillbudsrapporter</a:t>
                      </a:r>
                      <a:endParaRPr lang="sv-SE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9991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4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209207-F848-4E0B-96CF-5510683FF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074" y="1211567"/>
            <a:ext cx="6069075" cy="421538"/>
          </a:xfrm>
        </p:spPr>
        <p:txBody>
          <a:bodyPr lIns="91440" tIns="45720" rIns="91440" bIns="45720" anchor="b"/>
          <a:lstStyle/>
          <a:p>
            <a:r>
              <a:rPr lang="sv-SE" sz="1800">
                <a:latin typeface="Tahoma"/>
                <a:ea typeface="Tahoma"/>
                <a:cs typeface="Tahoma"/>
              </a:rPr>
              <a:t>Ekonomiskt utfall mot budget och prognoser</a:t>
            </a:r>
            <a:endParaRPr lang="sv-SE" sz="180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F121D7-3EE2-45BF-9114-E4D2B7BD55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469" y="2166475"/>
            <a:ext cx="6687756" cy="1709896"/>
          </a:xfrm>
        </p:spPr>
        <p:txBody>
          <a:bodyPr lIns="91440" tIns="45720" rIns="91440" bIns="45720" anchor="t"/>
          <a:lstStyle/>
          <a:p>
            <a:pPr marL="285115" indent="-285115"/>
            <a:r>
              <a:rPr lang="sv-SE" sz="1400">
                <a:latin typeface="Tahoma"/>
                <a:ea typeface="Tahoma"/>
                <a:cs typeface="Tahoma"/>
              </a:rPr>
              <a:t>Kultur- och utbildningsnämndens resultat för 2022 är - 534 tkr, vilket motsvarar en avvikelse på -0,2% av nämndens budget. </a:t>
            </a:r>
            <a:endParaRPr lang="sv-SE" sz="1400"/>
          </a:p>
          <a:p>
            <a:pPr marL="285115" indent="-285115"/>
            <a:r>
              <a:rPr lang="sv-SE" sz="1400">
                <a:latin typeface="Tahoma"/>
                <a:ea typeface="Tahoma"/>
                <a:cs typeface="Tahoma"/>
              </a:rPr>
              <a:t>Prognos 2, 2022 prognosticerade –600 tkr.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53C71FF-C8FA-44F6-B29A-E0EF4468F789}"/>
              </a:ext>
            </a:extLst>
          </p:cNvPr>
          <p:cNvSpPr txBox="1"/>
          <p:nvPr/>
        </p:nvSpPr>
        <p:spPr>
          <a:xfrm>
            <a:off x="671039" y="3131386"/>
            <a:ext cx="181401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>
                <a:ea typeface="+mn-lt"/>
                <a:cs typeface="+mn-lt"/>
              </a:rPr>
              <a:t>Bokslut 2022 i tkr</a:t>
            </a:r>
            <a:endParaRPr lang="sv-SE" sz="1600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7B0C7B7D-3D5E-433C-A91A-4D8326AD4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210069"/>
              </p:ext>
            </p:extLst>
          </p:nvPr>
        </p:nvGraphicFramePr>
        <p:xfrm>
          <a:off x="770575" y="3688945"/>
          <a:ext cx="650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62032799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6116571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2587626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87233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>
                          <a:effectLst/>
                          <a:latin typeface="Tahoma"/>
                          <a:ea typeface="Tahoma"/>
                          <a:cs typeface="Tahoma"/>
                        </a:rPr>
                        <a:t>Beskrivning</a:t>
                      </a:r>
                      <a:endParaRPr lang="sv-SE" sz="1400">
                        <a:effectLst/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>
                          <a:effectLst/>
                          <a:latin typeface="Tahoma"/>
                          <a:ea typeface="Tahoma"/>
                          <a:cs typeface="Tahoma"/>
                        </a:rPr>
                        <a:t>Bokslut 2022</a:t>
                      </a:r>
                      <a:endParaRPr lang="sv-SE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>
                          <a:effectLst/>
                          <a:latin typeface="Tahoma"/>
                          <a:ea typeface="Tahoma"/>
                          <a:cs typeface="Tahoma"/>
                        </a:rPr>
                        <a:t>Budget 2022</a:t>
                      </a:r>
                      <a:endParaRPr lang="sv-SE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>
                          <a:effectLst/>
                          <a:latin typeface="Tahoma"/>
                          <a:ea typeface="Tahoma"/>
                          <a:cs typeface="Tahoma"/>
                        </a:rPr>
                        <a:t>Avvikelse 2022</a:t>
                      </a:r>
                      <a:endParaRPr lang="sv-SE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315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>
                          <a:effectLst/>
                          <a:latin typeface="Tahoma"/>
                          <a:ea typeface="Tahoma"/>
                          <a:cs typeface="Tahoma"/>
                        </a:rPr>
                        <a:t>Resultat</a:t>
                      </a:r>
                      <a:endParaRPr lang="sv-SE" sz="1400">
                        <a:effectLst/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>
                          <a:solidFill>
                            <a:schemeClr val="tx1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250 973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>
                          <a:solidFill>
                            <a:schemeClr val="tx1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250 439</a:t>
                      </a:r>
                      <a:endParaRPr lang="sv-SE" sz="14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>
                          <a:solidFill>
                            <a:schemeClr val="tx1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-534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9336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000446"/>
      </p:ext>
    </p:extLst>
  </p:cSld>
  <p:clrMapOvr>
    <a:masterClrMapping/>
  </p:clrMapOvr>
</p:sld>
</file>

<file path=ppt/theme/theme1.xml><?xml version="1.0" encoding="utf-8"?>
<a:theme xmlns:a="http://schemas.openxmlformats.org/drawingml/2006/main" name="Mellerud - Innehållssidor">
  <a:themeElements>
    <a:clrScheme name="Melleruds Kommu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B8CCEA"/>
      </a:accent2>
      <a:accent3>
        <a:srgbClr val="003B5C"/>
      </a:accent3>
      <a:accent4>
        <a:srgbClr val="BE83A3"/>
      </a:accent4>
      <a:accent5>
        <a:srgbClr val="279989"/>
      </a:accent5>
      <a:accent6>
        <a:srgbClr val="75787B"/>
      </a:accent6>
      <a:hlink>
        <a:srgbClr val="F9413A"/>
      </a:hlink>
      <a:folHlink>
        <a:srgbClr val="FFC72C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lerud_mall_1901" id="{468F1AB9-4C72-954B-A6ED-EA116CE2BA50}" vid="{4957BD17-FB95-A540-8127-C9C0B7382DB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65278c7-ab69-49de-b7d0-50c8b8c8ab0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5216AE06519D4DBC05CFDA0AB1B727" ma:contentTypeVersion="7" ma:contentTypeDescription="Skapa ett nytt dokument." ma:contentTypeScope="" ma:versionID="be57a9ce78a38a8ce2774be6bf779873">
  <xsd:schema xmlns:xsd="http://www.w3.org/2001/XMLSchema" xmlns:xs="http://www.w3.org/2001/XMLSchema" xmlns:p="http://schemas.microsoft.com/office/2006/metadata/properties" xmlns:ns3="904549f3-b554-4210-a495-0a128cbbd48d" xmlns:ns4="d65278c7-ab69-49de-b7d0-50c8b8c8ab0c" targetNamespace="http://schemas.microsoft.com/office/2006/metadata/properties" ma:root="true" ma:fieldsID="afad525171e7c8919d37da617b77c767" ns3:_="" ns4:_="">
    <xsd:import namespace="904549f3-b554-4210-a495-0a128cbbd48d"/>
    <xsd:import namespace="d65278c7-ab69-49de-b7d0-50c8b8c8ab0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549f3-b554-4210-a495-0a128cbbd4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278c7-ab69-49de-b7d0-50c8b8c8ab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5E7DDD-D23F-4EAC-B525-7418631EA76E}">
  <ds:schemaRefs>
    <ds:schemaRef ds:uri="http://schemas.microsoft.com/office/infopath/2007/PartnerControls"/>
    <ds:schemaRef ds:uri="904549f3-b554-4210-a495-0a128cbbd48d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65278c7-ab69-49de-b7d0-50c8b8c8ab0c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B9924F-621C-4274-BAF6-F951ACE5C9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957E4A-B172-462F-939A-A32BD35B1AF5}">
  <ds:schemaRefs>
    <ds:schemaRef ds:uri="904549f3-b554-4210-a495-0a128cbbd48d"/>
    <ds:schemaRef ds:uri="d65278c7-ab69-49de-b7d0-50c8b8c8ab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Mellerud</Template>
  <TotalTime>29</TotalTime>
  <Words>1327</Words>
  <Application>Microsoft Office PowerPoint</Application>
  <PresentationFormat>Bildspel på skärmen (16:9)</PresentationFormat>
  <Paragraphs>232</Paragraphs>
  <Slides>18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Calibri</vt:lpstr>
      <vt:lpstr>Tahoma</vt:lpstr>
      <vt:lpstr>Mellerud - Innehållssidor</vt:lpstr>
      <vt:lpstr>                    Bokslutsdialog     Kultur- och utbildningsnämnden 2022</vt:lpstr>
      <vt:lpstr>  </vt:lpstr>
      <vt:lpstr>Måluppfyllelse</vt:lpstr>
      <vt:lpstr>Måluppfyllelse</vt:lpstr>
      <vt:lpstr>Måluppfyllelse</vt:lpstr>
      <vt:lpstr>PowerPoint-presentation</vt:lpstr>
      <vt:lpstr>Exempel på pågående satsningar - läsning och språkutveckling 2022</vt:lpstr>
      <vt:lpstr>Redovisning av arbetsmiljömål</vt:lpstr>
      <vt:lpstr>Ekonomiskt utfall mot budget och prognoser</vt:lpstr>
      <vt:lpstr>Ekonomiskt utfall - per enhet</vt:lpstr>
      <vt:lpstr>Ekonomiskt utfall- analys per verksamhet</vt:lpstr>
      <vt:lpstr>Ekonomiskt utfall- analys </vt:lpstr>
      <vt:lpstr>Ekonomiskt utfall- analys </vt:lpstr>
      <vt:lpstr>Åtgärder för en minskad budgetavvikelse 2022</vt:lpstr>
      <vt:lpstr>Större händelser under året. ”Detta har vi gjort som vi är stolta över” </vt:lpstr>
      <vt:lpstr>Effektivitetsindex förskola 2021 Effektivitetsindex är en sammanvägning av kvalitetsindex och resursindex för förskola. Kvalitetsindex och resursindex är normaliserade så att alla kommunernas värden placeras på en skala från 0 till 100 där 0 är sämst och 100 är bäst</vt:lpstr>
      <vt:lpstr>Effektivitetsindex grundskola F-9 2021 Effektivitetsindex är en sammanvägning av kvalitetsindex och resursindex för kommunal grundskola F-9. Kvalitetsindex och resursindex är normaliserade så att alla kommunernas värden placeras på en skala från 0 till 100 där 0 är sämst och 100 är bäst</vt:lpstr>
      <vt:lpstr>Förutsättningar för 2023. Ekonomiskt läge, måluppfyllelse, hot och möjligheter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"Anders Pettersson"</dc:creator>
  <cp:lastModifiedBy>Anders Pettersson</cp:lastModifiedBy>
  <cp:revision>5</cp:revision>
  <dcterms:created xsi:type="dcterms:W3CDTF">2020-09-02T06:50:35Z</dcterms:created>
  <dcterms:modified xsi:type="dcterms:W3CDTF">2023-02-08T10:16:01Z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0x010100D05216AE06519D4DBC05CFDA0AB1B727</vt:lpwstr>
  </property>
</Properties>
</file>