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Lst>
  <p:notesMasterIdLst>
    <p:notesMasterId r:id="rId11"/>
  </p:notesMasterIdLst>
  <p:sldIdLst>
    <p:sldId id="256" r:id="rId3"/>
    <p:sldId id="258" r:id="rId4"/>
    <p:sldId id="261" r:id="rId5"/>
    <p:sldId id="257" r:id="rId6"/>
    <p:sldId id="259" r:id="rId7"/>
    <p:sldId id="265" r:id="rId8"/>
    <p:sldId id="263" r:id="rId9"/>
    <p:sldId id="264" r:id="rId10"/>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87D618-A990-47DD-9DF3-1D2D7062B0E3}" v="128" dt="2023-02-02T16:26:53.77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0"/>
  </p:normalViewPr>
  <p:slideViewPr>
    <p:cSldViewPr snapToGrid="0" snapToObjects="1">
      <p:cViewPr>
        <p:scale>
          <a:sx n="131" d="100"/>
          <a:sy n="131" d="100"/>
        </p:scale>
        <p:origin x="372" y="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DB680-8C92-D148-80E5-DDFD5023E469}" type="datetimeFigureOut">
              <a:rPr lang="sv-SE" smtClean="0"/>
              <a:t>2023-02-01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53BCB-DF69-7640-B488-83211524CE38}" type="slidenum">
              <a:rPr lang="sv-SE" smtClean="0"/>
              <a:t>‹#›</a:t>
            </a:fld>
            <a:endParaRPr lang="sv-SE"/>
          </a:p>
        </p:txBody>
      </p:sp>
    </p:spTree>
    <p:extLst>
      <p:ext uri="{BB962C8B-B14F-4D97-AF65-F5344CB8AC3E}">
        <p14:creationId xmlns:p14="http://schemas.microsoft.com/office/powerpoint/2010/main" val="242325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vit text">
    <p:spTree>
      <p:nvGrpSpPr>
        <p:cNvPr id="1" name=""/>
        <p:cNvGrpSpPr/>
        <p:nvPr/>
      </p:nvGrpSpPr>
      <p:grpSpPr>
        <a:xfrm>
          <a:off x="0" y="0"/>
          <a:ext cx="0" cy="0"/>
          <a:chOff x="0" y="0"/>
          <a:chExt cx="0" cy="0"/>
        </a:xfrm>
      </p:grpSpPr>
      <p:sp>
        <p:nvSpPr>
          <p:cNvPr id="2" name="Title 1"/>
          <p:cNvSpPr>
            <a:spLocks noGrp="1"/>
          </p:cNvSpPr>
          <p:nvPr>
            <p:ph type="ctrTitle"/>
          </p:nvPr>
        </p:nvSpPr>
        <p:spPr>
          <a:xfrm>
            <a:off x="1048542" y="2178106"/>
            <a:ext cx="7371563" cy="733868"/>
          </a:xfrm>
          <a:prstGeom prst="rect">
            <a:avLst/>
          </a:prstGeom>
        </p:spPr>
        <p:txBody>
          <a:bodyPr anchor="b"/>
          <a:lstStyle>
            <a:lvl1pPr algn="l">
              <a:defRPr sz="30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sv-SE"/>
              <a:t>Klicka här för att ändra mall för rubrikformat</a:t>
            </a:r>
            <a:endParaRPr lang="en-US" dirty="0"/>
          </a:p>
        </p:txBody>
      </p:sp>
      <p:sp>
        <p:nvSpPr>
          <p:cNvPr id="10" name="Platshållare för text 9">
            <a:extLst>
              <a:ext uri="{FF2B5EF4-FFF2-40B4-BE49-F238E27FC236}">
                <a16:creationId xmlns:a16="http://schemas.microsoft.com/office/drawing/2014/main" id="{E4C4C6BB-CEA7-E249-84A6-44AE90F13D74}"/>
              </a:ext>
            </a:extLst>
          </p:cNvPr>
          <p:cNvSpPr>
            <a:spLocks noGrp="1"/>
          </p:cNvSpPr>
          <p:nvPr>
            <p:ph type="body" sz="quarter" idx="10"/>
          </p:nvPr>
        </p:nvSpPr>
        <p:spPr>
          <a:xfrm>
            <a:off x="1048537" y="3014103"/>
            <a:ext cx="6713538" cy="550069"/>
          </a:xfrm>
          <a:prstGeom prst="rect">
            <a:avLst/>
          </a:prstGeom>
        </p:spPr>
        <p:txBody>
          <a:bodyPr/>
          <a:lstStyle>
            <a:lvl1pPr marL="0" indent="0">
              <a:buFontTx/>
              <a:buNone/>
              <a:defRPr sz="14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sv-SE"/>
              <a:t>Klicka här för att ändra format på bakgrundstexten</a:t>
            </a:r>
          </a:p>
        </p:txBody>
      </p:sp>
      <p:sp>
        <p:nvSpPr>
          <p:cNvPr id="13" name="textruta 12">
            <a:extLst>
              <a:ext uri="{FF2B5EF4-FFF2-40B4-BE49-F238E27FC236}">
                <a16:creationId xmlns:a16="http://schemas.microsoft.com/office/drawing/2014/main" id="{A5236DE0-AE8A-A94A-A449-AD792ADA0B31}"/>
              </a:ext>
            </a:extLst>
          </p:cNvPr>
          <p:cNvSpPr txBox="1"/>
          <p:nvPr userDrawn="1"/>
        </p:nvSpPr>
        <p:spPr>
          <a:xfrm>
            <a:off x="4603536" y="5399688"/>
            <a:ext cx="184731" cy="369332"/>
          </a:xfrm>
          <a:prstGeom prst="rect">
            <a:avLst/>
          </a:prstGeom>
          <a:noFill/>
        </p:spPr>
        <p:txBody>
          <a:bodyPr wrap="none" rtlCol="0">
            <a:spAutoFit/>
          </a:bodyPr>
          <a:lstStyle/>
          <a:p>
            <a:endParaRPr lang="sv-SE" sz="1800" dirty="0"/>
          </a:p>
        </p:txBody>
      </p:sp>
    </p:spTree>
    <p:extLst>
      <p:ext uri="{BB962C8B-B14F-4D97-AF65-F5344CB8AC3E}">
        <p14:creationId xmlns:p14="http://schemas.microsoft.com/office/powerpoint/2010/main" val="2087052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svart text">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A5236DE0-AE8A-A94A-A449-AD792ADA0B31}"/>
              </a:ext>
            </a:extLst>
          </p:cNvPr>
          <p:cNvSpPr txBox="1"/>
          <p:nvPr userDrawn="1"/>
        </p:nvSpPr>
        <p:spPr>
          <a:xfrm>
            <a:off x="4603536" y="5399688"/>
            <a:ext cx="184731" cy="369332"/>
          </a:xfrm>
          <a:prstGeom prst="rect">
            <a:avLst/>
          </a:prstGeom>
          <a:noFill/>
        </p:spPr>
        <p:txBody>
          <a:bodyPr wrap="none" rtlCol="0">
            <a:spAutoFit/>
          </a:bodyPr>
          <a:lstStyle/>
          <a:p>
            <a:endParaRPr lang="sv-SE" sz="1800" dirty="0"/>
          </a:p>
        </p:txBody>
      </p:sp>
      <p:sp>
        <p:nvSpPr>
          <p:cNvPr id="5" name="Title 1">
            <a:extLst>
              <a:ext uri="{FF2B5EF4-FFF2-40B4-BE49-F238E27FC236}">
                <a16:creationId xmlns:a16="http://schemas.microsoft.com/office/drawing/2014/main" id="{EBEC8C68-2142-3743-A3D0-DBC9B7A4B517}"/>
              </a:ext>
            </a:extLst>
          </p:cNvPr>
          <p:cNvSpPr>
            <a:spLocks noGrp="1"/>
          </p:cNvSpPr>
          <p:nvPr>
            <p:ph type="ctrTitle"/>
          </p:nvPr>
        </p:nvSpPr>
        <p:spPr>
          <a:xfrm>
            <a:off x="1048542" y="2178106"/>
            <a:ext cx="7371563" cy="733868"/>
          </a:xfrm>
          <a:prstGeom prst="rect">
            <a:avLst/>
          </a:prstGeom>
        </p:spPr>
        <p:txBody>
          <a:bodyPr anchor="b"/>
          <a:lstStyle>
            <a:lvl1pPr algn="l">
              <a:defRPr sz="3000" b="1"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sv-SE"/>
              <a:t>Klicka här för att ändra mall för rubrikformat</a:t>
            </a:r>
            <a:endParaRPr lang="en-US" dirty="0"/>
          </a:p>
        </p:txBody>
      </p:sp>
      <p:sp>
        <p:nvSpPr>
          <p:cNvPr id="6" name="Platshållare för text 9">
            <a:extLst>
              <a:ext uri="{FF2B5EF4-FFF2-40B4-BE49-F238E27FC236}">
                <a16:creationId xmlns:a16="http://schemas.microsoft.com/office/drawing/2014/main" id="{28E13A7B-6464-3346-AEA2-40BA2848E2E2}"/>
              </a:ext>
            </a:extLst>
          </p:cNvPr>
          <p:cNvSpPr>
            <a:spLocks noGrp="1"/>
          </p:cNvSpPr>
          <p:nvPr>
            <p:ph type="body" sz="quarter" idx="10"/>
          </p:nvPr>
        </p:nvSpPr>
        <p:spPr>
          <a:xfrm>
            <a:off x="1048537" y="3014103"/>
            <a:ext cx="6713538" cy="550069"/>
          </a:xfrm>
          <a:prstGeom prst="rect">
            <a:avLst/>
          </a:prstGeom>
        </p:spPr>
        <p:txBody>
          <a:bodyPr/>
          <a:lstStyle>
            <a:lvl1pPr marL="0" indent="0">
              <a:buFontTx/>
              <a:buNone/>
              <a:defRPr sz="14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sv-SE"/>
              <a:t>Klicka här för att ändra format på bakgrundstexten</a:t>
            </a:r>
          </a:p>
        </p:txBody>
      </p:sp>
    </p:spTree>
    <p:extLst>
      <p:ext uri="{BB962C8B-B14F-4D97-AF65-F5344CB8AC3E}">
        <p14:creationId xmlns:p14="http://schemas.microsoft.com/office/powerpoint/2010/main" val="208596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hållssida med bild">
    <p:spTree>
      <p:nvGrpSpPr>
        <p:cNvPr id="1" name=""/>
        <p:cNvGrpSpPr/>
        <p:nvPr/>
      </p:nvGrpSpPr>
      <p:grpSpPr>
        <a:xfrm>
          <a:off x="0" y="0"/>
          <a:ext cx="0" cy="0"/>
          <a:chOff x="0" y="0"/>
          <a:chExt cx="0" cy="0"/>
        </a:xfrm>
      </p:grpSpPr>
      <p:sp>
        <p:nvSpPr>
          <p:cNvPr id="2" name="Title 1"/>
          <p:cNvSpPr>
            <a:spLocks noGrp="1"/>
          </p:cNvSpPr>
          <p:nvPr>
            <p:ph type="ctrTitle"/>
          </p:nvPr>
        </p:nvSpPr>
        <p:spPr>
          <a:xfrm>
            <a:off x="539755" y="1111996"/>
            <a:ext cx="7371563" cy="733868"/>
          </a:xfrm>
          <a:prstGeom prst="rect">
            <a:avLst/>
          </a:prstGeom>
        </p:spPr>
        <p:txBody>
          <a:bodyPr anchor="b"/>
          <a:lstStyle>
            <a:lvl1pPr algn="l">
              <a:defRPr sz="3000" b="1"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sv-SE" dirty="0"/>
              <a:t>Klicka här för att ändra mall för rubrikformat</a:t>
            </a:r>
            <a:endParaRPr lang="en-US" dirty="0"/>
          </a:p>
        </p:txBody>
      </p:sp>
      <p:sp>
        <p:nvSpPr>
          <p:cNvPr id="10" name="Platshållare för text 9">
            <a:extLst>
              <a:ext uri="{FF2B5EF4-FFF2-40B4-BE49-F238E27FC236}">
                <a16:creationId xmlns:a16="http://schemas.microsoft.com/office/drawing/2014/main" id="{E4C4C6BB-CEA7-E249-84A6-44AE90F13D74}"/>
              </a:ext>
            </a:extLst>
          </p:cNvPr>
          <p:cNvSpPr>
            <a:spLocks noGrp="1"/>
          </p:cNvSpPr>
          <p:nvPr>
            <p:ph type="body" sz="quarter" idx="10"/>
          </p:nvPr>
        </p:nvSpPr>
        <p:spPr>
          <a:xfrm>
            <a:off x="5555191" y="2031207"/>
            <a:ext cx="2977621" cy="2781300"/>
          </a:xfrm>
          <a:prstGeom prst="rect">
            <a:avLst/>
          </a:prstGeom>
        </p:spPr>
        <p:txBody>
          <a:bodyPr/>
          <a:lstStyle>
            <a:lvl1pPr marL="285737" indent="-285737">
              <a:buClr>
                <a:schemeClr val="accent1"/>
              </a:buClr>
              <a:buFont typeface="Arial" panose="020B0604020202020204" pitchFamily="34" charset="0"/>
              <a:buChar char="•"/>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sv-SE" dirty="0"/>
              <a:t>Redigera format för bakgrundstext
Nivå två
Nivå tre
Nivå fyra
Nivå fem</a:t>
            </a:r>
          </a:p>
        </p:txBody>
      </p:sp>
      <p:sp>
        <p:nvSpPr>
          <p:cNvPr id="13" name="textruta 12">
            <a:extLst>
              <a:ext uri="{FF2B5EF4-FFF2-40B4-BE49-F238E27FC236}">
                <a16:creationId xmlns:a16="http://schemas.microsoft.com/office/drawing/2014/main" id="{A5236DE0-AE8A-A94A-A449-AD792ADA0B31}"/>
              </a:ext>
            </a:extLst>
          </p:cNvPr>
          <p:cNvSpPr txBox="1"/>
          <p:nvPr userDrawn="1"/>
        </p:nvSpPr>
        <p:spPr>
          <a:xfrm>
            <a:off x="4603536" y="5399688"/>
            <a:ext cx="184731" cy="369332"/>
          </a:xfrm>
          <a:prstGeom prst="rect">
            <a:avLst/>
          </a:prstGeom>
          <a:noFill/>
        </p:spPr>
        <p:txBody>
          <a:bodyPr wrap="none" rtlCol="0">
            <a:spAutoFit/>
          </a:bodyPr>
          <a:lstStyle/>
          <a:p>
            <a:endParaRPr lang="sv-SE" sz="1800" dirty="0"/>
          </a:p>
        </p:txBody>
      </p:sp>
      <p:sp>
        <p:nvSpPr>
          <p:cNvPr id="4" name="Platshållare för bild 3">
            <a:extLst>
              <a:ext uri="{FF2B5EF4-FFF2-40B4-BE49-F238E27FC236}">
                <a16:creationId xmlns:a16="http://schemas.microsoft.com/office/drawing/2014/main" id="{5108CE3C-584F-6741-B1B8-4828C8375FD3}"/>
              </a:ext>
            </a:extLst>
          </p:cNvPr>
          <p:cNvSpPr>
            <a:spLocks noGrp="1"/>
          </p:cNvSpPr>
          <p:nvPr>
            <p:ph type="pic" sz="quarter" idx="11"/>
          </p:nvPr>
        </p:nvSpPr>
        <p:spPr>
          <a:xfrm>
            <a:off x="539750" y="2031207"/>
            <a:ext cx="4818062" cy="2781300"/>
          </a:xfrm>
          <a:prstGeom prst="rect">
            <a:avLst/>
          </a:prstGeom>
        </p:spPr>
        <p:txBody>
          <a:bodyPr/>
          <a:lstStyle/>
          <a:p>
            <a:endParaRPr lang="sv-SE"/>
          </a:p>
        </p:txBody>
      </p:sp>
    </p:spTree>
    <p:extLst>
      <p:ext uri="{BB962C8B-B14F-4D97-AF65-F5344CB8AC3E}">
        <p14:creationId xmlns:p14="http://schemas.microsoft.com/office/powerpoint/2010/main" val="381517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ssida text">
    <p:spTree>
      <p:nvGrpSpPr>
        <p:cNvPr id="1" name=""/>
        <p:cNvGrpSpPr/>
        <p:nvPr/>
      </p:nvGrpSpPr>
      <p:grpSpPr>
        <a:xfrm>
          <a:off x="0" y="0"/>
          <a:ext cx="0" cy="0"/>
          <a:chOff x="0" y="0"/>
          <a:chExt cx="0" cy="0"/>
        </a:xfrm>
      </p:grpSpPr>
      <p:sp>
        <p:nvSpPr>
          <p:cNvPr id="2" name="Title 1"/>
          <p:cNvSpPr>
            <a:spLocks noGrp="1"/>
          </p:cNvSpPr>
          <p:nvPr>
            <p:ph type="ctrTitle"/>
          </p:nvPr>
        </p:nvSpPr>
        <p:spPr>
          <a:xfrm>
            <a:off x="539754" y="1111996"/>
            <a:ext cx="7371563" cy="733868"/>
          </a:xfrm>
          <a:prstGeom prst="rect">
            <a:avLst/>
          </a:prstGeom>
        </p:spPr>
        <p:txBody>
          <a:bodyPr anchor="b"/>
          <a:lstStyle>
            <a:lvl1pPr algn="l">
              <a:defRPr sz="3000" b="1"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sv-SE" dirty="0"/>
              <a:t>Klicka här för att ändra mall för rubrikformat</a:t>
            </a:r>
            <a:endParaRPr lang="en-US" dirty="0"/>
          </a:p>
        </p:txBody>
      </p:sp>
      <p:sp>
        <p:nvSpPr>
          <p:cNvPr id="10" name="Platshållare för text 9">
            <a:extLst>
              <a:ext uri="{FF2B5EF4-FFF2-40B4-BE49-F238E27FC236}">
                <a16:creationId xmlns:a16="http://schemas.microsoft.com/office/drawing/2014/main" id="{E4C4C6BB-CEA7-E249-84A6-44AE90F13D74}"/>
              </a:ext>
            </a:extLst>
          </p:cNvPr>
          <p:cNvSpPr>
            <a:spLocks noGrp="1"/>
          </p:cNvSpPr>
          <p:nvPr>
            <p:ph type="body" sz="quarter" idx="10"/>
          </p:nvPr>
        </p:nvSpPr>
        <p:spPr>
          <a:xfrm>
            <a:off x="539750" y="2031208"/>
            <a:ext cx="6155794" cy="2788841"/>
          </a:xfrm>
          <a:prstGeom prst="rect">
            <a:avLst/>
          </a:prstGeom>
        </p:spPr>
        <p:txBody>
          <a:bodyPr/>
          <a:lstStyle>
            <a:lvl1pPr marL="285737" indent="-285737">
              <a:buClr>
                <a:schemeClr val="accent1"/>
              </a:buClr>
              <a:buFont typeface="Arial" panose="020B0604020202020204" pitchFamily="34" charset="0"/>
              <a:buChar char="•"/>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sv-SE" dirty="0"/>
              <a:t>Redigera format för bakgrundstext
Nivå två
Nivå tre
Nivå fyra
Nivå fem</a:t>
            </a:r>
          </a:p>
        </p:txBody>
      </p:sp>
      <p:sp>
        <p:nvSpPr>
          <p:cNvPr id="13" name="textruta 12">
            <a:extLst>
              <a:ext uri="{FF2B5EF4-FFF2-40B4-BE49-F238E27FC236}">
                <a16:creationId xmlns:a16="http://schemas.microsoft.com/office/drawing/2014/main" id="{A5236DE0-AE8A-A94A-A449-AD792ADA0B31}"/>
              </a:ext>
            </a:extLst>
          </p:cNvPr>
          <p:cNvSpPr txBox="1"/>
          <p:nvPr userDrawn="1"/>
        </p:nvSpPr>
        <p:spPr>
          <a:xfrm>
            <a:off x="4603536" y="5399688"/>
            <a:ext cx="184731" cy="369332"/>
          </a:xfrm>
          <a:prstGeom prst="rect">
            <a:avLst/>
          </a:prstGeom>
          <a:noFill/>
        </p:spPr>
        <p:txBody>
          <a:bodyPr wrap="none" rtlCol="0">
            <a:spAutoFit/>
          </a:bodyPr>
          <a:lstStyle/>
          <a:p>
            <a:endParaRPr lang="sv-SE" sz="1800" dirty="0"/>
          </a:p>
        </p:txBody>
      </p:sp>
    </p:spTree>
    <p:extLst>
      <p:ext uri="{BB962C8B-B14F-4D97-AF65-F5344CB8AC3E}">
        <p14:creationId xmlns:p14="http://schemas.microsoft.com/office/powerpoint/2010/main" val="24150467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A3DA368-0649-364A-A54A-AF2ACB6AB087}"/>
              </a:ext>
            </a:extLst>
          </p:cNvPr>
          <p:cNvSpPr/>
          <p:nvPr userDrawn="1"/>
        </p:nvSpPr>
        <p:spPr>
          <a:xfrm>
            <a:off x="0" y="0"/>
            <a:ext cx="9144000" cy="1896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12" name="Bildobjekt 11">
            <a:extLst>
              <a:ext uri="{FF2B5EF4-FFF2-40B4-BE49-F238E27FC236}">
                <a16:creationId xmlns:a16="http://schemas.microsoft.com/office/drawing/2014/main" id="{82A8A6C1-D133-6640-8842-BC4348ECFAFF}"/>
              </a:ext>
            </a:extLst>
          </p:cNvPr>
          <p:cNvPicPr>
            <a:picLocks noChangeAspect="1"/>
          </p:cNvPicPr>
          <p:nvPr userDrawn="1"/>
        </p:nvPicPr>
        <p:blipFill>
          <a:blip r:embed="rId4"/>
          <a:stretch>
            <a:fillRect/>
          </a:stretch>
        </p:blipFill>
        <p:spPr>
          <a:xfrm>
            <a:off x="541338" y="539750"/>
            <a:ext cx="3852862" cy="1200566"/>
          </a:xfrm>
          <a:prstGeom prst="rect">
            <a:avLst/>
          </a:prstGeom>
        </p:spPr>
      </p:pic>
    </p:spTree>
    <p:extLst>
      <p:ext uri="{BB962C8B-B14F-4D97-AF65-F5344CB8AC3E}">
        <p14:creationId xmlns:p14="http://schemas.microsoft.com/office/powerpoint/2010/main" val="354381341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3" orient="horz" pos="1195" userDrawn="1">
          <p15:clr>
            <a:srgbClr val="F26B43"/>
          </p15:clr>
        </p15:guide>
        <p15:guide id="4" pos="341" userDrawn="1">
          <p15:clr>
            <a:srgbClr val="F26B43"/>
          </p15:clr>
        </p15:guide>
        <p15:guide id="5" orient="horz" pos="340" userDrawn="1">
          <p15:clr>
            <a:srgbClr val="F26B43"/>
          </p15:clr>
        </p15:guide>
        <p15:guide id="6" orient="horz" pos="2898" userDrawn="1">
          <p15:clr>
            <a:srgbClr val="F26B43"/>
          </p15:clr>
        </p15:guide>
        <p15:guide id="7" pos="5417" userDrawn="1">
          <p15:clr>
            <a:srgbClr val="F26B43"/>
          </p15:clr>
        </p15:guide>
        <p15:guide id="8" pos="99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A3DA368-0649-364A-A54A-AF2ACB6AB087}"/>
              </a:ext>
            </a:extLst>
          </p:cNvPr>
          <p:cNvSpPr/>
          <p:nvPr userDrawn="1"/>
        </p:nvSpPr>
        <p:spPr>
          <a:xfrm>
            <a:off x="0" y="0"/>
            <a:ext cx="9144000" cy="901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12" name="Bildobjekt 11">
            <a:extLst>
              <a:ext uri="{FF2B5EF4-FFF2-40B4-BE49-F238E27FC236}">
                <a16:creationId xmlns:a16="http://schemas.microsoft.com/office/drawing/2014/main" id="{82A8A6C1-D133-6640-8842-BC4348ECFAFF}"/>
              </a:ext>
            </a:extLst>
          </p:cNvPr>
          <p:cNvPicPr>
            <a:picLocks noChangeAspect="1"/>
          </p:cNvPicPr>
          <p:nvPr userDrawn="1"/>
        </p:nvPicPr>
        <p:blipFill>
          <a:blip r:embed="rId4"/>
          <a:stretch>
            <a:fillRect/>
          </a:stretch>
        </p:blipFill>
        <p:spPr>
          <a:xfrm>
            <a:off x="539750" y="274885"/>
            <a:ext cx="1558544" cy="485648"/>
          </a:xfrm>
          <a:prstGeom prst="rect">
            <a:avLst/>
          </a:prstGeom>
        </p:spPr>
      </p:pic>
      <p:pic>
        <p:nvPicPr>
          <p:cNvPr id="4" name="Bildobjekt 3">
            <a:extLst>
              <a:ext uri="{FF2B5EF4-FFF2-40B4-BE49-F238E27FC236}">
                <a16:creationId xmlns:a16="http://schemas.microsoft.com/office/drawing/2014/main" id="{4AA88D02-32E2-6D48-AD49-C923EA56ED7D}"/>
              </a:ext>
            </a:extLst>
          </p:cNvPr>
          <p:cNvPicPr>
            <a:picLocks noChangeAspect="1"/>
          </p:cNvPicPr>
          <p:nvPr userDrawn="1"/>
        </p:nvPicPr>
        <p:blipFill>
          <a:blip r:embed="rId5">
            <a:alphaModFix amt="50000"/>
          </a:blip>
          <a:stretch>
            <a:fillRect/>
          </a:stretch>
        </p:blipFill>
        <p:spPr>
          <a:xfrm>
            <a:off x="7401560" y="358959"/>
            <a:ext cx="1310640" cy="292608"/>
          </a:xfrm>
          <a:prstGeom prst="rect">
            <a:avLst/>
          </a:prstGeom>
        </p:spPr>
      </p:pic>
    </p:spTree>
    <p:extLst>
      <p:ext uri="{BB962C8B-B14F-4D97-AF65-F5344CB8AC3E}">
        <p14:creationId xmlns:p14="http://schemas.microsoft.com/office/powerpoint/2010/main" val="3887163806"/>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4" pos="340" userDrawn="1">
          <p15:clr>
            <a:srgbClr val="F26B43"/>
          </p15:clr>
        </p15:guide>
        <p15:guide id="5" orient="horz" pos="224" userDrawn="1">
          <p15:clr>
            <a:srgbClr val="F26B43"/>
          </p15:clr>
        </p15:guide>
        <p15:guide id="6" orient="horz" pos="3010" userDrawn="1">
          <p15:clr>
            <a:srgbClr val="F26B43"/>
          </p15:clr>
        </p15:guide>
        <p15:guide id="7" pos="54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0B449C21-5B2D-4440-9DE8-989A542C196A}"/>
              </a:ext>
            </a:extLst>
          </p:cNvPr>
          <p:cNvPicPr>
            <a:picLocks noChangeAspect="1"/>
          </p:cNvPicPr>
          <p:nvPr/>
        </p:nvPicPr>
        <p:blipFill rotWithShape="1">
          <a:blip r:embed="rId2"/>
          <a:srcRect l="-1" t="30944" r="1315" b="13674"/>
          <a:stretch/>
        </p:blipFill>
        <p:spPr>
          <a:xfrm>
            <a:off x="0" y="1897062"/>
            <a:ext cx="9144000" cy="3246437"/>
          </a:xfrm>
          <a:prstGeom prst="rect">
            <a:avLst/>
          </a:prstGeom>
        </p:spPr>
      </p:pic>
      <p:sp>
        <p:nvSpPr>
          <p:cNvPr id="5" name="Rubrik 4">
            <a:extLst>
              <a:ext uri="{FF2B5EF4-FFF2-40B4-BE49-F238E27FC236}">
                <a16:creationId xmlns:a16="http://schemas.microsoft.com/office/drawing/2014/main" id="{8F6B50B5-0373-E848-9B6C-205B2566BB66}"/>
              </a:ext>
            </a:extLst>
          </p:cNvPr>
          <p:cNvSpPr>
            <a:spLocks noGrp="1"/>
          </p:cNvSpPr>
          <p:nvPr>
            <p:ph type="ctrTitle"/>
          </p:nvPr>
        </p:nvSpPr>
        <p:spPr/>
        <p:txBody>
          <a:bodyPr/>
          <a:lstStyle/>
          <a:p>
            <a:r>
              <a:rPr lang="sv-SE" sz="3200" dirty="0"/>
              <a:t>Markusgårdens förskola 2022</a:t>
            </a:r>
            <a:endParaRPr lang="sv-SE" dirty="0"/>
          </a:p>
        </p:txBody>
      </p:sp>
      <p:sp>
        <p:nvSpPr>
          <p:cNvPr id="6" name="Platshållare för text 5">
            <a:extLst>
              <a:ext uri="{FF2B5EF4-FFF2-40B4-BE49-F238E27FC236}">
                <a16:creationId xmlns:a16="http://schemas.microsoft.com/office/drawing/2014/main" id="{B5561240-3397-CC4B-9957-85006F9961CC}"/>
              </a:ext>
            </a:extLst>
          </p:cNvPr>
          <p:cNvSpPr>
            <a:spLocks noGrp="1"/>
          </p:cNvSpPr>
          <p:nvPr>
            <p:ph type="body" sz="quarter" idx="10"/>
          </p:nvPr>
        </p:nvSpPr>
        <p:spPr/>
        <p:txBody>
          <a:bodyPr/>
          <a:lstStyle/>
          <a:p>
            <a:r>
              <a:rPr lang="sv-SE" dirty="0"/>
              <a:t>Kultur- och utbildningsförvaltningen</a:t>
            </a:r>
          </a:p>
          <a:p>
            <a:endParaRPr lang="sv-SE" dirty="0"/>
          </a:p>
        </p:txBody>
      </p:sp>
      <p:pic>
        <p:nvPicPr>
          <p:cNvPr id="16" name="Bildobjekt 15">
            <a:extLst>
              <a:ext uri="{FF2B5EF4-FFF2-40B4-BE49-F238E27FC236}">
                <a16:creationId xmlns:a16="http://schemas.microsoft.com/office/drawing/2014/main" id="{D4B0A454-3D80-7846-8ED6-8AE9259DD840}"/>
              </a:ext>
            </a:extLst>
          </p:cNvPr>
          <p:cNvPicPr>
            <a:picLocks noChangeAspect="1"/>
          </p:cNvPicPr>
          <p:nvPr/>
        </p:nvPicPr>
        <p:blipFill>
          <a:blip r:embed="rId3"/>
          <a:stretch>
            <a:fillRect/>
          </a:stretch>
        </p:blipFill>
        <p:spPr>
          <a:xfrm>
            <a:off x="546101" y="4369140"/>
            <a:ext cx="1036637" cy="231435"/>
          </a:xfrm>
          <a:prstGeom prst="rect">
            <a:avLst/>
          </a:prstGeom>
        </p:spPr>
      </p:pic>
    </p:spTree>
    <p:extLst>
      <p:ext uri="{BB962C8B-B14F-4D97-AF65-F5344CB8AC3E}">
        <p14:creationId xmlns:p14="http://schemas.microsoft.com/office/powerpoint/2010/main" val="2432260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F00DD0C-2DFD-4955-994E-2F0D16CB4826}"/>
              </a:ext>
            </a:extLst>
          </p:cNvPr>
          <p:cNvSpPr txBox="1"/>
          <p:nvPr/>
        </p:nvSpPr>
        <p:spPr>
          <a:xfrm>
            <a:off x="438150" y="908720"/>
            <a:ext cx="7639471" cy="492443"/>
          </a:xfrm>
          <a:prstGeom prst="rect">
            <a:avLst/>
          </a:prstGeom>
          <a:noFill/>
        </p:spPr>
        <p:txBody>
          <a:bodyPr wrap="square" rtlCol="0">
            <a:spAutoFit/>
          </a:bodyPr>
          <a:lstStyle/>
          <a:p>
            <a:r>
              <a:rPr lang="sv-SE" sz="1400" b="1" dirty="0">
                <a:latin typeface="Tahoma" panose="020B0604030504040204" pitchFamily="34" charset="0"/>
                <a:ea typeface="Tahoma" panose="020B0604030504040204" pitchFamily="34" charset="0"/>
                <a:cs typeface="Tahoma" panose="020B0604030504040204" pitchFamily="34" charset="0"/>
              </a:rPr>
              <a:t>Ekonomiskt resultat</a:t>
            </a:r>
          </a:p>
          <a:p>
            <a:endParaRPr lang="sv-SE" sz="1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ell 2">
            <a:extLst>
              <a:ext uri="{FF2B5EF4-FFF2-40B4-BE49-F238E27FC236}">
                <a16:creationId xmlns:a16="http://schemas.microsoft.com/office/drawing/2014/main" id="{AD4ED309-5C7F-4A1C-86FD-7CD9817D6805}"/>
              </a:ext>
            </a:extLst>
          </p:cNvPr>
          <p:cNvGraphicFramePr>
            <a:graphicFrameLocks noGrp="1"/>
          </p:cNvGraphicFramePr>
          <p:nvPr>
            <p:extLst>
              <p:ext uri="{D42A27DB-BD31-4B8C-83A1-F6EECF244321}">
                <p14:modId xmlns:p14="http://schemas.microsoft.com/office/powerpoint/2010/main" val="2179008986"/>
              </p:ext>
            </p:extLst>
          </p:nvPr>
        </p:nvGraphicFramePr>
        <p:xfrm>
          <a:off x="438150" y="1401163"/>
          <a:ext cx="4800600" cy="1430358"/>
        </p:xfrm>
        <a:graphic>
          <a:graphicData uri="http://schemas.openxmlformats.org/drawingml/2006/table">
            <a:tbl>
              <a:tblPr firstRow="1" bandRow="1">
                <a:tableStyleId>{5C22544A-7EE6-4342-B048-85BDC9FD1C3A}</a:tableStyleId>
              </a:tblPr>
              <a:tblGrid>
                <a:gridCol w="1200150">
                  <a:extLst>
                    <a:ext uri="{9D8B030D-6E8A-4147-A177-3AD203B41FA5}">
                      <a16:colId xmlns:a16="http://schemas.microsoft.com/office/drawing/2014/main" val="3352561532"/>
                    </a:ext>
                  </a:extLst>
                </a:gridCol>
                <a:gridCol w="1200150">
                  <a:extLst>
                    <a:ext uri="{9D8B030D-6E8A-4147-A177-3AD203B41FA5}">
                      <a16:colId xmlns:a16="http://schemas.microsoft.com/office/drawing/2014/main" val="2251496616"/>
                    </a:ext>
                  </a:extLst>
                </a:gridCol>
                <a:gridCol w="1200150">
                  <a:extLst>
                    <a:ext uri="{9D8B030D-6E8A-4147-A177-3AD203B41FA5}">
                      <a16:colId xmlns:a16="http://schemas.microsoft.com/office/drawing/2014/main" val="2261603011"/>
                    </a:ext>
                  </a:extLst>
                </a:gridCol>
                <a:gridCol w="1200150">
                  <a:extLst>
                    <a:ext uri="{9D8B030D-6E8A-4147-A177-3AD203B41FA5}">
                      <a16:colId xmlns:a16="http://schemas.microsoft.com/office/drawing/2014/main" val="1553345482"/>
                    </a:ext>
                  </a:extLst>
                </a:gridCol>
              </a:tblGrid>
              <a:tr h="203597">
                <a:tc>
                  <a:txBody>
                    <a:bodyPr/>
                    <a:lstStyle/>
                    <a:p>
                      <a:r>
                        <a:rPr lang="sv-SE" sz="1000" dirty="0">
                          <a:latin typeface="Tahoma" panose="020B0604030504040204" pitchFamily="34" charset="0"/>
                          <a:ea typeface="Tahoma" panose="020B0604030504040204" pitchFamily="34" charset="0"/>
                          <a:cs typeface="Tahoma" panose="020B0604030504040204" pitchFamily="34" charset="0"/>
                        </a:rPr>
                        <a:t>Enhet</a:t>
                      </a:r>
                    </a:p>
                  </a:txBody>
                  <a:tcPr/>
                </a:tc>
                <a:tc>
                  <a:txBody>
                    <a:bodyPr/>
                    <a:lstStyle/>
                    <a:p>
                      <a:r>
                        <a:rPr lang="sv-SE" sz="1000" dirty="0">
                          <a:latin typeface="Tahoma" panose="020B0604030504040204" pitchFamily="34" charset="0"/>
                          <a:ea typeface="Tahoma" panose="020B0604030504040204" pitchFamily="34" charset="0"/>
                          <a:cs typeface="Tahoma" panose="020B0604030504040204" pitchFamily="34" charset="0"/>
                        </a:rPr>
                        <a:t>Budget</a:t>
                      </a:r>
                    </a:p>
                  </a:txBody>
                  <a:tcPr/>
                </a:tc>
                <a:tc>
                  <a:txBody>
                    <a:bodyPr/>
                    <a:lstStyle/>
                    <a:p>
                      <a:r>
                        <a:rPr lang="sv-SE" sz="1000" dirty="0">
                          <a:latin typeface="Tahoma" panose="020B0604030504040204" pitchFamily="34" charset="0"/>
                          <a:ea typeface="Tahoma" panose="020B0604030504040204" pitchFamily="34" charset="0"/>
                          <a:cs typeface="Tahoma" panose="020B0604030504040204" pitchFamily="34" charset="0"/>
                        </a:rPr>
                        <a:t>Utfall</a:t>
                      </a:r>
                    </a:p>
                  </a:txBody>
                  <a:tcPr/>
                </a:tc>
                <a:tc>
                  <a:txBody>
                    <a:bodyPr/>
                    <a:lstStyle/>
                    <a:p>
                      <a:r>
                        <a:rPr lang="sv-SE" sz="1000" dirty="0">
                          <a:latin typeface="Tahoma" panose="020B0604030504040204" pitchFamily="34" charset="0"/>
                          <a:ea typeface="Tahoma" panose="020B0604030504040204" pitchFamily="34" charset="0"/>
                          <a:cs typeface="Tahoma" panose="020B0604030504040204" pitchFamily="34" charset="0"/>
                        </a:rPr>
                        <a:t>Avvikelse</a:t>
                      </a:r>
                    </a:p>
                  </a:txBody>
                  <a:tcPr/>
                </a:tc>
                <a:extLst>
                  <a:ext uri="{0D108BD9-81ED-4DB2-BD59-A6C34878D82A}">
                    <a16:rowId xmlns:a16="http://schemas.microsoft.com/office/drawing/2014/main" val="2957261137"/>
                  </a:ext>
                </a:extLst>
              </a:tr>
              <a:tr h="263426">
                <a:tc>
                  <a:txBody>
                    <a:bodyPr/>
                    <a:lstStyle/>
                    <a:p>
                      <a:r>
                        <a:rPr lang="sv-SE" sz="1000" dirty="0">
                          <a:latin typeface="Tahoma" panose="020B0604030504040204" pitchFamily="34" charset="0"/>
                          <a:ea typeface="Tahoma" panose="020B0604030504040204" pitchFamily="34" charset="0"/>
                          <a:cs typeface="Tahoma" panose="020B0604030504040204" pitchFamily="34" charset="0"/>
                        </a:rPr>
                        <a:t>Markusgårdens</a:t>
                      </a:r>
                    </a:p>
                  </a:txBody>
                  <a:tcPr/>
                </a:tc>
                <a:tc>
                  <a:txBody>
                    <a:bodyPr/>
                    <a:lstStyle/>
                    <a:p>
                      <a:r>
                        <a:rPr lang="sv-SE" sz="1000" dirty="0">
                          <a:latin typeface="Tahoma" panose="020B0604030504040204" pitchFamily="34" charset="0"/>
                          <a:ea typeface="Tahoma" panose="020B0604030504040204" pitchFamily="34" charset="0"/>
                          <a:cs typeface="Tahoma" panose="020B0604030504040204" pitchFamily="34" charset="0"/>
                        </a:rPr>
                        <a:t>9 672 000</a:t>
                      </a: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sv-SE" sz="1000" dirty="0">
                          <a:latin typeface="Tahoma" panose="020B0604030504040204" pitchFamily="34" charset="0"/>
                          <a:ea typeface="Tahoma" panose="020B0604030504040204" pitchFamily="34" charset="0"/>
                          <a:cs typeface="Tahoma" panose="020B0604030504040204" pitchFamily="34" charset="0"/>
                        </a:rPr>
                        <a:t>9 172 000</a:t>
                      </a:r>
                    </a:p>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sv-SE" sz="1000" dirty="0">
                          <a:latin typeface="Tahoma" panose="020B0604030504040204" pitchFamily="34" charset="0"/>
                          <a:ea typeface="Tahoma" panose="020B0604030504040204" pitchFamily="34" charset="0"/>
                          <a:cs typeface="Tahoma" panose="020B0604030504040204" pitchFamily="34" charset="0"/>
                        </a:rPr>
                        <a:t>500 000</a:t>
                      </a:r>
                    </a:p>
                  </a:txBody>
                  <a:tcPr/>
                </a:tc>
                <a:extLst>
                  <a:ext uri="{0D108BD9-81ED-4DB2-BD59-A6C34878D82A}">
                    <a16:rowId xmlns:a16="http://schemas.microsoft.com/office/drawing/2014/main" val="1799226471"/>
                  </a:ext>
                </a:extLst>
              </a:tr>
              <a:tr h="263426">
                <a:tc>
                  <a:txBody>
                    <a:bodyPr/>
                    <a:lstStyle/>
                    <a:p>
                      <a:r>
                        <a:rPr lang="sv-SE" sz="1000" dirty="0">
                          <a:latin typeface="Tahoma" panose="020B0604030504040204" pitchFamily="34" charset="0"/>
                          <a:ea typeface="Tahoma" panose="020B0604030504040204" pitchFamily="34" charset="0"/>
                          <a:cs typeface="Tahoma" panose="020B0604030504040204" pitchFamily="34" charset="0"/>
                        </a:rPr>
                        <a:t>Öppna förskolan</a:t>
                      </a:r>
                    </a:p>
                  </a:txBody>
                  <a:tcPr/>
                </a:tc>
                <a:tc>
                  <a:txBody>
                    <a:bodyPr/>
                    <a:lstStyle/>
                    <a:p>
                      <a:r>
                        <a:rPr lang="sv-SE" sz="1000" dirty="0">
                          <a:latin typeface="Tahoma" panose="020B0604030504040204" pitchFamily="34" charset="0"/>
                          <a:ea typeface="Tahoma" panose="020B0604030504040204" pitchFamily="34" charset="0"/>
                          <a:cs typeface="Tahoma" panose="020B0604030504040204" pitchFamily="34" charset="0"/>
                        </a:rPr>
                        <a:t>0</a:t>
                      </a:r>
                    </a:p>
                  </a:txBody>
                  <a:tcPr/>
                </a:tc>
                <a:tc>
                  <a:txBody>
                    <a:bodyPr/>
                    <a:lstStyle/>
                    <a:p>
                      <a:r>
                        <a:rPr lang="sv-SE" sz="1000" dirty="0">
                          <a:latin typeface="Tahoma" panose="020B0604030504040204" pitchFamily="34" charset="0"/>
                          <a:ea typeface="Tahoma" panose="020B0604030504040204" pitchFamily="34" charset="0"/>
                          <a:cs typeface="Tahoma" panose="020B0604030504040204" pitchFamily="34" charset="0"/>
                        </a:rPr>
                        <a:t>- 125 000</a:t>
                      </a:r>
                    </a:p>
                  </a:txBody>
                  <a:tcPr/>
                </a:tc>
                <a:tc>
                  <a:txBody>
                    <a:bodyPr/>
                    <a:lstStyle/>
                    <a:p>
                      <a:r>
                        <a:rPr lang="sv-SE" sz="1000" dirty="0">
                          <a:latin typeface="Tahoma" panose="020B0604030504040204" pitchFamily="34" charset="0"/>
                          <a:ea typeface="Tahoma" panose="020B0604030504040204" pitchFamily="34" charset="0"/>
                          <a:cs typeface="Tahoma" panose="020B0604030504040204" pitchFamily="34" charset="0"/>
                        </a:rPr>
                        <a:t>- 125 000</a:t>
                      </a:r>
                    </a:p>
                  </a:txBody>
                  <a:tcPr/>
                </a:tc>
                <a:extLst>
                  <a:ext uri="{0D108BD9-81ED-4DB2-BD59-A6C34878D82A}">
                    <a16:rowId xmlns:a16="http://schemas.microsoft.com/office/drawing/2014/main" val="1707917691"/>
                  </a:ext>
                </a:extLst>
              </a:tr>
              <a:tr h="263426">
                <a:tc>
                  <a:txBody>
                    <a:bodyPr/>
                    <a:lstStyle/>
                    <a:p>
                      <a:endParaRPr lang="sv-SE" sz="10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353156260"/>
                  </a:ext>
                </a:extLst>
              </a:tr>
              <a:tr h="263426">
                <a:tc>
                  <a:txBody>
                    <a:bodyPr/>
                    <a:lstStyle/>
                    <a:p>
                      <a:endParaRPr lang="sv-SE" sz="10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146573712"/>
                  </a:ext>
                </a:extLst>
              </a:tr>
            </a:tbl>
          </a:graphicData>
        </a:graphic>
      </p:graphicFrame>
      <p:sp>
        <p:nvSpPr>
          <p:cNvPr id="3" name="Rektangel 2">
            <a:extLst>
              <a:ext uri="{FF2B5EF4-FFF2-40B4-BE49-F238E27FC236}">
                <a16:creationId xmlns:a16="http://schemas.microsoft.com/office/drawing/2014/main" id="{0D5D3774-1581-4CD2-A3BF-E3EF1275B3EA}"/>
              </a:ext>
            </a:extLst>
          </p:cNvPr>
          <p:cNvSpPr/>
          <p:nvPr/>
        </p:nvSpPr>
        <p:spPr>
          <a:xfrm>
            <a:off x="126123" y="2850565"/>
            <a:ext cx="4116399" cy="2462213"/>
          </a:xfrm>
          <a:prstGeom prst="rect">
            <a:avLst/>
          </a:prstGeom>
          <a:ln>
            <a:solidFill>
              <a:schemeClr val="accent1"/>
            </a:solidFill>
          </a:ln>
        </p:spPr>
        <p:txBody>
          <a:bodyPr wrap="square">
            <a:spAutoFit/>
          </a:bodyPr>
          <a:lstStyle/>
          <a:p>
            <a:r>
              <a:rPr lang="sv-SE" sz="1100" b="1" dirty="0">
                <a:latin typeface="Tahoma" panose="020B0604030504040204" pitchFamily="34" charset="0"/>
                <a:ea typeface="Tahoma" panose="020B0604030504040204" pitchFamily="34" charset="0"/>
                <a:cs typeface="Tahoma" panose="020B0604030504040204" pitchFamily="34" charset="0"/>
              </a:rPr>
              <a:t>Analys</a:t>
            </a:r>
          </a:p>
          <a:p>
            <a:r>
              <a:rPr lang="sv-SE" sz="1100" b="0" i="0" dirty="0">
                <a:solidFill>
                  <a:srgbClr val="000000"/>
                </a:solidFill>
                <a:effectLst/>
                <a:latin typeface="Roboto" panose="02000000000000000000" pitchFamily="2" charset="0"/>
              </a:rPr>
              <a:t>Får enheten in behöriga förskollärare på de önskade </a:t>
            </a:r>
            <a:r>
              <a:rPr lang="sv-SE" sz="1100" b="0" i="0" dirty="0" err="1">
                <a:solidFill>
                  <a:srgbClr val="000000"/>
                </a:solidFill>
                <a:effectLst/>
                <a:latin typeface="Roboto" panose="02000000000000000000" pitchFamily="2" charset="0"/>
              </a:rPr>
              <a:t>tjänstern</a:t>
            </a:r>
            <a:r>
              <a:rPr lang="sv-SE" sz="1100" b="0" i="0" dirty="0">
                <a:solidFill>
                  <a:srgbClr val="000000"/>
                </a:solidFill>
                <a:effectLst/>
                <a:latin typeface="Roboto" panose="02000000000000000000" pitchFamily="2" charset="0"/>
              </a:rPr>
              <a:t> ökar personalkostnaden.</a:t>
            </a:r>
          </a:p>
          <a:p>
            <a:endParaRPr lang="sv-SE" sz="1100" dirty="0">
              <a:solidFill>
                <a:srgbClr val="000000"/>
              </a:solidFill>
              <a:latin typeface="Roboto" panose="02000000000000000000" pitchFamily="2" charset="0"/>
              <a:ea typeface="Tahoma" panose="020B0604030504040204" pitchFamily="34" charset="0"/>
              <a:cs typeface="Tahoma" panose="020B0604030504040204" pitchFamily="34" charset="0"/>
            </a:endParaRPr>
          </a:p>
          <a:p>
            <a:r>
              <a:rPr lang="sv-SE" sz="1100" dirty="0">
                <a:solidFill>
                  <a:srgbClr val="000000"/>
                </a:solidFill>
                <a:latin typeface="Roboto" panose="02000000000000000000" pitchFamily="2" charset="0"/>
                <a:ea typeface="Tahoma" panose="020B0604030504040204" pitchFamily="34" charset="0"/>
                <a:cs typeface="Tahoma" panose="020B0604030504040204" pitchFamily="34" charset="0"/>
              </a:rPr>
              <a:t>Öppna förskolans budget har gått till en annan enhet som ligger under en annan förvaltning.  </a:t>
            </a:r>
            <a:endParaRPr lang="sv-SE" sz="1100" dirty="0">
              <a:latin typeface="Tahoma" panose="020B0604030504040204" pitchFamily="34" charset="0"/>
              <a:ea typeface="Tahoma" panose="020B0604030504040204" pitchFamily="34" charset="0"/>
              <a:cs typeface="Tahoma" panose="020B0604030504040204" pitchFamily="34" charset="0"/>
            </a:endParaRPr>
          </a:p>
          <a:p>
            <a:endParaRPr lang="sv-SE" sz="1100" b="1" dirty="0">
              <a:latin typeface="Tahoma" panose="020B0604030504040204" pitchFamily="34" charset="0"/>
              <a:ea typeface="Tahoma" panose="020B0604030504040204" pitchFamily="34" charset="0"/>
              <a:cs typeface="Tahoma" panose="020B0604030504040204" pitchFamily="34" charset="0"/>
            </a:endParaRPr>
          </a:p>
          <a:p>
            <a:r>
              <a:rPr lang="sv-SE" sz="1100" b="1" dirty="0">
                <a:latin typeface="Tahoma" panose="020B0604030504040204" pitchFamily="34" charset="0"/>
                <a:ea typeface="Tahoma" panose="020B0604030504040204" pitchFamily="34" charset="0"/>
                <a:cs typeface="Tahoma" panose="020B0604030504040204" pitchFamily="34" charset="0"/>
              </a:rPr>
              <a:t>Åtgärder</a:t>
            </a:r>
          </a:p>
          <a:p>
            <a:r>
              <a:rPr lang="sv-SE" sz="1100" dirty="0">
                <a:latin typeface="Tahoma" panose="020B0604030504040204" pitchFamily="34" charset="0"/>
                <a:ea typeface="Tahoma" panose="020B0604030504040204" pitchFamily="34" charset="0"/>
                <a:cs typeface="Tahoma" panose="020B0604030504040204" pitchFamily="34" charset="0"/>
              </a:rPr>
              <a:t>Rekrytering gällande förskollärare kommer ske inför hösten.</a:t>
            </a:r>
          </a:p>
          <a:p>
            <a:endParaRPr lang="sv-SE" sz="1100" b="1" dirty="0">
              <a:latin typeface="Tahoma" panose="020B0604030504040204" pitchFamily="34" charset="0"/>
              <a:ea typeface="Tahoma" panose="020B0604030504040204" pitchFamily="34" charset="0"/>
              <a:cs typeface="Tahoma" panose="020B0604030504040204" pitchFamily="34" charset="0"/>
            </a:endParaRPr>
          </a:p>
          <a:p>
            <a:r>
              <a:rPr lang="sv-SE" sz="1100" dirty="0">
                <a:latin typeface="Tahoma" panose="020B0604030504040204" pitchFamily="34" charset="0"/>
                <a:ea typeface="Tahoma" panose="020B0604030504040204" pitchFamily="34" charset="0"/>
                <a:cs typeface="Tahoma" panose="020B0604030504040204" pitchFamily="34" charset="0"/>
              </a:rPr>
              <a:t>Förvaltning som fått budgeten får stå för inköp framöver.</a:t>
            </a:r>
          </a:p>
          <a:p>
            <a:endParaRPr lang="sv-SE" sz="1100" b="1" dirty="0">
              <a:latin typeface="Tahoma" panose="020B0604030504040204" pitchFamily="34" charset="0"/>
              <a:ea typeface="Tahoma" panose="020B0604030504040204" pitchFamily="34" charset="0"/>
              <a:cs typeface="Tahoma" panose="020B0604030504040204" pitchFamily="34" charset="0"/>
            </a:endParaRPr>
          </a:p>
          <a:p>
            <a:endParaRPr lang="sv-SE" sz="1100" b="1" dirty="0">
              <a:latin typeface="Tahoma" panose="020B0604030504040204" pitchFamily="34" charset="0"/>
              <a:ea typeface="Tahoma" panose="020B0604030504040204" pitchFamily="34" charset="0"/>
              <a:cs typeface="Tahoma" panose="020B0604030504040204" pitchFamily="34" charset="0"/>
            </a:endParaRPr>
          </a:p>
          <a:p>
            <a:endParaRPr lang="sv-SE" sz="1100" b="1" dirty="0">
              <a:latin typeface="Tahoma" panose="020B0604030504040204" pitchFamily="34" charset="0"/>
              <a:ea typeface="Tahoma" panose="020B0604030504040204" pitchFamily="34" charset="0"/>
              <a:cs typeface="Tahoma" panose="020B0604030504040204" pitchFamily="34" charset="0"/>
            </a:endParaRPr>
          </a:p>
        </p:txBody>
      </p:sp>
      <p:sp>
        <p:nvSpPr>
          <p:cNvPr id="8" name="Rektangel 7">
            <a:extLst>
              <a:ext uri="{FF2B5EF4-FFF2-40B4-BE49-F238E27FC236}">
                <a16:creationId xmlns:a16="http://schemas.microsoft.com/office/drawing/2014/main" id="{862DDC29-C35E-4AA0-95E3-CA1CD298A958}"/>
              </a:ext>
            </a:extLst>
          </p:cNvPr>
          <p:cNvSpPr/>
          <p:nvPr/>
        </p:nvSpPr>
        <p:spPr>
          <a:xfrm>
            <a:off x="5279851" y="2324716"/>
            <a:ext cx="3681416" cy="2800767"/>
          </a:xfrm>
          <a:prstGeom prst="rect">
            <a:avLst/>
          </a:prstGeom>
          <a:ln>
            <a:solidFill>
              <a:schemeClr val="accent1"/>
            </a:solidFill>
          </a:ln>
        </p:spPr>
        <p:txBody>
          <a:bodyPr wrap="square">
            <a:spAutoFit/>
          </a:bodyPr>
          <a:lstStyle/>
          <a:p>
            <a:r>
              <a:rPr lang="sv-SE" sz="1100" b="1" dirty="0">
                <a:latin typeface="Tahoma" panose="020B0604030504040204" pitchFamily="34" charset="0"/>
                <a:ea typeface="Tahoma" panose="020B0604030504040204" pitchFamily="34" charset="0"/>
                <a:cs typeface="Tahoma" panose="020B0604030504040204" pitchFamily="34" charset="0"/>
              </a:rPr>
              <a:t>Ekonomiskt läge inför 2023</a:t>
            </a:r>
          </a:p>
          <a:p>
            <a:endParaRPr lang="sv-SE" sz="1100" b="1" dirty="0">
              <a:latin typeface="Tahoma" panose="020B0604030504040204" pitchFamily="34" charset="0"/>
              <a:ea typeface="Tahoma" panose="020B0604030504040204" pitchFamily="34" charset="0"/>
              <a:cs typeface="Tahoma" panose="020B0604030504040204" pitchFamily="34" charset="0"/>
            </a:endParaRPr>
          </a:p>
          <a:p>
            <a:r>
              <a:rPr lang="sv-SE" sz="1100" dirty="0">
                <a:latin typeface="Tahoma" panose="020B0604030504040204" pitchFamily="34" charset="0"/>
                <a:ea typeface="Tahoma" panose="020B0604030504040204" pitchFamily="34" charset="0"/>
                <a:cs typeface="Tahoma" panose="020B0604030504040204" pitchFamily="34" charset="0"/>
              </a:rPr>
              <a:t>Har fått budget för personal på öppnaförskolan, men ser redan nu att förvaltningarna kommit överens om att ge personalen utökad tid och den ryms inte i min budget.</a:t>
            </a:r>
          </a:p>
          <a:p>
            <a:endParaRPr lang="sv-SE" sz="1100" dirty="0">
              <a:latin typeface="Tahoma" panose="020B0604030504040204" pitchFamily="34" charset="0"/>
              <a:ea typeface="Tahoma" panose="020B0604030504040204" pitchFamily="34" charset="0"/>
              <a:cs typeface="Tahoma" panose="020B0604030504040204" pitchFamily="34" charset="0"/>
            </a:endParaRPr>
          </a:p>
          <a:p>
            <a:r>
              <a:rPr lang="sv-SE" sz="1100" dirty="0">
                <a:latin typeface="Tahoma" panose="020B0604030504040204" pitchFamily="34" charset="0"/>
                <a:ea typeface="Tahoma" panose="020B0604030504040204" pitchFamily="34" charset="0"/>
                <a:cs typeface="Tahoma" panose="020B0604030504040204" pitchFamily="34" charset="0"/>
              </a:rPr>
              <a:t>Hoppas på legitimerade förskollärare till verksamheten, vilket påverkar enhetens hela budget.</a:t>
            </a:r>
          </a:p>
          <a:p>
            <a:endParaRPr lang="sv-SE" sz="1100" dirty="0">
              <a:latin typeface="Tahoma" panose="020B0604030504040204" pitchFamily="34" charset="0"/>
              <a:ea typeface="Tahoma" panose="020B0604030504040204" pitchFamily="34" charset="0"/>
              <a:cs typeface="Tahoma" panose="020B0604030504040204" pitchFamily="34" charset="0"/>
            </a:endParaRPr>
          </a:p>
          <a:p>
            <a:endParaRPr lang="sv-SE" sz="1100" dirty="0">
              <a:latin typeface="Tahoma" panose="020B0604030504040204" pitchFamily="34" charset="0"/>
              <a:ea typeface="Tahoma" panose="020B0604030504040204" pitchFamily="34" charset="0"/>
              <a:cs typeface="Tahoma" panose="020B0604030504040204" pitchFamily="34" charset="0"/>
            </a:endParaRPr>
          </a:p>
          <a:p>
            <a:endParaRPr lang="sv-SE" sz="1100" dirty="0">
              <a:latin typeface="Tahoma" panose="020B0604030504040204" pitchFamily="34" charset="0"/>
              <a:ea typeface="Tahoma" panose="020B0604030504040204" pitchFamily="34" charset="0"/>
              <a:cs typeface="Tahoma" panose="020B0604030504040204" pitchFamily="34" charset="0"/>
            </a:endParaRPr>
          </a:p>
          <a:p>
            <a:endParaRPr lang="sv-SE" sz="1100" dirty="0">
              <a:latin typeface="Tahoma" panose="020B0604030504040204" pitchFamily="34" charset="0"/>
              <a:ea typeface="Tahoma" panose="020B0604030504040204" pitchFamily="34" charset="0"/>
              <a:cs typeface="Tahoma" panose="020B0604030504040204" pitchFamily="34" charset="0"/>
            </a:endParaRPr>
          </a:p>
          <a:p>
            <a:endParaRPr lang="sv-SE" sz="1100" dirty="0">
              <a:latin typeface="Tahoma" panose="020B0604030504040204" pitchFamily="34" charset="0"/>
              <a:ea typeface="Tahoma" panose="020B0604030504040204" pitchFamily="34" charset="0"/>
              <a:cs typeface="Tahoma" panose="020B0604030504040204" pitchFamily="34" charset="0"/>
            </a:endParaRPr>
          </a:p>
          <a:p>
            <a:endParaRPr lang="sv-SE" sz="1100" b="1" dirty="0">
              <a:latin typeface="Tahoma" panose="020B0604030504040204" pitchFamily="34" charset="0"/>
              <a:ea typeface="Tahoma" panose="020B0604030504040204" pitchFamily="34" charset="0"/>
              <a:cs typeface="Tahoma" panose="020B0604030504040204" pitchFamily="34" charset="0"/>
            </a:endParaRPr>
          </a:p>
          <a:p>
            <a:endParaRPr lang="sv-SE" sz="11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4134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6F00DD0C-2DFD-4955-994E-2F0D16CB4826}"/>
              </a:ext>
            </a:extLst>
          </p:cNvPr>
          <p:cNvSpPr txBox="1"/>
          <p:nvPr/>
        </p:nvSpPr>
        <p:spPr>
          <a:xfrm>
            <a:off x="438150" y="908720"/>
            <a:ext cx="7639471" cy="492443"/>
          </a:xfrm>
          <a:prstGeom prst="rect">
            <a:avLst/>
          </a:prstGeom>
          <a:noFill/>
        </p:spPr>
        <p:txBody>
          <a:bodyPr wrap="square" rtlCol="0">
            <a:spAutoFit/>
          </a:bodyPr>
          <a:lstStyle/>
          <a:p>
            <a:r>
              <a:rPr lang="sv-SE" sz="1400" b="1" dirty="0">
                <a:latin typeface="Tahoma" panose="020B0604030504040204" pitchFamily="34" charset="0"/>
                <a:ea typeface="Tahoma" panose="020B0604030504040204" pitchFamily="34" charset="0"/>
                <a:cs typeface="Tahoma" panose="020B0604030504040204" pitchFamily="34" charset="0"/>
              </a:rPr>
              <a:t>Nyckeltal</a:t>
            </a:r>
          </a:p>
          <a:p>
            <a:endParaRPr lang="sv-SE" sz="1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ell 2">
            <a:extLst>
              <a:ext uri="{FF2B5EF4-FFF2-40B4-BE49-F238E27FC236}">
                <a16:creationId xmlns:a16="http://schemas.microsoft.com/office/drawing/2014/main" id="{AD4ED309-5C7F-4A1C-86FD-7CD9817D6805}"/>
              </a:ext>
            </a:extLst>
          </p:cNvPr>
          <p:cNvGraphicFramePr>
            <a:graphicFrameLocks noGrp="1"/>
          </p:cNvGraphicFramePr>
          <p:nvPr>
            <p:extLst>
              <p:ext uri="{D42A27DB-BD31-4B8C-83A1-F6EECF244321}">
                <p14:modId xmlns:p14="http://schemas.microsoft.com/office/powerpoint/2010/main" val="2288261928"/>
              </p:ext>
            </p:extLst>
          </p:nvPr>
        </p:nvGraphicFramePr>
        <p:xfrm>
          <a:off x="438150" y="1293328"/>
          <a:ext cx="7947234" cy="1735158"/>
        </p:xfrm>
        <a:graphic>
          <a:graphicData uri="http://schemas.openxmlformats.org/drawingml/2006/table">
            <a:tbl>
              <a:tblPr firstRow="1" bandRow="1">
                <a:tableStyleId>{5C22544A-7EE6-4342-B048-85BDC9FD1C3A}</a:tableStyleId>
              </a:tblPr>
              <a:tblGrid>
                <a:gridCol w="1324539">
                  <a:extLst>
                    <a:ext uri="{9D8B030D-6E8A-4147-A177-3AD203B41FA5}">
                      <a16:colId xmlns:a16="http://schemas.microsoft.com/office/drawing/2014/main" val="3352561532"/>
                    </a:ext>
                  </a:extLst>
                </a:gridCol>
                <a:gridCol w="1324539">
                  <a:extLst>
                    <a:ext uri="{9D8B030D-6E8A-4147-A177-3AD203B41FA5}">
                      <a16:colId xmlns:a16="http://schemas.microsoft.com/office/drawing/2014/main" val="2251496616"/>
                    </a:ext>
                  </a:extLst>
                </a:gridCol>
                <a:gridCol w="1324539">
                  <a:extLst>
                    <a:ext uri="{9D8B030D-6E8A-4147-A177-3AD203B41FA5}">
                      <a16:colId xmlns:a16="http://schemas.microsoft.com/office/drawing/2014/main" val="2261603011"/>
                    </a:ext>
                  </a:extLst>
                </a:gridCol>
                <a:gridCol w="1324539">
                  <a:extLst>
                    <a:ext uri="{9D8B030D-6E8A-4147-A177-3AD203B41FA5}">
                      <a16:colId xmlns:a16="http://schemas.microsoft.com/office/drawing/2014/main" val="2505709083"/>
                    </a:ext>
                  </a:extLst>
                </a:gridCol>
                <a:gridCol w="1324539">
                  <a:extLst>
                    <a:ext uri="{9D8B030D-6E8A-4147-A177-3AD203B41FA5}">
                      <a16:colId xmlns:a16="http://schemas.microsoft.com/office/drawing/2014/main" val="846617401"/>
                    </a:ext>
                  </a:extLst>
                </a:gridCol>
                <a:gridCol w="1324539">
                  <a:extLst>
                    <a:ext uri="{9D8B030D-6E8A-4147-A177-3AD203B41FA5}">
                      <a16:colId xmlns:a16="http://schemas.microsoft.com/office/drawing/2014/main" val="1553345482"/>
                    </a:ext>
                  </a:extLst>
                </a:gridCol>
              </a:tblGrid>
              <a:tr h="203597">
                <a:tc>
                  <a:txBody>
                    <a:bodyPr/>
                    <a:lstStyle/>
                    <a:p>
                      <a:r>
                        <a:rPr lang="sv-SE" sz="1000" dirty="0">
                          <a:latin typeface="Tahoma" panose="020B0604030504040204" pitchFamily="34" charset="0"/>
                          <a:ea typeface="Tahoma" panose="020B0604030504040204" pitchFamily="34" charset="0"/>
                          <a:cs typeface="Tahoma" panose="020B0604030504040204" pitchFamily="34" charset="0"/>
                        </a:rPr>
                        <a:t>Enhet</a:t>
                      </a:r>
                    </a:p>
                  </a:txBody>
                  <a:tcPr/>
                </a:tc>
                <a:tc>
                  <a:txBody>
                    <a:bodyPr/>
                    <a:lstStyle/>
                    <a:p>
                      <a:r>
                        <a:rPr lang="sv-SE" sz="1000" dirty="0">
                          <a:latin typeface="Tahoma" panose="020B0604030504040204" pitchFamily="34" charset="0"/>
                          <a:ea typeface="Tahoma" panose="020B0604030504040204" pitchFamily="34" charset="0"/>
                          <a:cs typeface="Tahoma" panose="020B0604030504040204" pitchFamily="34" charset="0"/>
                        </a:rPr>
                        <a:t>Antal barn Budget/</a:t>
                      </a:r>
                    </a:p>
                    <a:p>
                      <a:r>
                        <a:rPr lang="sv-SE" sz="1000" dirty="0">
                          <a:latin typeface="Tahoma" panose="020B0604030504040204" pitchFamily="34" charset="0"/>
                          <a:ea typeface="Tahoma" panose="020B0604030504040204" pitchFamily="34" charset="0"/>
                          <a:cs typeface="Tahoma" panose="020B0604030504040204" pitchFamily="34" charset="0"/>
                        </a:rPr>
                        <a:t>Beställning</a:t>
                      </a:r>
                    </a:p>
                  </a:txBody>
                  <a:tcPr/>
                </a:tc>
                <a:tc>
                  <a:txBody>
                    <a:bodyPr/>
                    <a:lstStyle/>
                    <a:p>
                      <a:r>
                        <a:rPr lang="sv-SE" sz="1000" dirty="0">
                          <a:latin typeface="Tahoma" panose="020B0604030504040204" pitchFamily="34" charset="0"/>
                          <a:ea typeface="Tahoma" panose="020B0604030504040204" pitchFamily="34" charset="0"/>
                          <a:cs typeface="Tahoma" panose="020B0604030504040204" pitchFamily="34" charset="0"/>
                        </a:rPr>
                        <a:t>Antal barn Utfall</a:t>
                      </a:r>
                    </a:p>
                  </a:txBody>
                  <a:tcPr/>
                </a:tc>
                <a:tc>
                  <a:txBody>
                    <a:bodyPr/>
                    <a:lstStyle/>
                    <a:p>
                      <a:r>
                        <a:rPr lang="sv-SE" sz="1000" dirty="0">
                          <a:latin typeface="Tahoma" panose="020B0604030504040204" pitchFamily="34" charset="0"/>
                          <a:ea typeface="Tahoma" panose="020B0604030504040204" pitchFamily="34" charset="0"/>
                          <a:cs typeface="Tahoma" panose="020B0604030504040204" pitchFamily="34" charset="0"/>
                        </a:rPr>
                        <a:t>Antal tjänster</a:t>
                      </a:r>
                    </a:p>
                  </a:txBody>
                  <a:tcPr/>
                </a:tc>
                <a:tc>
                  <a:txBody>
                    <a:bodyPr/>
                    <a:lstStyle/>
                    <a:p>
                      <a:r>
                        <a:rPr lang="sv-SE" sz="1000" dirty="0">
                          <a:latin typeface="Tahoma" panose="020B0604030504040204" pitchFamily="34" charset="0"/>
                          <a:ea typeface="Tahoma" panose="020B0604030504040204" pitchFamily="34" charset="0"/>
                          <a:cs typeface="Tahoma" panose="020B0604030504040204" pitchFamily="34" charset="0"/>
                        </a:rPr>
                        <a:t>Tjänster m. Leg. </a:t>
                      </a:r>
                    </a:p>
                  </a:txBody>
                  <a:tcPr/>
                </a:tc>
                <a:tc>
                  <a:txBody>
                    <a:bodyPr/>
                    <a:lstStyle/>
                    <a:p>
                      <a:r>
                        <a:rPr lang="sv-SE" sz="1000" dirty="0">
                          <a:latin typeface="Tahoma" panose="020B0604030504040204" pitchFamily="34" charset="0"/>
                          <a:ea typeface="Tahoma" panose="020B0604030504040204" pitchFamily="34" charset="0"/>
                          <a:cs typeface="Tahoma" panose="020B0604030504040204" pitchFamily="34" charset="0"/>
                        </a:rPr>
                        <a:t>Barn/anställd</a:t>
                      </a:r>
                    </a:p>
                  </a:txBody>
                  <a:tcPr/>
                </a:tc>
                <a:extLst>
                  <a:ext uri="{0D108BD9-81ED-4DB2-BD59-A6C34878D82A}">
                    <a16:rowId xmlns:a16="http://schemas.microsoft.com/office/drawing/2014/main" val="2957261137"/>
                  </a:ext>
                </a:extLst>
              </a:tr>
              <a:tr h="263426">
                <a:tc>
                  <a:txBody>
                    <a:bodyPr/>
                    <a:lstStyle/>
                    <a:p>
                      <a:r>
                        <a:rPr lang="sv-SE" sz="1000" dirty="0">
                          <a:latin typeface="Tahoma" panose="020B0604030504040204" pitchFamily="34" charset="0"/>
                          <a:ea typeface="Tahoma" panose="020B0604030504040204" pitchFamily="34" charset="0"/>
                          <a:cs typeface="Tahoma" panose="020B0604030504040204" pitchFamily="34" charset="0"/>
                        </a:rPr>
                        <a:t>Markusgårdens förskola</a:t>
                      </a:r>
                    </a:p>
                  </a:txBody>
                  <a:tcPr/>
                </a:tc>
                <a:tc>
                  <a:txBody>
                    <a:bodyPr/>
                    <a:lstStyle/>
                    <a:p>
                      <a:r>
                        <a:rPr lang="sv-SE" sz="1000" dirty="0">
                          <a:latin typeface="Tahoma" panose="020B0604030504040204" pitchFamily="34" charset="0"/>
                          <a:ea typeface="Tahoma" panose="020B0604030504040204" pitchFamily="34" charset="0"/>
                          <a:cs typeface="Tahoma" panose="020B0604030504040204" pitchFamily="34" charset="0"/>
                        </a:rPr>
                        <a:t>80</a:t>
                      </a:r>
                    </a:p>
                  </a:txBody>
                  <a:tcPr/>
                </a:tc>
                <a:tc>
                  <a:txBody>
                    <a:bodyPr/>
                    <a:lstStyle/>
                    <a:p>
                      <a:r>
                        <a:rPr lang="sv-SE" sz="1000" dirty="0">
                          <a:latin typeface="Tahoma" panose="020B0604030504040204" pitchFamily="34" charset="0"/>
                          <a:ea typeface="Tahoma" panose="020B0604030504040204" pitchFamily="34" charset="0"/>
                          <a:cs typeface="Tahoma" panose="020B0604030504040204" pitchFamily="34" charset="0"/>
                        </a:rPr>
                        <a:t>81,3</a:t>
                      </a:r>
                    </a:p>
                  </a:txBody>
                  <a:tcPr/>
                </a:tc>
                <a:tc>
                  <a:txBody>
                    <a:bodyPr/>
                    <a:lstStyle/>
                    <a:p>
                      <a:r>
                        <a:rPr lang="sv-SE" sz="1000" dirty="0">
                          <a:latin typeface="Tahoma" panose="020B0604030504040204" pitchFamily="34" charset="0"/>
                          <a:ea typeface="Tahoma" panose="020B0604030504040204" pitchFamily="34" charset="0"/>
                          <a:cs typeface="Tahoma" panose="020B0604030504040204" pitchFamily="34" charset="0"/>
                        </a:rPr>
                        <a:t>14,3</a:t>
                      </a:r>
                    </a:p>
                  </a:txBody>
                  <a:tcPr/>
                </a:tc>
                <a:tc>
                  <a:txBody>
                    <a:bodyPr/>
                    <a:lstStyle/>
                    <a:p>
                      <a:r>
                        <a:rPr lang="sv-SE" sz="1000" dirty="0">
                          <a:latin typeface="Tahoma" panose="020B0604030504040204" pitchFamily="34" charset="0"/>
                          <a:ea typeface="Tahoma" panose="020B0604030504040204" pitchFamily="34" charset="0"/>
                          <a:cs typeface="Tahoma" panose="020B0604030504040204" pitchFamily="34" charset="0"/>
                        </a:rPr>
                        <a:t>6</a:t>
                      </a:r>
                    </a:p>
                  </a:txBody>
                  <a:tcPr/>
                </a:tc>
                <a:tc>
                  <a:txBody>
                    <a:bodyPr/>
                    <a:lstStyle/>
                    <a:p>
                      <a:r>
                        <a:rPr lang="sv-SE" sz="1000" dirty="0">
                          <a:latin typeface="Tahoma" panose="020B0604030504040204" pitchFamily="34" charset="0"/>
                          <a:ea typeface="Tahoma" panose="020B0604030504040204" pitchFamily="34" charset="0"/>
                          <a:cs typeface="Tahoma" panose="020B0604030504040204" pitchFamily="34" charset="0"/>
                        </a:rPr>
                        <a:t>5,7</a:t>
                      </a:r>
                    </a:p>
                  </a:txBody>
                  <a:tcPr/>
                </a:tc>
                <a:extLst>
                  <a:ext uri="{0D108BD9-81ED-4DB2-BD59-A6C34878D82A}">
                    <a16:rowId xmlns:a16="http://schemas.microsoft.com/office/drawing/2014/main" val="1799226471"/>
                  </a:ext>
                </a:extLst>
              </a:tr>
              <a:tr h="263426">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707917691"/>
                  </a:ext>
                </a:extLst>
              </a:tr>
              <a:tr h="263426">
                <a:tc>
                  <a:txBody>
                    <a:bodyPr/>
                    <a:lstStyle/>
                    <a:p>
                      <a:endParaRPr lang="sv-SE" sz="10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353156260"/>
                  </a:ext>
                </a:extLst>
              </a:tr>
              <a:tr h="263426">
                <a:tc>
                  <a:txBody>
                    <a:bodyPr/>
                    <a:lstStyle/>
                    <a:p>
                      <a:endParaRPr lang="sv-SE" sz="10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146573712"/>
                  </a:ext>
                </a:extLst>
              </a:tr>
            </a:tbl>
          </a:graphicData>
        </a:graphic>
      </p:graphicFrame>
      <p:graphicFrame>
        <p:nvGraphicFramePr>
          <p:cNvPr id="7" name="Tabell 2">
            <a:extLst>
              <a:ext uri="{FF2B5EF4-FFF2-40B4-BE49-F238E27FC236}">
                <a16:creationId xmlns:a16="http://schemas.microsoft.com/office/drawing/2014/main" id="{CDC37DF7-3197-49F5-AC98-320F5453DAE4}"/>
              </a:ext>
            </a:extLst>
          </p:cNvPr>
          <p:cNvGraphicFramePr>
            <a:graphicFrameLocks noGrp="1"/>
          </p:cNvGraphicFramePr>
          <p:nvPr>
            <p:extLst>
              <p:ext uri="{D42A27DB-BD31-4B8C-83A1-F6EECF244321}">
                <p14:modId xmlns:p14="http://schemas.microsoft.com/office/powerpoint/2010/main" val="3684334813"/>
              </p:ext>
            </p:extLst>
          </p:nvPr>
        </p:nvGraphicFramePr>
        <p:xfrm>
          <a:off x="438150" y="3509808"/>
          <a:ext cx="6622695" cy="1297544"/>
        </p:xfrm>
        <a:graphic>
          <a:graphicData uri="http://schemas.openxmlformats.org/drawingml/2006/table">
            <a:tbl>
              <a:tblPr firstRow="1" bandRow="1">
                <a:tableStyleId>{5C22544A-7EE6-4342-B048-85BDC9FD1C3A}</a:tableStyleId>
              </a:tblPr>
              <a:tblGrid>
                <a:gridCol w="1324539">
                  <a:extLst>
                    <a:ext uri="{9D8B030D-6E8A-4147-A177-3AD203B41FA5}">
                      <a16:colId xmlns:a16="http://schemas.microsoft.com/office/drawing/2014/main" val="3352561532"/>
                    </a:ext>
                  </a:extLst>
                </a:gridCol>
                <a:gridCol w="1324539">
                  <a:extLst>
                    <a:ext uri="{9D8B030D-6E8A-4147-A177-3AD203B41FA5}">
                      <a16:colId xmlns:a16="http://schemas.microsoft.com/office/drawing/2014/main" val="2251496616"/>
                    </a:ext>
                  </a:extLst>
                </a:gridCol>
                <a:gridCol w="1324539">
                  <a:extLst>
                    <a:ext uri="{9D8B030D-6E8A-4147-A177-3AD203B41FA5}">
                      <a16:colId xmlns:a16="http://schemas.microsoft.com/office/drawing/2014/main" val="2261603011"/>
                    </a:ext>
                  </a:extLst>
                </a:gridCol>
                <a:gridCol w="1324539">
                  <a:extLst>
                    <a:ext uri="{9D8B030D-6E8A-4147-A177-3AD203B41FA5}">
                      <a16:colId xmlns:a16="http://schemas.microsoft.com/office/drawing/2014/main" val="2505709083"/>
                    </a:ext>
                  </a:extLst>
                </a:gridCol>
                <a:gridCol w="1324539">
                  <a:extLst>
                    <a:ext uri="{9D8B030D-6E8A-4147-A177-3AD203B41FA5}">
                      <a16:colId xmlns:a16="http://schemas.microsoft.com/office/drawing/2014/main" val="846617401"/>
                    </a:ext>
                  </a:extLst>
                </a:gridCol>
              </a:tblGrid>
              <a:tr h="203597">
                <a:tc>
                  <a:txBody>
                    <a:bodyPr/>
                    <a:lstStyle/>
                    <a:p>
                      <a:r>
                        <a:rPr lang="sv-SE" sz="1000" dirty="0">
                          <a:latin typeface="Tahoma" panose="020B0604030504040204" pitchFamily="34" charset="0"/>
                          <a:ea typeface="Tahoma" panose="020B0604030504040204" pitchFamily="34" charset="0"/>
                          <a:cs typeface="Tahoma" panose="020B0604030504040204" pitchFamily="34" charset="0"/>
                        </a:rPr>
                        <a:t>Enhet</a:t>
                      </a:r>
                    </a:p>
                  </a:txBody>
                  <a:tcPr/>
                </a:tc>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957261137"/>
                  </a:ext>
                </a:extLst>
              </a:tr>
              <a:tr h="263426">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799226471"/>
                  </a:ext>
                </a:extLst>
              </a:tr>
              <a:tr h="263426">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707917691"/>
                  </a:ext>
                </a:extLst>
              </a:tr>
              <a:tr h="263426">
                <a:tc>
                  <a:txBody>
                    <a:bodyPr/>
                    <a:lstStyle/>
                    <a:p>
                      <a:endParaRPr lang="sv-SE" sz="10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353156260"/>
                  </a:ext>
                </a:extLst>
              </a:tr>
              <a:tr h="263426">
                <a:tc>
                  <a:txBody>
                    <a:bodyPr/>
                    <a:lstStyle/>
                    <a:p>
                      <a:endParaRPr lang="sv-SE" sz="10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sv-SE" sz="10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146573712"/>
                  </a:ext>
                </a:extLst>
              </a:tr>
            </a:tbl>
          </a:graphicData>
        </a:graphic>
      </p:graphicFrame>
      <p:sp>
        <p:nvSpPr>
          <p:cNvPr id="9" name="textruta 8">
            <a:extLst>
              <a:ext uri="{FF2B5EF4-FFF2-40B4-BE49-F238E27FC236}">
                <a16:creationId xmlns:a16="http://schemas.microsoft.com/office/drawing/2014/main" id="{234C5E33-3F42-4D7F-9A6D-923DC9486DEA}"/>
              </a:ext>
            </a:extLst>
          </p:cNvPr>
          <p:cNvSpPr txBox="1"/>
          <p:nvPr/>
        </p:nvSpPr>
        <p:spPr>
          <a:xfrm>
            <a:off x="438149" y="2934236"/>
            <a:ext cx="7639471" cy="492443"/>
          </a:xfrm>
          <a:prstGeom prst="rect">
            <a:avLst/>
          </a:prstGeom>
          <a:noFill/>
        </p:spPr>
        <p:txBody>
          <a:bodyPr wrap="square" rtlCol="0">
            <a:spAutoFit/>
          </a:bodyPr>
          <a:lstStyle/>
          <a:p>
            <a:r>
              <a:rPr lang="sv-SE" sz="1400" b="1" dirty="0">
                <a:latin typeface="Tahoma" panose="020B0604030504040204" pitchFamily="34" charset="0"/>
                <a:ea typeface="Tahoma" panose="020B0604030504040204" pitchFamily="34" charset="0"/>
                <a:cs typeface="Tahoma" panose="020B0604030504040204" pitchFamily="34" charset="0"/>
              </a:rPr>
              <a:t>Närvaro</a:t>
            </a:r>
          </a:p>
          <a:p>
            <a:endParaRPr lang="sv-SE"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5178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C404CF1D-0148-42FC-9237-877D6061EEE3}"/>
              </a:ext>
            </a:extLst>
          </p:cNvPr>
          <p:cNvSpPr txBox="1"/>
          <p:nvPr/>
        </p:nvSpPr>
        <p:spPr>
          <a:xfrm>
            <a:off x="491884" y="945932"/>
            <a:ext cx="3100865" cy="707886"/>
          </a:xfrm>
          <a:prstGeom prst="rect">
            <a:avLst/>
          </a:prstGeom>
          <a:noFill/>
        </p:spPr>
        <p:txBody>
          <a:bodyPr wrap="square" rtlCol="0">
            <a:spAutoFit/>
          </a:bodyPr>
          <a:lstStyle/>
          <a:p>
            <a:r>
              <a:rPr lang="sv-SE" sz="1400" b="1" dirty="0">
                <a:latin typeface="Tahoma" panose="020B0604030504040204" pitchFamily="34" charset="0"/>
                <a:ea typeface="Tahoma" panose="020B0604030504040204" pitchFamily="34" charset="0"/>
                <a:cs typeface="Tahoma" panose="020B0604030504040204" pitchFamily="34" charset="0"/>
              </a:rPr>
              <a:t>Lokaler</a:t>
            </a:r>
          </a:p>
          <a:p>
            <a:endParaRPr lang="sv-SE" sz="1400" b="1" dirty="0">
              <a:latin typeface="Tahoma" panose="020B0604030504040204" pitchFamily="34" charset="0"/>
              <a:ea typeface="Tahoma" panose="020B0604030504040204" pitchFamily="34" charset="0"/>
              <a:cs typeface="Tahoma" panose="020B0604030504040204" pitchFamily="34" charset="0"/>
            </a:endParaRPr>
          </a:p>
          <a:p>
            <a:endParaRPr lang="sv-SE" sz="1200" b="1" dirty="0">
              <a:latin typeface="Tahoma" panose="020B0604030504040204" pitchFamily="34" charset="0"/>
              <a:ea typeface="Tahoma" panose="020B0604030504040204" pitchFamily="34" charset="0"/>
              <a:cs typeface="Tahoma" panose="020B0604030504040204" pitchFamily="34" charset="0"/>
            </a:endParaRPr>
          </a:p>
        </p:txBody>
      </p:sp>
      <p:sp>
        <p:nvSpPr>
          <p:cNvPr id="6" name="Platshållare för text 2">
            <a:extLst>
              <a:ext uri="{FF2B5EF4-FFF2-40B4-BE49-F238E27FC236}">
                <a16:creationId xmlns:a16="http://schemas.microsoft.com/office/drawing/2014/main" id="{36AD6212-B929-4555-ADDC-612A6193CDA7}"/>
              </a:ext>
            </a:extLst>
          </p:cNvPr>
          <p:cNvSpPr>
            <a:spLocks noGrp="1"/>
          </p:cNvSpPr>
          <p:nvPr>
            <p:ph type="body" sz="quarter" idx="10"/>
          </p:nvPr>
        </p:nvSpPr>
        <p:spPr>
          <a:xfrm>
            <a:off x="258554" y="1223404"/>
            <a:ext cx="3334195" cy="3327625"/>
          </a:xfrm>
        </p:spPr>
        <p:txBody>
          <a:bodyPr/>
          <a:lstStyle/>
          <a:p>
            <a:pPr marL="0" indent="0">
              <a:buNone/>
            </a:pPr>
            <a:r>
              <a:rPr lang="sv-SE" sz="1000" dirty="0"/>
              <a:t>Verksamheten är i äldre lokaler där slitaget är stort. Köken på respektive avdelning är slitna och flera golvmattor har hål. Flera av rummen är inte anpassade till dagens stora barngrupper. Lokalerna är ljusa med mycket fönster. Det är få personalutrymmen och dessa är inte anpassade till antal personal.</a:t>
            </a:r>
          </a:p>
          <a:p>
            <a:pPr marL="0" indent="0">
              <a:buNone/>
            </a:pPr>
            <a:r>
              <a:rPr lang="sv-SE" sz="1000" dirty="0"/>
              <a:t>Förskolan har fått några nya golvmattor samt ett målarrum har gjorts i ordning. Ytterdörrarna var i så dåligt skick så innehållet i dörrarna ramlade ur, så verksamheten har fått nya ytterdörrar.</a:t>
            </a:r>
          </a:p>
          <a:p>
            <a:pPr marL="0" indent="0">
              <a:buNone/>
            </a:pPr>
            <a:r>
              <a:rPr lang="sv-SE" sz="1000" dirty="0"/>
              <a:t>Utifrån enkäten 2021 och på föräldramötet hösten 2022, framkom det att vårdnadshavarna tycker att lokalerna är slitna. </a:t>
            </a:r>
          </a:p>
          <a:p>
            <a:pPr marL="0" indent="0">
              <a:buNone/>
            </a:pPr>
            <a:r>
              <a:rPr lang="sv-SE" sz="1000" dirty="0"/>
              <a:t>Lokalerna är inte anpassade utifrån barnantalet i lokalerna.</a:t>
            </a:r>
          </a:p>
          <a:p>
            <a:pPr marL="0" indent="0">
              <a:buNone/>
            </a:pPr>
            <a:r>
              <a:rPr lang="sv-SE" sz="1100" b="1" dirty="0"/>
              <a:t>Utemiljö: </a:t>
            </a:r>
          </a:p>
          <a:p>
            <a:pPr marL="0" indent="0">
              <a:buNone/>
            </a:pPr>
            <a:r>
              <a:rPr lang="sv-SE" sz="1100" dirty="0"/>
              <a:t>Det Pedagogiska lekmaterialet är för få utifrån barnantalet. På lilla gården blir det stora vattensamlingar, men har delvis fyllts med grus, som skvätts ur när det regnar. Vilket har påtalats ett flertalet gånger. Barn och personal saknar en stimulerande utomhusmiljö. </a:t>
            </a:r>
          </a:p>
          <a:p>
            <a:r>
              <a:rPr lang="sv-SE" sz="1000" dirty="0"/>
              <a:t> </a:t>
            </a:r>
          </a:p>
        </p:txBody>
      </p:sp>
      <p:sp>
        <p:nvSpPr>
          <p:cNvPr id="3" name="textruta 2">
            <a:extLst>
              <a:ext uri="{FF2B5EF4-FFF2-40B4-BE49-F238E27FC236}">
                <a16:creationId xmlns:a16="http://schemas.microsoft.com/office/drawing/2014/main" id="{C25D649F-29C4-388F-BD95-05FBDCE4B06E}"/>
              </a:ext>
            </a:extLst>
          </p:cNvPr>
          <p:cNvSpPr txBox="1"/>
          <p:nvPr/>
        </p:nvSpPr>
        <p:spPr>
          <a:xfrm>
            <a:off x="4572000" y="1269744"/>
            <a:ext cx="3949430" cy="492443"/>
          </a:xfrm>
          <a:prstGeom prst="rect">
            <a:avLst/>
          </a:prstGeom>
          <a:noFill/>
        </p:spPr>
        <p:txBody>
          <a:bodyPr wrap="square" rtlCol="0">
            <a:spAutoFit/>
          </a:bodyPr>
          <a:lstStyle/>
          <a:p>
            <a:r>
              <a:rPr lang="sv-SE" sz="1400" b="1" dirty="0">
                <a:latin typeface="Tahoma" panose="020B0604030504040204" pitchFamily="34" charset="0"/>
                <a:ea typeface="Tahoma" panose="020B0604030504040204" pitchFamily="34" charset="0"/>
                <a:cs typeface="Tahoma" panose="020B0604030504040204" pitchFamily="34" charset="0"/>
              </a:rPr>
              <a:t>Personal </a:t>
            </a:r>
            <a:r>
              <a:rPr lang="sv-SE" sz="1400" dirty="0">
                <a:latin typeface="Tahoma" panose="020B0604030504040204" pitchFamily="34" charset="0"/>
                <a:ea typeface="Tahoma" panose="020B0604030504040204" pitchFamily="34" charset="0"/>
                <a:cs typeface="Tahoma" panose="020B0604030504040204" pitchFamily="34" charset="0"/>
              </a:rPr>
              <a:t>(rekrytering, pensionsavgångar) </a:t>
            </a:r>
            <a:endParaRPr lang="sv-SE" sz="1400" b="1" dirty="0">
              <a:latin typeface="Tahoma" panose="020B0604030504040204" pitchFamily="34" charset="0"/>
              <a:ea typeface="Tahoma" panose="020B0604030504040204" pitchFamily="34" charset="0"/>
              <a:cs typeface="Tahoma" panose="020B0604030504040204" pitchFamily="34" charset="0"/>
            </a:endParaRPr>
          </a:p>
          <a:p>
            <a:endParaRPr lang="sv-SE" sz="1200" b="1" dirty="0">
              <a:latin typeface="Tahoma" panose="020B0604030504040204" pitchFamily="34" charset="0"/>
              <a:ea typeface="Tahoma" panose="020B0604030504040204" pitchFamily="34" charset="0"/>
              <a:cs typeface="Tahoma" panose="020B0604030504040204" pitchFamily="34" charset="0"/>
            </a:endParaRPr>
          </a:p>
        </p:txBody>
      </p:sp>
      <p:sp>
        <p:nvSpPr>
          <p:cNvPr id="4" name="Platshållare för text 2">
            <a:extLst>
              <a:ext uri="{FF2B5EF4-FFF2-40B4-BE49-F238E27FC236}">
                <a16:creationId xmlns:a16="http://schemas.microsoft.com/office/drawing/2014/main" id="{84AA8B95-DD4A-AD60-8052-9197A3C69C3D}"/>
              </a:ext>
            </a:extLst>
          </p:cNvPr>
          <p:cNvSpPr txBox="1">
            <a:spLocks/>
          </p:cNvSpPr>
          <p:nvPr/>
        </p:nvSpPr>
        <p:spPr>
          <a:xfrm>
            <a:off x="4572001" y="1793145"/>
            <a:ext cx="3052999" cy="2788841"/>
          </a:xfrm>
          <a:prstGeom prst="rect">
            <a:avLst/>
          </a:prstGeom>
        </p:spPr>
        <p:txBody>
          <a:bodyPr/>
          <a:lstStyle>
            <a:lvl1pPr marL="285737" indent="-285737" algn="l" defTabSz="914354"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000" dirty="0"/>
              <a:t>Det är svårt att rekrytera behöriga förskollärare till enheten, men även till hela kommunen.</a:t>
            </a:r>
          </a:p>
          <a:p>
            <a:r>
              <a:rPr lang="sv-SE" sz="1000" dirty="0"/>
              <a:t>Inga kända pensionsavgångar de närmste 5 åren.</a:t>
            </a:r>
          </a:p>
          <a:p>
            <a:pPr marL="0" indent="0">
              <a:buNone/>
            </a:pPr>
            <a:endParaRPr lang="sv-SE" sz="1000" dirty="0"/>
          </a:p>
        </p:txBody>
      </p:sp>
      <p:pic>
        <p:nvPicPr>
          <p:cNvPr id="4100" name="Picture 4" descr="Skylt">
            <a:extLst>
              <a:ext uri="{FF2B5EF4-FFF2-40B4-BE49-F238E27FC236}">
                <a16:creationId xmlns:a16="http://schemas.microsoft.com/office/drawing/2014/main" id="{EBCF8980-F46C-1F3A-53FA-451BBC555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4563" y="3243991"/>
            <a:ext cx="2290054" cy="1259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004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E449938-5E36-42D6-8ED1-7EC19D9AF252}"/>
              </a:ext>
            </a:extLst>
          </p:cNvPr>
          <p:cNvSpPr/>
          <p:nvPr/>
        </p:nvSpPr>
        <p:spPr>
          <a:xfrm>
            <a:off x="1" y="1207186"/>
            <a:ext cx="8963822" cy="3308598"/>
          </a:xfrm>
          <a:prstGeom prst="rect">
            <a:avLst/>
          </a:prstGeom>
          <a:ln>
            <a:solidFill>
              <a:schemeClr val="bg1"/>
            </a:solidFill>
          </a:ln>
        </p:spPr>
        <p:txBody>
          <a:bodyPr wrap="square">
            <a:spAutoFit/>
          </a:bodyPr>
          <a:lstStyle/>
          <a:p>
            <a:r>
              <a:rPr lang="sv-SE" sz="1100" b="1" dirty="0">
                <a:latin typeface="Tahoma" panose="020B0604030504040204" pitchFamily="34" charset="0"/>
                <a:ea typeface="Tahoma" panose="020B0604030504040204" pitchFamily="34" charset="0"/>
                <a:cs typeface="Tahoma" panose="020B0604030504040204" pitchFamily="34" charset="0"/>
              </a:rPr>
              <a:t>Var är vi?</a:t>
            </a:r>
          </a:p>
          <a:p>
            <a:r>
              <a:rPr lang="sv-SE" sz="1100" dirty="0"/>
              <a:t>Förskolan jobbar tillsammans med barnen med gruppstärkande aktiviteter och uppmärksammar barnen på respekt, solidaritet, öppenhet och ansvarstagande. </a:t>
            </a:r>
          </a:p>
          <a:p>
            <a:r>
              <a:rPr lang="sv-SE" sz="1100" dirty="0"/>
              <a:t>I det dagliga arbetet jobbar verksamheten med att utveckla barnens ansvarskänsla, empati och omtanke om varandra. Synliggöra det goda samspelet mellan barn - barn, personal - barn, barn -personal samt personal - personal genom att sätta ord och känslor på det vi känner och säger.</a:t>
            </a:r>
          </a:p>
          <a:p>
            <a:endParaRPr lang="sv-SE" sz="1100" b="1" dirty="0">
              <a:latin typeface="Tahoma" panose="020B0604030504040204" pitchFamily="34" charset="0"/>
              <a:ea typeface="Tahoma" panose="020B0604030504040204" pitchFamily="34" charset="0"/>
              <a:cs typeface="Tahoma" panose="020B0604030504040204" pitchFamily="34" charset="0"/>
            </a:endParaRPr>
          </a:p>
          <a:p>
            <a:r>
              <a:rPr lang="sv-SE" sz="1100" b="1" dirty="0">
                <a:latin typeface="Tahoma" panose="020B0604030504040204" pitchFamily="34" charset="0"/>
                <a:ea typeface="Tahoma" panose="020B0604030504040204" pitchFamily="34" charset="0"/>
                <a:cs typeface="Tahoma" panose="020B0604030504040204" pitchFamily="34" charset="0"/>
              </a:rPr>
              <a:t>Vart skall vi?</a:t>
            </a:r>
          </a:p>
          <a:p>
            <a:r>
              <a:rPr lang="sv-SE" sz="1100" dirty="0"/>
              <a:t>Verksamhetens önskan är att varje barn ska ha förståelse för alla människors lika värde, oavsett olikheter. Under möten ska diskussioner om Normer och värden hållas kontinuerligt. Det är ett aktivt arbete som ständigt ska synliggöras och det förs ständigt en dialog om hur bemötande till vårdnadshavare kan utvecklas inom detta viktiga område.</a:t>
            </a:r>
          </a:p>
          <a:p>
            <a:endParaRPr lang="sv-SE" sz="1100" b="1" dirty="0">
              <a:latin typeface="Tahoma" panose="020B0604030504040204" pitchFamily="34" charset="0"/>
              <a:ea typeface="Tahoma" panose="020B0604030504040204" pitchFamily="34" charset="0"/>
              <a:cs typeface="Tahoma" panose="020B0604030504040204" pitchFamily="34" charset="0"/>
            </a:endParaRPr>
          </a:p>
          <a:p>
            <a:endParaRPr lang="sv-SE" sz="1100" b="1" dirty="0">
              <a:latin typeface="Tahoma" panose="020B0604030504040204" pitchFamily="34" charset="0"/>
              <a:ea typeface="Tahoma" panose="020B0604030504040204" pitchFamily="34" charset="0"/>
              <a:cs typeface="Tahoma" panose="020B0604030504040204" pitchFamily="34" charset="0"/>
            </a:endParaRPr>
          </a:p>
          <a:p>
            <a:r>
              <a:rPr lang="sv-SE" sz="1100" b="1" dirty="0">
                <a:latin typeface="Tahoma" panose="020B0604030504040204" pitchFamily="34" charset="0"/>
                <a:ea typeface="Tahoma" panose="020B0604030504040204" pitchFamily="34" charset="0"/>
                <a:cs typeface="Tahoma" panose="020B0604030504040204" pitchFamily="34" charset="0"/>
              </a:rPr>
              <a:t>Hur gör vi? – Framtid</a:t>
            </a:r>
          </a:p>
          <a:p>
            <a:r>
              <a:rPr lang="sv-SE" sz="1100" dirty="0"/>
              <a:t>Förskolan skriver kontinuerligt in Normer och Värden i sin kvalitetsplan samt metoden hur personalen tillsammans kan nå målen. Kvalitetsplanen är ett levade dokument som följs upp regelbundet. </a:t>
            </a:r>
          </a:p>
          <a:p>
            <a:r>
              <a:rPr lang="sv-SE" sz="1100" dirty="0"/>
              <a:t>Genom lotusdiagram underlättar det för personalen, att synliggöra hur de arbetar med Normer och Värden verksamhetens teman. </a:t>
            </a:r>
          </a:p>
          <a:p>
            <a:endParaRPr lang="sv-SE" sz="1100" b="1" dirty="0">
              <a:latin typeface="Tahoma" panose="020B0604030504040204" pitchFamily="34" charset="0"/>
              <a:ea typeface="Tahoma" panose="020B0604030504040204" pitchFamily="34" charset="0"/>
              <a:cs typeface="Tahoma" panose="020B0604030504040204" pitchFamily="34" charset="0"/>
            </a:endParaRPr>
          </a:p>
          <a:p>
            <a:endParaRPr lang="sv-SE" sz="1100" b="1" dirty="0">
              <a:latin typeface="Tahoma" panose="020B0604030504040204" pitchFamily="34" charset="0"/>
              <a:ea typeface="Tahoma" panose="020B0604030504040204" pitchFamily="34" charset="0"/>
              <a:cs typeface="Tahoma" panose="020B0604030504040204" pitchFamily="34" charset="0"/>
            </a:endParaRPr>
          </a:p>
          <a:p>
            <a:endParaRPr lang="sv-SE" sz="1100" b="1" dirty="0">
              <a:latin typeface="Tahoma" panose="020B0604030504040204" pitchFamily="34" charset="0"/>
              <a:ea typeface="Tahoma" panose="020B0604030504040204" pitchFamily="34" charset="0"/>
              <a:cs typeface="Tahoma" panose="020B0604030504040204" pitchFamily="34" charset="0"/>
            </a:endParaRPr>
          </a:p>
        </p:txBody>
      </p:sp>
      <p:sp>
        <p:nvSpPr>
          <p:cNvPr id="3" name="textruta 2">
            <a:extLst>
              <a:ext uri="{FF2B5EF4-FFF2-40B4-BE49-F238E27FC236}">
                <a16:creationId xmlns:a16="http://schemas.microsoft.com/office/drawing/2014/main" id="{AAA0C11A-D6A3-4775-993D-9F58502CB248}"/>
              </a:ext>
            </a:extLst>
          </p:cNvPr>
          <p:cNvSpPr txBox="1"/>
          <p:nvPr/>
        </p:nvSpPr>
        <p:spPr>
          <a:xfrm>
            <a:off x="514350" y="914936"/>
            <a:ext cx="7639471" cy="492443"/>
          </a:xfrm>
          <a:prstGeom prst="rect">
            <a:avLst/>
          </a:prstGeom>
          <a:noFill/>
        </p:spPr>
        <p:txBody>
          <a:bodyPr wrap="square" rtlCol="0">
            <a:spAutoFit/>
          </a:bodyPr>
          <a:lstStyle/>
          <a:p>
            <a:r>
              <a:rPr lang="sv-SE" sz="1400" b="1" dirty="0">
                <a:solidFill>
                  <a:schemeClr val="accent2">
                    <a:lumMod val="25000"/>
                  </a:schemeClr>
                </a:solidFill>
                <a:latin typeface="Tahoma" panose="020B0604030504040204" pitchFamily="34" charset="0"/>
                <a:ea typeface="Tahoma" panose="020B0604030504040204" pitchFamily="34" charset="0"/>
                <a:cs typeface="Tahoma" panose="020B0604030504040204" pitchFamily="34" charset="0"/>
              </a:rPr>
              <a:t>Normer och värden</a:t>
            </a:r>
          </a:p>
          <a:p>
            <a:endParaRPr lang="sv-SE" sz="1200" b="1" dirty="0">
              <a:latin typeface="Tahoma" panose="020B0604030504040204" pitchFamily="34" charset="0"/>
              <a:ea typeface="Tahoma" panose="020B0604030504040204" pitchFamily="34" charset="0"/>
              <a:cs typeface="Tahoma" panose="020B0604030504040204" pitchFamily="34" charset="0"/>
            </a:endParaRPr>
          </a:p>
        </p:txBody>
      </p:sp>
      <p:pic>
        <p:nvPicPr>
          <p:cNvPr id="1027" name="Picture 3">
            <a:extLst>
              <a:ext uri="{FF2B5EF4-FFF2-40B4-BE49-F238E27FC236}">
                <a16:creationId xmlns:a16="http://schemas.microsoft.com/office/drawing/2014/main" id="{4A7C0382-B1C5-30C0-10CA-CF59A03F4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245" y="3936314"/>
            <a:ext cx="1514578" cy="105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4872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E449938-5E36-42D6-8ED1-7EC19D9AF252}"/>
              </a:ext>
            </a:extLst>
          </p:cNvPr>
          <p:cNvSpPr/>
          <p:nvPr/>
        </p:nvSpPr>
        <p:spPr>
          <a:xfrm>
            <a:off x="185530" y="1161157"/>
            <a:ext cx="9058416" cy="2985433"/>
          </a:xfrm>
          <a:prstGeom prst="rect">
            <a:avLst/>
          </a:prstGeom>
          <a:ln>
            <a:solidFill>
              <a:schemeClr val="bg1"/>
            </a:solidFill>
          </a:ln>
        </p:spPr>
        <p:txBody>
          <a:bodyPr wrap="square">
            <a:spAutoFit/>
          </a:bodyPr>
          <a:lstStyle/>
          <a:p>
            <a:r>
              <a:rPr lang="sv-SE" sz="1100" b="1" dirty="0">
                <a:latin typeface="Tahoma" panose="020B0604030504040204" pitchFamily="34" charset="0"/>
                <a:ea typeface="Tahoma" panose="020B0604030504040204" pitchFamily="34" charset="0"/>
                <a:cs typeface="Tahoma" panose="020B0604030504040204" pitchFamily="34" charset="0"/>
              </a:rPr>
              <a:t>Var är vi?</a:t>
            </a:r>
          </a:p>
          <a:p>
            <a:r>
              <a:rPr lang="sv-SE" sz="1100" dirty="0"/>
              <a:t>Verksamheten ska stimulera varje barns utveckling och lärande. Barnen ska ges förutsättningar för tänkande, utveckling och lärande utifrån olika aspekter såsom språkliga, estetiska och praktiska aktiviteter. Personalen ska lyssna på barnens intresse, behov och erfarenheter samtidigt som det ska ge tillfällen för nya erfarenheter och kunskap. Enheten jobbar utifrån olika temaområden. Genom temaområde är det lättare att anpassa innehållet för lärande för barnens olika åldrar.</a:t>
            </a:r>
          </a:p>
          <a:p>
            <a:endParaRPr lang="sv-SE" sz="1100" b="1" dirty="0">
              <a:latin typeface="Tahoma" panose="020B0604030504040204" pitchFamily="34" charset="0"/>
              <a:ea typeface="Tahoma" panose="020B0604030504040204" pitchFamily="34" charset="0"/>
              <a:cs typeface="Tahoma" panose="020B0604030504040204" pitchFamily="34" charset="0"/>
            </a:endParaRPr>
          </a:p>
          <a:p>
            <a:r>
              <a:rPr lang="sv-SE" sz="1100" b="1" dirty="0">
                <a:latin typeface="Tahoma" panose="020B0604030504040204" pitchFamily="34" charset="0"/>
                <a:ea typeface="Tahoma" panose="020B0604030504040204" pitchFamily="34" charset="0"/>
                <a:cs typeface="Tahoma" panose="020B0604030504040204" pitchFamily="34" charset="0"/>
              </a:rPr>
              <a:t>Vart skall vi?</a:t>
            </a:r>
          </a:p>
          <a:p>
            <a:r>
              <a:rPr lang="sv-SE" sz="1100" dirty="0"/>
              <a:t>Skapa levande diskussioner på avdelningsmöten om hur verksamheten kan utveckla miljön och innehåll för att berika barnen med kunskapsutveckling nu och i  framtiden. Planeringen ska bygga på att avdelningarna pratar kontinuerligt om hur lokaler och material kan anpassas utifrån Tema och barngrupp. </a:t>
            </a:r>
          </a:p>
          <a:p>
            <a:endParaRPr lang="sv-SE" sz="1100" b="1" dirty="0">
              <a:latin typeface="Tahoma" panose="020B0604030504040204" pitchFamily="34" charset="0"/>
              <a:ea typeface="Tahoma" panose="020B0604030504040204" pitchFamily="34" charset="0"/>
              <a:cs typeface="Tahoma" panose="020B0604030504040204" pitchFamily="34" charset="0"/>
            </a:endParaRPr>
          </a:p>
          <a:p>
            <a:r>
              <a:rPr lang="sv-SE" sz="1100" b="1" dirty="0">
                <a:latin typeface="Tahoma" panose="020B0604030504040204" pitchFamily="34" charset="0"/>
                <a:ea typeface="Tahoma" panose="020B0604030504040204" pitchFamily="34" charset="0"/>
                <a:cs typeface="Tahoma" panose="020B0604030504040204" pitchFamily="34" charset="0"/>
              </a:rPr>
              <a:t>Hur gör vi? – Framtid</a:t>
            </a:r>
          </a:p>
          <a:p>
            <a:r>
              <a:rPr lang="sv-SE" sz="1100" dirty="0"/>
              <a:t>I kvalitetsplanen skriver verksamheten mål för utveckling och lärande samt metoder för att kunna nå dessa mål. Avstämning kring avdelningarnas temaarbete sker kontinuerligt.</a:t>
            </a:r>
          </a:p>
          <a:p>
            <a:endParaRPr lang="sv-SE" sz="1200" b="1" dirty="0"/>
          </a:p>
          <a:p>
            <a:r>
              <a:rPr lang="sv-SE" sz="1100" dirty="0"/>
              <a:t>Avdelningarnas miljö ska inbjuda till kreativ lek och material ska</a:t>
            </a:r>
          </a:p>
          <a:p>
            <a:r>
              <a:rPr lang="sv-SE" sz="1100" dirty="0"/>
              <a:t>vara utmanande och lärande för respektive ålder.  </a:t>
            </a:r>
          </a:p>
          <a:p>
            <a:endParaRPr lang="sv-SE" sz="1100" b="1" dirty="0">
              <a:latin typeface="Tahoma" panose="020B0604030504040204" pitchFamily="34" charset="0"/>
              <a:ea typeface="Tahoma" panose="020B0604030504040204" pitchFamily="34" charset="0"/>
              <a:cs typeface="Tahoma" panose="020B0604030504040204" pitchFamily="34" charset="0"/>
            </a:endParaRPr>
          </a:p>
        </p:txBody>
      </p:sp>
      <p:sp>
        <p:nvSpPr>
          <p:cNvPr id="3" name="textruta 2">
            <a:extLst>
              <a:ext uri="{FF2B5EF4-FFF2-40B4-BE49-F238E27FC236}">
                <a16:creationId xmlns:a16="http://schemas.microsoft.com/office/drawing/2014/main" id="{AAA0C11A-D6A3-4775-993D-9F58502CB248}"/>
              </a:ext>
            </a:extLst>
          </p:cNvPr>
          <p:cNvSpPr txBox="1"/>
          <p:nvPr/>
        </p:nvSpPr>
        <p:spPr>
          <a:xfrm>
            <a:off x="514350" y="914936"/>
            <a:ext cx="7639471" cy="492443"/>
          </a:xfrm>
          <a:prstGeom prst="rect">
            <a:avLst/>
          </a:prstGeom>
          <a:noFill/>
        </p:spPr>
        <p:txBody>
          <a:bodyPr wrap="square" rtlCol="0">
            <a:spAutoFit/>
          </a:bodyPr>
          <a:lstStyle/>
          <a:p>
            <a:r>
              <a:rPr lang="sv-SE" sz="1400" b="1" dirty="0">
                <a:solidFill>
                  <a:schemeClr val="accent2">
                    <a:lumMod val="25000"/>
                  </a:schemeClr>
                </a:solidFill>
                <a:latin typeface="Tahoma" panose="020B0604030504040204" pitchFamily="34" charset="0"/>
                <a:ea typeface="Tahoma" panose="020B0604030504040204" pitchFamily="34" charset="0"/>
                <a:cs typeface="Tahoma" panose="020B0604030504040204" pitchFamily="34" charset="0"/>
              </a:rPr>
              <a:t>Kunskap, utveckling och lärande</a:t>
            </a:r>
          </a:p>
          <a:p>
            <a:endParaRPr lang="sv-SE" sz="1200" b="1" dirty="0">
              <a:latin typeface="Tahoma" panose="020B0604030504040204" pitchFamily="34" charset="0"/>
              <a:ea typeface="Tahoma" panose="020B0604030504040204" pitchFamily="34" charset="0"/>
              <a:cs typeface="Tahoma" panose="020B0604030504040204" pitchFamily="34" charset="0"/>
            </a:endParaRPr>
          </a:p>
        </p:txBody>
      </p:sp>
      <p:pic>
        <p:nvPicPr>
          <p:cNvPr id="2053" name="Picture 5">
            <a:extLst>
              <a:ext uri="{FF2B5EF4-FFF2-40B4-BE49-F238E27FC236}">
                <a16:creationId xmlns:a16="http://schemas.microsoft.com/office/drawing/2014/main" id="{61317893-1EAD-C8E1-C008-B197E12C2B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514" y="3546067"/>
            <a:ext cx="1258956" cy="15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a:extLst>
              <a:ext uri="{FF2B5EF4-FFF2-40B4-BE49-F238E27FC236}">
                <a16:creationId xmlns:a16="http://schemas.microsoft.com/office/drawing/2014/main" id="{F6DC095D-8D99-08B4-FF9D-F9AA2EED5E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228" y="3547671"/>
            <a:ext cx="1258956" cy="15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a:extLst>
              <a:ext uri="{FF2B5EF4-FFF2-40B4-BE49-F238E27FC236}">
                <a16:creationId xmlns:a16="http://schemas.microsoft.com/office/drawing/2014/main" id="{4084756C-DDBF-77C7-93F8-9CA047D0E6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4020" y="3546067"/>
            <a:ext cx="2104989" cy="1516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131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E449938-5E36-42D6-8ED1-7EC19D9AF252}"/>
              </a:ext>
            </a:extLst>
          </p:cNvPr>
          <p:cNvSpPr/>
          <p:nvPr/>
        </p:nvSpPr>
        <p:spPr>
          <a:xfrm>
            <a:off x="324319" y="1252234"/>
            <a:ext cx="8688358" cy="4847481"/>
          </a:xfrm>
          <a:prstGeom prst="rect">
            <a:avLst/>
          </a:prstGeom>
          <a:ln>
            <a:solidFill>
              <a:schemeClr val="bg1"/>
            </a:solidFill>
          </a:ln>
        </p:spPr>
        <p:txBody>
          <a:bodyPr wrap="square">
            <a:spAutoFit/>
          </a:bodyPr>
          <a:lstStyle/>
          <a:p>
            <a:r>
              <a:rPr lang="sv-SE" sz="1100" b="1" dirty="0">
                <a:latin typeface="Tahoma" panose="020B0604030504040204" pitchFamily="34" charset="0"/>
                <a:ea typeface="Tahoma" panose="020B0604030504040204" pitchFamily="34" charset="0"/>
                <a:cs typeface="Tahoma" panose="020B0604030504040204" pitchFamily="34" charset="0"/>
              </a:rPr>
              <a:t>Var är vi?</a:t>
            </a:r>
          </a:p>
          <a:p>
            <a:r>
              <a:rPr lang="sv-SE" sz="1100" dirty="0"/>
              <a:t>Personalen har kontinuerlig dialog med vårdnadshavarna om barnens trivsel, lärande och utveckling genom daglig kontakt på trappan eller i tamburen. </a:t>
            </a:r>
          </a:p>
          <a:p>
            <a:r>
              <a:rPr lang="sv-SE" sz="1100" dirty="0"/>
              <a:t>Under våren erbjuds vårdnadshavare utvecklingssamtal och under hösten kan vårdnadshavare önska ytterligare ett samtal. Inskolningssamtal har förskolan i samband med inskolning samt uppföljningssamtal erbjuds.</a:t>
            </a:r>
          </a:p>
          <a:p>
            <a:r>
              <a:rPr lang="sv-SE" sz="1100" dirty="0"/>
              <a:t>Verksamheten använder sig av </a:t>
            </a:r>
            <a:r>
              <a:rPr lang="sv-SE" sz="1100" dirty="0" err="1"/>
              <a:t>appen</a:t>
            </a:r>
            <a:r>
              <a:rPr lang="sv-SE" sz="1100" dirty="0"/>
              <a:t> TYRA och använder den via dokumentation.</a:t>
            </a:r>
          </a:p>
          <a:p>
            <a:r>
              <a:rPr lang="sv-SE" sz="1100" dirty="0"/>
              <a:t>Överlämningar mellan förskolan och förskoleklass sker under vårterminen.</a:t>
            </a:r>
          </a:p>
          <a:p>
            <a:endParaRPr lang="sv-SE" sz="1200" b="1" dirty="0"/>
          </a:p>
          <a:p>
            <a:r>
              <a:rPr lang="sv-SE" sz="1200" b="1" dirty="0"/>
              <a:t>Vart ska vi?</a:t>
            </a:r>
          </a:p>
          <a:p>
            <a:r>
              <a:rPr lang="sv-SE" sz="1100" dirty="0"/>
              <a:t>Förskolan ska tydliggöra och synliggöra barnens lärandeprocesser samt ge kontinuerlig information till vårdnadshavarna om vad deras barn har gjort under dagen på förskolan.</a:t>
            </a:r>
          </a:p>
          <a:p>
            <a:endParaRPr lang="sv-SE" sz="1100" dirty="0"/>
          </a:p>
          <a:p>
            <a:r>
              <a:rPr lang="sv-SE" sz="1100" dirty="0"/>
              <a:t>Via TYRA kan verksamheten synliggöras ännu mera och via barnens portfolio synliggöra barens lärandeprocess samt vad barnet gjort på förskolan. </a:t>
            </a:r>
          </a:p>
          <a:p>
            <a:r>
              <a:rPr lang="sv-SE" sz="1100" dirty="0"/>
              <a:t>Fortsätta att ha tydliga överlämningar mellan förskola och förskoleklass. Vid några överlämningar är vårdnadshavare med.</a:t>
            </a:r>
          </a:p>
          <a:p>
            <a:r>
              <a:rPr lang="sv-SE" sz="1100" dirty="0"/>
              <a:t> </a:t>
            </a:r>
            <a:endParaRPr lang="sv-SE" sz="1100" b="1" dirty="0"/>
          </a:p>
          <a:p>
            <a:r>
              <a:rPr lang="sv-SE" sz="1100" b="1" dirty="0"/>
              <a:t>Hur gör vi?- Framtid</a:t>
            </a:r>
          </a:p>
          <a:p>
            <a:r>
              <a:rPr lang="sv-SE" sz="1100" dirty="0"/>
              <a:t>På arbetsplatsträffar och avdelningsmöten diskuteras hur verksamheten önskar lägga upp utvecklingssamtalen och kontinuerligt förbättra dessa.</a:t>
            </a:r>
          </a:p>
          <a:p>
            <a:endParaRPr lang="sv-SE" sz="1100" dirty="0"/>
          </a:p>
          <a:p>
            <a:r>
              <a:rPr lang="sv-SE" sz="1100" dirty="0"/>
              <a:t>Arbeta med nya läroplanen och utveckla arbetssättet mellan verksamheten och TYRA så vårdnadshavarna kan se den röda tråden mellan läroplanen och förskolans arbetssätt.</a:t>
            </a:r>
          </a:p>
          <a:p>
            <a:r>
              <a:rPr lang="sv-SE" sz="1100" dirty="0"/>
              <a:t>Fortsätta att ha överlämningar mellan förskola och förskoleklass utifrån skolverkets överlämningsmaterial.</a:t>
            </a:r>
          </a:p>
          <a:p>
            <a:endParaRPr lang="sv-SE" sz="1100" b="1" dirty="0">
              <a:latin typeface="Tahoma" panose="020B0604030504040204" pitchFamily="34" charset="0"/>
              <a:ea typeface="Tahoma" panose="020B0604030504040204" pitchFamily="34" charset="0"/>
              <a:cs typeface="Tahoma" panose="020B0604030504040204" pitchFamily="34" charset="0"/>
            </a:endParaRPr>
          </a:p>
          <a:p>
            <a:endParaRPr lang="sv-SE" sz="1100" b="1" dirty="0">
              <a:latin typeface="Tahoma" panose="020B0604030504040204" pitchFamily="34" charset="0"/>
              <a:ea typeface="Tahoma" panose="020B0604030504040204" pitchFamily="34" charset="0"/>
              <a:cs typeface="Tahoma" panose="020B0604030504040204" pitchFamily="34" charset="0"/>
            </a:endParaRPr>
          </a:p>
          <a:p>
            <a:endParaRPr lang="sv-SE" sz="1000" b="1" dirty="0">
              <a:latin typeface="Tahoma" panose="020B0604030504040204" pitchFamily="34" charset="0"/>
              <a:ea typeface="Tahoma" panose="020B0604030504040204" pitchFamily="34" charset="0"/>
              <a:cs typeface="Tahoma" panose="020B0604030504040204" pitchFamily="34" charset="0"/>
            </a:endParaRPr>
          </a:p>
          <a:p>
            <a:endParaRPr lang="sv-SE" sz="1100" b="1" dirty="0">
              <a:latin typeface="Tahoma" panose="020B0604030504040204" pitchFamily="34" charset="0"/>
              <a:ea typeface="Tahoma" panose="020B0604030504040204" pitchFamily="34" charset="0"/>
              <a:cs typeface="Tahoma" panose="020B0604030504040204" pitchFamily="34" charset="0"/>
            </a:endParaRPr>
          </a:p>
          <a:p>
            <a:endParaRPr lang="sv-SE" sz="1100" b="1" dirty="0">
              <a:latin typeface="Tahoma" panose="020B0604030504040204" pitchFamily="34" charset="0"/>
              <a:ea typeface="Tahoma" panose="020B0604030504040204" pitchFamily="34" charset="0"/>
              <a:cs typeface="Tahoma" panose="020B0604030504040204" pitchFamily="34" charset="0"/>
            </a:endParaRPr>
          </a:p>
          <a:p>
            <a:endParaRPr lang="sv-SE" sz="1100" b="1" dirty="0">
              <a:latin typeface="Tahoma" panose="020B0604030504040204" pitchFamily="34" charset="0"/>
              <a:ea typeface="Tahoma" panose="020B0604030504040204" pitchFamily="34" charset="0"/>
              <a:cs typeface="Tahoma" panose="020B0604030504040204" pitchFamily="34" charset="0"/>
            </a:endParaRPr>
          </a:p>
        </p:txBody>
      </p:sp>
      <p:sp>
        <p:nvSpPr>
          <p:cNvPr id="3" name="textruta 2">
            <a:extLst>
              <a:ext uri="{FF2B5EF4-FFF2-40B4-BE49-F238E27FC236}">
                <a16:creationId xmlns:a16="http://schemas.microsoft.com/office/drawing/2014/main" id="{AAA0C11A-D6A3-4775-993D-9F58502CB248}"/>
              </a:ext>
            </a:extLst>
          </p:cNvPr>
          <p:cNvSpPr txBox="1"/>
          <p:nvPr/>
        </p:nvSpPr>
        <p:spPr>
          <a:xfrm>
            <a:off x="514350" y="914936"/>
            <a:ext cx="7639471" cy="492443"/>
          </a:xfrm>
          <a:prstGeom prst="rect">
            <a:avLst/>
          </a:prstGeom>
          <a:noFill/>
        </p:spPr>
        <p:txBody>
          <a:bodyPr wrap="square" rtlCol="0">
            <a:spAutoFit/>
          </a:bodyPr>
          <a:lstStyle/>
          <a:p>
            <a:r>
              <a:rPr lang="sv-SE" sz="1400" b="1" dirty="0">
                <a:solidFill>
                  <a:schemeClr val="accent2">
                    <a:lumMod val="25000"/>
                  </a:schemeClr>
                </a:solidFill>
                <a:latin typeface="Tahoma" panose="020B0604030504040204" pitchFamily="34" charset="0"/>
                <a:ea typeface="Tahoma" panose="020B0604030504040204" pitchFamily="34" charset="0"/>
                <a:cs typeface="Tahoma" panose="020B0604030504040204" pitchFamily="34" charset="0"/>
              </a:rPr>
              <a:t>Samverkan mellan förskola och hem/skola</a:t>
            </a:r>
          </a:p>
          <a:p>
            <a:endParaRPr lang="sv-SE"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0774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E449938-5E36-42D6-8ED1-7EC19D9AF252}"/>
              </a:ext>
            </a:extLst>
          </p:cNvPr>
          <p:cNvSpPr/>
          <p:nvPr/>
        </p:nvSpPr>
        <p:spPr>
          <a:xfrm>
            <a:off x="310807" y="1407379"/>
            <a:ext cx="8522044" cy="3154710"/>
          </a:xfrm>
          <a:prstGeom prst="rect">
            <a:avLst/>
          </a:prstGeom>
          <a:ln>
            <a:solidFill>
              <a:schemeClr val="bg1"/>
            </a:solidFill>
          </a:ln>
        </p:spPr>
        <p:txBody>
          <a:bodyPr wrap="square">
            <a:spAutoFit/>
          </a:bodyPr>
          <a:lstStyle/>
          <a:p>
            <a:r>
              <a:rPr lang="sv-SE" sz="1100" b="1" dirty="0">
                <a:latin typeface="Tahoma" panose="020B0604030504040204" pitchFamily="34" charset="0"/>
                <a:ea typeface="Tahoma" panose="020B0604030504040204" pitchFamily="34" charset="0"/>
                <a:cs typeface="Tahoma" panose="020B0604030504040204" pitchFamily="34" charset="0"/>
              </a:rPr>
              <a:t>Var är vi?</a:t>
            </a:r>
          </a:p>
          <a:p>
            <a:r>
              <a:rPr lang="sv-SE" sz="1100" dirty="0"/>
              <a:t>Personalen ska lyfta barnet, såväl enskilt som i barngrupp, för att ta fram allas rätt till sin åsikt och visa att de lyssnar på varje enskilt barn. I handling visar personalen att verksamheten tar tillvara på varje barns tankar och idéer. Genom regelbundna röstningsaktiviteter visar pedagogerna barnen hur demokratiprocessen kan gå till.</a:t>
            </a:r>
          </a:p>
          <a:p>
            <a:r>
              <a:rPr lang="sv-SE" sz="1100" dirty="0"/>
              <a:t>Avdelningarna arbetar med att pojkar och flickor får lika stort inflytande över sin dag på förskolan. Pedagogerna delar barngruppen i olika konstellationer under dagen oavsett kön. Att se varje barn utifrån den individ som just hen är. Varje barn har en egen röst.</a:t>
            </a:r>
          </a:p>
          <a:p>
            <a:endParaRPr lang="sv-SE" sz="1200" dirty="0"/>
          </a:p>
          <a:p>
            <a:endParaRPr lang="sv-SE" sz="1100" b="1" dirty="0">
              <a:latin typeface="Tahoma" panose="020B0604030504040204" pitchFamily="34" charset="0"/>
              <a:ea typeface="Tahoma" panose="020B0604030504040204" pitchFamily="34" charset="0"/>
              <a:cs typeface="Tahoma" panose="020B0604030504040204" pitchFamily="34" charset="0"/>
            </a:endParaRPr>
          </a:p>
          <a:p>
            <a:r>
              <a:rPr lang="sv-SE" sz="1100" b="1" dirty="0">
                <a:latin typeface="Tahoma" panose="020B0604030504040204" pitchFamily="34" charset="0"/>
                <a:ea typeface="Tahoma" panose="020B0604030504040204" pitchFamily="34" charset="0"/>
                <a:cs typeface="Tahoma" panose="020B0604030504040204" pitchFamily="34" charset="0"/>
              </a:rPr>
              <a:t>Vart skall vi?</a:t>
            </a:r>
          </a:p>
          <a:p>
            <a:r>
              <a:rPr lang="sv-SE" sz="1100" dirty="0">
                <a:latin typeface="Times New Roman" panose="02020603050405020304" pitchFamily="18" charset="0"/>
                <a:ea typeface="Tahoma" panose="020B0604030504040204" pitchFamily="34" charset="0"/>
                <a:cs typeface="Times New Roman" panose="02020603050405020304" pitchFamily="18" charset="0"/>
              </a:rPr>
              <a:t>Fortsätta där vi är men också utveckla våra s</a:t>
            </a:r>
            <a:r>
              <a:rPr lang="sv-SE" sz="1100" dirty="0">
                <a:latin typeface="Times New Roman" panose="02020603050405020304" pitchFamily="18" charset="0"/>
                <a:cs typeface="Times New Roman" panose="02020603050405020304" pitchFamily="18" charset="0"/>
              </a:rPr>
              <a:t>amtal och diskussioner med barnen. Vuxna på förskolan är förebilder och ska vara medvetna om hur traditionella mönster påverkar oss i vårt förhållningssätt. Lyssna in barnen och skapa pedagogiska aktiviteter utifrån deras önskemål.</a:t>
            </a:r>
          </a:p>
          <a:p>
            <a:endParaRPr lang="sv-SE" sz="1100" b="1" dirty="0">
              <a:latin typeface="Times New Roman" panose="02020603050405020304" pitchFamily="18" charset="0"/>
              <a:ea typeface="Tahoma" panose="020B0604030504040204" pitchFamily="34" charset="0"/>
              <a:cs typeface="Times New Roman" panose="02020603050405020304" pitchFamily="18" charset="0"/>
            </a:endParaRPr>
          </a:p>
          <a:p>
            <a:endParaRPr lang="sv-SE" sz="1100" b="1" dirty="0">
              <a:latin typeface="Tahoma" panose="020B0604030504040204" pitchFamily="34" charset="0"/>
              <a:ea typeface="Tahoma" panose="020B0604030504040204" pitchFamily="34" charset="0"/>
              <a:cs typeface="Tahoma" panose="020B0604030504040204" pitchFamily="34" charset="0"/>
            </a:endParaRPr>
          </a:p>
          <a:p>
            <a:r>
              <a:rPr lang="sv-SE" sz="1100" b="1" dirty="0">
                <a:latin typeface="Tahoma" panose="020B0604030504040204" pitchFamily="34" charset="0"/>
                <a:ea typeface="Tahoma" panose="020B0604030504040204" pitchFamily="34" charset="0"/>
                <a:cs typeface="Tahoma" panose="020B0604030504040204" pitchFamily="34" charset="0"/>
              </a:rPr>
              <a:t>Hur gör vi? - Framtid</a:t>
            </a:r>
          </a:p>
          <a:p>
            <a:endParaRPr lang="sv-SE" sz="1100" b="1" dirty="0">
              <a:latin typeface="Tahoma" panose="020B0604030504040204" pitchFamily="34" charset="0"/>
              <a:ea typeface="Tahoma" panose="020B0604030504040204" pitchFamily="34" charset="0"/>
              <a:cs typeface="Tahoma" panose="020B0604030504040204" pitchFamily="34" charset="0"/>
            </a:endParaRPr>
          </a:p>
          <a:p>
            <a:r>
              <a:rPr lang="sv-SE" sz="1100" dirty="0"/>
              <a:t>I förskolans kvalitetsplan skrivs mål in om barns inflytande samt metoden </a:t>
            </a:r>
          </a:p>
          <a:p>
            <a:r>
              <a:rPr lang="sv-SE" sz="1100" dirty="0"/>
              <a:t>för att nå målen. </a:t>
            </a:r>
          </a:p>
          <a:p>
            <a:endParaRPr lang="sv-SE" sz="1100" b="1" dirty="0">
              <a:latin typeface="Tahoma" panose="020B0604030504040204" pitchFamily="34" charset="0"/>
              <a:ea typeface="Tahoma" panose="020B0604030504040204" pitchFamily="34" charset="0"/>
              <a:cs typeface="Tahoma" panose="020B0604030504040204" pitchFamily="34" charset="0"/>
            </a:endParaRPr>
          </a:p>
        </p:txBody>
      </p:sp>
      <p:sp>
        <p:nvSpPr>
          <p:cNvPr id="3" name="textruta 2">
            <a:extLst>
              <a:ext uri="{FF2B5EF4-FFF2-40B4-BE49-F238E27FC236}">
                <a16:creationId xmlns:a16="http://schemas.microsoft.com/office/drawing/2014/main" id="{AAA0C11A-D6A3-4775-993D-9F58502CB248}"/>
              </a:ext>
            </a:extLst>
          </p:cNvPr>
          <p:cNvSpPr txBox="1"/>
          <p:nvPr/>
        </p:nvSpPr>
        <p:spPr>
          <a:xfrm>
            <a:off x="514350" y="914936"/>
            <a:ext cx="7639471" cy="492443"/>
          </a:xfrm>
          <a:prstGeom prst="rect">
            <a:avLst/>
          </a:prstGeom>
          <a:noFill/>
        </p:spPr>
        <p:txBody>
          <a:bodyPr wrap="square" rtlCol="0">
            <a:spAutoFit/>
          </a:bodyPr>
          <a:lstStyle/>
          <a:p>
            <a:r>
              <a:rPr lang="sv-SE" sz="1400" b="1" dirty="0">
                <a:solidFill>
                  <a:schemeClr val="accent2">
                    <a:lumMod val="25000"/>
                  </a:schemeClr>
                </a:solidFill>
                <a:latin typeface="Tahoma" panose="020B0604030504040204" pitchFamily="34" charset="0"/>
                <a:ea typeface="Tahoma" panose="020B0604030504040204" pitchFamily="34" charset="0"/>
                <a:cs typeface="Tahoma" panose="020B0604030504040204" pitchFamily="34" charset="0"/>
              </a:rPr>
              <a:t>Barns inflytande</a:t>
            </a:r>
          </a:p>
          <a:p>
            <a:endParaRPr lang="sv-SE" sz="1200" b="1" dirty="0">
              <a:latin typeface="Tahoma" panose="020B0604030504040204" pitchFamily="34" charset="0"/>
              <a:ea typeface="Tahoma" panose="020B0604030504040204" pitchFamily="34" charset="0"/>
              <a:cs typeface="Tahoma" panose="020B0604030504040204" pitchFamily="34" charset="0"/>
            </a:endParaRPr>
          </a:p>
        </p:txBody>
      </p:sp>
      <p:pic>
        <p:nvPicPr>
          <p:cNvPr id="3075" name="1616B867-4E1B-4DAA-A088-3C37651CA0E6" descr="IMG_0390.jpg">
            <a:extLst>
              <a:ext uri="{FF2B5EF4-FFF2-40B4-BE49-F238E27FC236}">
                <a16:creationId xmlns:a16="http://schemas.microsoft.com/office/drawing/2014/main" id="{E2BA3A96-1634-5DFB-D9DD-6D806456C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467" y="3625145"/>
            <a:ext cx="1663429" cy="141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79EB2745-3E22-4C7B-B6D6-721537B162BD" descr="IMG_0392.jpg">
            <a:extLst>
              <a:ext uri="{FF2B5EF4-FFF2-40B4-BE49-F238E27FC236}">
                <a16:creationId xmlns:a16="http://schemas.microsoft.com/office/drawing/2014/main" id="{C9BCA8EE-9368-E0BF-40F8-81584CDA2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267" y="3818483"/>
            <a:ext cx="1539239" cy="105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078758"/>
      </p:ext>
    </p:extLst>
  </p:cSld>
  <p:clrMapOvr>
    <a:masterClrMapping/>
  </p:clrMapOvr>
</p:sld>
</file>

<file path=ppt/theme/theme1.xml><?xml version="1.0" encoding="utf-8"?>
<a:theme xmlns:a="http://schemas.openxmlformats.org/drawingml/2006/main" name="Mellerud startsida">
  <a:themeElements>
    <a:clrScheme name="Melleruds Kommun">
      <a:dk1>
        <a:srgbClr val="000000"/>
      </a:dk1>
      <a:lt1>
        <a:srgbClr val="FFFFFF"/>
      </a:lt1>
      <a:dk2>
        <a:srgbClr val="44546A"/>
      </a:dk2>
      <a:lt2>
        <a:srgbClr val="E7E6E6"/>
      </a:lt2>
      <a:accent1>
        <a:srgbClr val="005EB8"/>
      </a:accent1>
      <a:accent2>
        <a:srgbClr val="B8CCEA"/>
      </a:accent2>
      <a:accent3>
        <a:srgbClr val="003B5C"/>
      </a:accent3>
      <a:accent4>
        <a:srgbClr val="BE83A3"/>
      </a:accent4>
      <a:accent5>
        <a:srgbClr val="279989"/>
      </a:accent5>
      <a:accent6>
        <a:srgbClr val="75787B"/>
      </a:accent6>
      <a:hlink>
        <a:srgbClr val="F9413A"/>
      </a:hlink>
      <a:folHlink>
        <a:srgbClr val="FFC72C"/>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llerud_mall_1901" id="{468F1AB9-4C72-954B-A6ED-EA116CE2BA50}" vid="{B98C2A46-3166-D447-B6C9-8E2A8E127539}"/>
    </a:ext>
  </a:extLst>
</a:theme>
</file>

<file path=ppt/theme/theme2.xml><?xml version="1.0" encoding="utf-8"?>
<a:theme xmlns:a="http://schemas.openxmlformats.org/drawingml/2006/main" name="Mellerud - Innehållssidor">
  <a:themeElements>
    <a:clrScheme name="Melleruds Kommun">
      <a:dk1>
        <a:srgbClr val="000000"/>
      </a:dk1>
      <a:lt1>
        <a:srgbClr val="FFFFFF"/>
      </a:lt1>
      <a:dk2>
        <a:srgbClr val="44546A"/>
      </a:dk2>
      <a:lt2>
        <a:srgbClr val="E7E6E6"/>
      </a:lt2>
      <a:accent1>
        <a:srgbClr val="005EB8"/>
      </a:accent1>
      <a:accent2>
        <a:srgbClr val="B8CCEA"/>
      </a:accent2>
      <a:accent3>
        <a:srgbClr val="003B5C"/>
      </a:accent3>
      <a:accent4>
        <a:srgbClr val="BE83A3"/>
      </a:accent4>
      <a:accent5>
        <a:srgbClr val="279989"/>
      </a:accent5>
      <a:accent6>
        <a:srgbClr val="75787B"/>
      </a:accent6>
      <a:hlink>
        <a:srgbClr val="F9413A"/>
      </a:hlink>
      <a:folHlink>
        <a:srgbClr val="FFC72C"/>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llerud_mall_1901" id="{468F1AB9-4C72-954B-A6ED-EA116CE2BA50}" vid="{4957BD17-FB95-A540-8127-C9C0B7382DB0}"/>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Mellerud</Template>
  <TotalTime>13247</TotalTime>
  <Words>1104</Words>
  <Application>Microsoft Office PowerPoint</Application>
  <PresentationFormat>Bildspel på skärmen (16:9)</PresentationFormat>
  <Paragraphs>123</Paragraphs>
  <Slides>8</Slides>
  <Notes>0</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8</vt:i4>
      </vt:variant>
    </vt:vector>
  </HeadingPairs>
  <TitlesOfParts>
    <vt:vector size="15" baseType="lpstr">
      <vt:lpstr>Arial</vt:lpstr>
      <vt:lpstr>Calibri</vt:lpstr>
      <vt:lpstr>Roboto</vt:lpstr>
      <vt:lpstr>Tahoma</vt:lpstr>
      <vt:lpstr>Times New Roman</vt:lpstr>
      <vt:lpstr>Mellerud startsida</vt:lpstr>
      <vt:lpstr>Mellerud - Innehållssidor</vt:lpstr>
      <vt:lpstr>Markusgårdens förskola 2022</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XXXXXX förskola</dc:title>
  <dc:creator>Gunnar Karlsson</dc:creator>
  <cp:lastModifiedBy>Maria Nordgren</cp:lastModifiedBy>
  <cp:revision>5</cp:revision>
  <dcterms:created xsi:type="dcterms:W3CDTF">2021-02-01T14:14:10Z</dcterms:created>
  <dcterms:modified xsi:type="dcterms:W3CDTF">2023-02-07T13:10:53Z</dcterms:modified>
</cp:coreProperties>
</file>