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8"/>
  </p:notesMasterIdLst>
  <p:sldIdLst>
    <p:sldId id="258" r:id="rId2"/>
    <p:sldId id="262" r:id="rId3"/>
    <p:sldId id="264" r:id="rId4"/>
    <p:sldId id="257" r:id="rId5"/>
    <p:sldId id="261" r:id="rId6"/>
    <p:sldId id="267" r:id="rId7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0"/>
  </p:normalViewPr>
  <p:slideViewPr>
    <p:cSldViewPr snapToGrid="0" snapToObjects="1">
      <p:cViewPr varScale="1">
        <p:scale>
          <a:sx n="144" d="100"/>
          <a:sy n="144" d="100"/>
        </p:scale>
        <p:origin x="2322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2023-05-23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3846" y="2204816"/>
            <a:ext cx="8293101" cy="733868"/>
          </a:xfrm>
        </p:spPr>
        <p:txBody>
          <a:bodyPr/>
          <a:lstStyle/>
          <a:p>
            <a:r>
              <a:rPr lang="sv-SE" sz="2000" dirty="0"/>
              <a:t>Lärarbehörighet läsåret 22/23</a:t>
            </a:r>
            <a:br>
              <a:rPr lang="sv-SE" sz="2000" dirty="0"/>
            </a:br>
            <a:br>
              <a:rPr lang="sv-SE" sz="2000" dirty="0"/>
            </a:br>
            <a:endParaRPr lang="sv-SE" sz="20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85519FD-B7B5-4A65-91FB-C849DFAA3B11}"/>
              </a:ext>
            </a:extLst>
          </p:cNvPr>
          <p:cNvSpPr txBox="1"/>
          <p:nvPr/>
        </p:nvSpPr>
        <p:spPr>
          <a:xfrm>
            <a:off x="2243846" y="2477019"/>
            <a:ext cx="420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Riket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Mellerud</a:t>
            </a:r>
          </a:p>
        </p:txBody>
      </p:sp>
    </p:spTree>
    <p:extLst>
      <p:ext uri="{BB962C8B-B14F-4D97-AF65-F5344CB8AC3E}">
        <p14:creationId xmlns:p14="http://schemas.microsoft.com/office/powerpoint/2010/main" val="412413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475" y="522884"/>
            <a:ext cx="8293101" cy="733868"/>
          </a:xfrm>
        </p:spPr>
        <p:txBody>
          <a:bodyPr/>
          <a:lstStyle/>
          <a:p>
            <a:r>
              <a:rPr lang="sv-SE" sz="1800" b="0" dirty="0"/>
              <a:t>Riket: Lärarbehörigheten oförändrad i grundskolan men ökar i gymnasiet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111F29B-9D56-9345-B52D-9CE8525818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8474" y="1357123"/>
            <a:ext cx="7121525" cy="3641373"/>
          </a:xfrm>
        </p:spPr>
        <p:txBody>
          <a:bodyPr/>
          <a:lstStyle/>
          <a:p>
            <a:r>
              <a:rPr lang="sv-SE" sz="1200" dirty="0"/>
              <a:t>Förskoleklassen har fortsatt högst andel behöriga lärare och förskollärare, drygt 86 procent. </a:t>
            </a:r>
          </a:p>
          <a:p>
            <a:r>
              <a:rPr lang="sv-SE" sz="1200" dirty="0"/>
              <a:t>I grundsärskolan och gymnasiesärskolan är enbart 12 respektive 17 procent av lärarna behöriga.</a:t>
            </a:r>
          </a:p>
          <a:p>
            <a:r>
              <a:rPr lang="sv-SE" sz="1200" dirty="0"/>
              <a:t>I grundskolan är andelen lärare med legitimation med behörighet i minst ett av sina undervisningsämnen 70,8 procent. Det är i nivå med föregående läsår då andelen behöriga lärare var 71procent. </a:t>
            </a:r>
          </a:p>
          <a:p>
            <a:r>
              <a:rPr lang="sv-SE" sz="1200" dirty="0"/>
              <a:t>Lärarbehörigheten är fortsatt högre i kommunala grundskolor jämfört med fristående grundskolor. </a:t>
            </a:r>
          </a:p>
          <a:p>
            <a:r>
              <a:rPr lang="sv-SE" sz="1200" dirty="0"/>
              <a:t>Högst andel behöriga lärare i grundskolan finns det i ämnena svenska, matematik, franska och idrott och hälsa. Lägst andel är det i ämnena teknik, svenska som andraspråk och slöjd.</a:t>
            </a:r>
          </a:p>
          <a:p>
            <a:r>
              <a:rPr lang="sv-SE" sz="1200" dirty="0"/>
              <a:t>I gymnasieskolan är andelen lärare med legitimation med behörighet i minst ett av sina undervisningsämnen 83 procent. I gymnasieskolan är andelen behöriga lärare i kommunala skolor fortsatt högre än i fristående skolor.</a:t>
            </a:r>
          </a:p>
          <a:p>
            <a:r>
              <a:rPr lang="sv-SE" sz="1200" dirty="0"/>
              <a:t>I kommunala gymnasieskolor är nära 87 procent av lärarna behöriga jämfört med drygt 75 procent av lärarna i fristående skolor</a:t>
            </a:r>
            <a:r>
              <a:rPr lang="sv-SE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025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201" y="1318006"/>
            <a:ext cx="7793598" cy="733868"/>
          </a:xfrm>
        </p:spPr>
        <p:txBody>
          <a:bodyPr/>
          <a:lstStyle/>
          <a:p>
            <a:r>
              <a:rPr lang="sv-SE" sz="1600" dirty="0"/>
              <a:t>Förskola - lärare och förskolelärare med lärarlegitimation 2022</a:t>
            </a:r>
            <a:br>
              <a:rPr lang="sv-SE" sz="1600" dirty="0"/>
            </a:br>
            <a:br>
              <a:rPr lang="sv-SE" sz="1600" dirty="0"/>
            </a:br>
            <a:endParaRPr lang="sv-SE" sz="1600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5B7AA7D9-73A1-4328-AE6E-D9B25BC9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302674"/>
              </p:ext>
            </p:extLst>
          </p:nvPr>
        </p:nvGraphicFramePr>
        <p:xfrm>
          <a:off x="4879731" y="2487315"/>
          <a:ext cx="3727450" cy="8946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1440984745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123472342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42280656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chemeClr val="bg1"/>
                          </a:solidFill>
                        </a:rPr>
                        <a:t>Andel % heltidstjänster med FSK. legitimation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Riket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38368"/>
                  </a:ext>
                </a:extLst>
              </a:tr>
              <a:tr h="376449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37"/>
                  </a:ext>
                </a:extLst>
              </a:tr>
            </a:tbl>
          </a:graphicData>
        </a:graphic>
      </p:graphicFrame>
      <p:sp>
        <p:nvSpPr>
          <p:cNvPr id="4" name="Rektangel 3">
            <a:extLst>
              <a:ext uri="{FF2B5EF4-FFF2-40B4-BE49-F238E27FC236}">
                <a16:creationId xmlns:a16="http://schemas.microsoft.com/office/drawing/2014/main" id="{E810A638-88D0-4F58-854A-1E686BF4E48C}"/>
              </a:ext>
            </a:extLst>
          </p:cNvPr>
          <p:cNvSpPr/>
          <p:nvPr/>
        </p:nvSpPr>
        <p:spPr>
          <a:xfrm>
            <a:off x="402004" y="2134401"/>
            <a:ext cx="40746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Riket: Av all personal som arbetar med barn i förskolan har 40 % förskollärarexamen, vilket är samma andel som tidigare.</a:t>
            </a:r>
          </a:p>
          <a:p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Mellerud: Av all personal som arbetar med barn i förskolan har 48 % förskollärarexamen, vilket är en ökning med 2 procentenheter</a:t>
            </a:r>
          </a:p>
        </p:txBody>
      </p:sp>
    </p:spTree>
    <p:extLst>
      <p:ext uri="{BB962C8B-B14F-4D97-AF65-F5344CB8AC3E}">
        <p14:creationId xmlns:p14="http://schemas.microsoft.com/office/powerpoint/2010/main" val="114687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652" y="1331859"/>
            <a:ext cx="8136498" cy="733868"/>
          </a:xfrm>
        </p:spPr>
        <p:txBody>
          <a:bodyPr/>
          <a:lstStyle/>
          <a:p>
            <a:r>
              <a:rPr lang="sv-SE" sz="1600" dirty="0"/>
              <a:t>Förskoleklass - lärare och förskolelärare med lärarlegitimation</a:t>
            </a:r>
            <a:br>
              <a:rPr lang="sv-SE" sz="1600" dirty="0"/>
            </a:br>
            <a:r>
              <a:rPr lang="sv-SE" sz="1400" b="0" dirty="0"/>
              <a:t>Heltidstjänster (årsarbetskrafter)</a:t>
            </a:r>
            <a:br>
              <a:rPr lang="sv-SE" sz="1600" dirty="0"/>
            </a:br>
            <a:endParaRPr lang="sv-SE" sz="16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891162"/>
              </p:ext>
            </p:extLst>
          </p:nvPr>
        </p:nvGraphicFramePr>
        <p:xfrm>
          <a:off x="1358010" y="2823116"/>
          <a:ext cx="2158253" cy="72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02500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755753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6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0" dirty="0"/>
                        <a:t>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5B7AA7D9-73A1-4328-AE6E-D9B25BC9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562075"/>
              </p:ext>
            </p:extLst>
          </p:nvPr>
        </p:nvGraphicFramePr>
        <p:xfrm>
          <a:off x="4572000" y="2065727"/>
          <a:ext cx="3276600" cy="22362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68450">
                  <a:extLst>
                    <a:ext uri="{9D8B030D-6E8A-4147-A177-3AD203B41FA5}">
                      <a16:colId xmlns:a16="http://schemas.microsoft.com/office/drawing/2014/main" val="144098474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123472342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962563707"/>
                    </a:ext>
                  </a:extLst>
                </a:gridCol>
              </a:tblGrid>
              <a:tr h="376449">
                <a:tc>
                  <a:txBody>
                    <a:bodyPr/>
                    <a:lstStyle/>
                    <a:p>
                      <a:r>
                        <a:rPr lang="sv-SE" sz="1600" b="1" dirty="0"/>
                        <a:t>Enhet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18/19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38368"/>
                  </a:ext>
                </a:extLst>
              </a:tr>
              <a:tr h="376449">
                <a:tc>
                  <a:txBody>
                    <a:bodyPr/>
                    <a:lstStyle/>
                    <a:p>
                      <a:r>
                        <a:rPr lang="sv-SE" sz="1600" dirty="0"/>
                        <a:t>Åsebro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Åsens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0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Karolinerskolan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08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Nordalsskolan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26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Fagerlidsskolan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88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666" y="831180"/>
            <a:ext cx="8430638" cy="733868"/>
          </a:xfrm>
        </p:spPr>
        <p:txBody>
          <a:bodyPr/>
          <a:lstStyle/>
          <a:p>
            <a:r>
              <a:rPr lang="sv-SE" sz="1400" dirty="0"/>
              <a:t>Lärare i grundskolan med legitimation/behörighet</a:t>
            </a:r>
            <a:br>
              <a:rPr lang="sv-SE" sz="1400" dirty="0"/>
            </a:br>
            <a:r>
              <a:rPr lang="sv-SE" sz="1400" dirty="0"/>
              <a:t>som undervisar i minst ett ämne 22/23 (heltidsarbete)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52152"/>
              </p:ext>
            </p:extLst>
          </p:nvPr>
        </p:nvGraphicFramePr>
        <p:xfrm>
          <a:off x="1583353" y="3968417"/>
          <a:ext cx="2185584" cy="72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29831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755753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70,8%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1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66,2%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5B7AA7D9-73A1-4328-AE6E-D9B25BC9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630110"/>
              </p:ext>
            </p:extLst>
          </p:nvPr>
        </p:nvGraphicFramePr>
        <p:xfrm>
          <a:off x="5116648" y="1947931"/>
          <a:ext cx="3206344" cy="27488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4360">
                  <a:extLst>
                    <a:ext uri="{9D8B030D-6E8A-4147-A177-3AD203B41FA5}">
                      <a16:colId xmlns:a16="http://schemas.microsoft.com/office/drawing/2014/main" val="1440984745"/>
                    </a:ext>
                  </a:extLst>
                </a:gridCol>
                <a:gridCol w="627328">
                  <a:extLst>
                    <a:ext uri="{9D8B030D-6E8A-4147-A177-3AD203B41FA5}">
                      <a16:colId xmlns:a16="http://schemas.microsoft.com/office/drawing/2014/main" val="1234723423"/>
                    </a:ext>
                  </a:extLst>
                </a:gridCol>
                <a:gridCol w="627328">
                  <a:extLst>
                    <a:ext uri="{9D8B030D-6E8A-4147-A177-3AD203B41FA5}">
                      <a16:colId xmlns:a16="http://schemas.microsoft.com/office/drawing/2014/main" val="2049363015"/>
                    </a:ext>
                  </a:extLst>
                </a:gridCol>
                <a:gridCol w="627328">
                  <a:extLst>
                    <a:ext uri="{9D8B030D-6E8A-4147-A177-3AD203B41FA5}">
                      <a16:colId xmlns:a16="http://schemas.microsoft.com/office/drawing/2014/main" val="1958266822"/>
                    </a:ext>
                  </a:extLst>
                </a:gridCol>
              </a:tblGrid>
              <a:tr h="376449">
                <a:tc>
                  <a:txBody>
                    <a:bodyPr/>
                    <a:lstStyle/>
                    <a:p>
                      <a:r>
                        <a:rPr lang="sv-SE" sz="1400" b="1" dirty="0"/>
                        <a:t>Enheter 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38368"/>
                  </a:ext>
                </a:extLst>
              </a:tr>
              <a:tr h="376449">
                <a:tc>
                  <a:txBody>
                    <a:bodyPr/>
                    <a:lstStyle/>
                    <a:p>
                      <a:r>
                        <a:rPr lang="sv-SE" sz="1400" dirty="0"/>
                        <a:t>Åsebro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85,7%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91,2%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Åsens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59,2%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70,8%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-11,6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0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Fagerlidsskolan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87,5%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81,8%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+5,7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8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Karolinerskolan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71,2%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71,9%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16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Nordalsskolan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68,1%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+4,6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45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Rådaskolan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52,7%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7534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E69BCFF3-5D66-437A-9B3D-ED82E332EB43}"/>
              </a:ext>
            </a:extLst>
          </p:cNvPr>
          <p:cNvSpPr txBox="1"/>
          <p:nvPr/>
        </p:nvSpPr>
        <p:spPr>
          <a:xfrm>
            <a:off x="656845" y="1953782"/>
            <a:ext cx="4038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Läsåret 21/22 har motsvarande 66,2 procent av lärarna i grundskolan i Melleruds kommun lärarlegitimation och behörighet i minst ett ämne. En minskning med -2,5% jämfört med föregående år.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I hela landet ligger lärarbehörigheten på 70,8 procent, vilket är ungefär samma nivå som året innan.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Av de sammanlagt 84 heltidstjänsterna i grundskolan i Melleruds kommun var det 55 grundskolan i Melleruds kommun var det 55 som hade lärarlegitimation och behörighet i minst ett ämne.</a:t>
            </a:r>
          </a:p>
        </p:txBody>
      </p:sp>
    </p:spTree>
    <p:extLst>
      <p:ext uri="{BB962C8B-B14F-4D97-AF65-F5344CB8AC3E}">
        <p14:creationId xmlns:p14="http://schemas.microsoft.com/office/powerpoint/2010/main" val="53418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1" y="2673638"/>
            <a:ext cx="2917272" cy="733868"/>
          </a:xfrm>
        </p:spPr>
        <p:txBody>
          <a:bodyPr/>
          <a:lstStyle/>
          <a:p>
            <a:r>
              <a:rPr lang="sv-SE" sz="1400" dirty="0"/>
              <a:t>Lärare i vuxenutbildning med </a:t>
            </a:r>
            <a:br>
              <a:rPr lang="sv-SE" sz="1400" dirty="0"/>
            </a:br>
            <a:r>
              <a:rPr lang="sv-SE" sz="1400" dirty="0"/>
              <a:t>pedagogisk högskoleexamen</a:t>
            </a:r>
            <a:endParaRPr lang="sv-SE" sz="1400" b="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069871"/>
              </p:ext>
            </p:extLst>
          </p:nvPr>
        </p:nvGraphicFramePr>
        <p:xfrm>
          <a:off x="917487" y="3468539"/>
          <a:ext cx="2917273" cy="1072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8923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648671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  <a:gridCol w="635427">
                  <a:extLst>
                    <a:ext uri="{9D8B030D-6E8A-4147-A177-3AD203B41FA5}">
                      <a16:colId xmlns:a16="http://schemas.microsoft.com/office/drawing/2014/main" val="975971353"/>
                    </a:ext>
                  </a:extLst>
                </a:gridCol>
                <a:gridCol w="754252">
                  <a:extLst>
                    <a:ext uri="{9D8B030D-6E8A-4147-A177-3AD203B41FA5}">
                      <a16:colId xmlns:a16="http://schemas.microsoft.com/office/drawing/2014/main" val="634150256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VUX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19/20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371347"/>
                  </a:ext>
                </a:extLst>
              </a:tr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53DCB36B-2AC5-438E-8A32-8826CDB24BFB}"/>
              </a:ext>
            </a:extLst>
          </p:cNvPr>
          <p:cNvSpPr txBox="1"/>
          <p:nvPr/>
        </p:nvSpPr>
        <p:spPr>
          <a:xfrm>
            <a:off x="5052647" y="2044823"/>
            <a:ext cx="42272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Lärare i grundsärskolan med lärar-legitimation  och behörighet i ämnet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79EB207-AD34-44D1-A6A9-F97D6420A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923110"/>
              </p:ext>
            </p:extLst>
          </p:nvPr>
        </p:nvGraphicFramePr>
        <p:xfrm>
          <a:off x="5191487" y="2673638"/>
          <a:ext cx="2917273" cy="9882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8923">
                  <a:extLst>
                    <a:ext uri="{9D8B030D-6E8A-4147-A177-3AD203B41FA5}">
                      <a16:colId xmlns:a16="http://schemas.microsoft.com/office/drawing/2014/main" val="2664327447"/>
                    </a:ext>
                  </a:extLst>
                </a:gridCol>
                <a:gridCol w="654516">
                  <a:extLst>
                    <a:ext uri="{9D8B030D-6E8A-4147-A177-3AD203B41FA5}">
                      <a16:colId xmlns:a16="http://schemas.microsoft.com/office/drawing/2014/main" val="762300215"/>
                    </a:ext>
                  </a:extLst>
                </a:gridCol>
                <a:gridCol w="629582">
                  <a:extLst>
                    <a:ext uri="{9D8B030D-6E8A-4147-A177-3AD203B41FA5}">
                      <a16:colId xmlns:a16="http://schemas.microsoft.com/office/drawing/2014/main" val="2507487542"/>
                    </a:ext>
                  </a:extLst>
                </a:gridCol>
                <a:gridCol w="754252">
                  <a:extLst>
                    <a:ext uri="{9D8B030D-6E8A-4147-A177-3AD203B41FA5}">
                      <a16:colId xmlns:a16="http://schemas.microsoft.com/office/drawing/2014/main" val="3318841136"/>
                    </a:ext>
                  </a:extLst>
                </a:gridCol>
              </a:tblGrid>
              <a:tr h="323215">
                <a:tc>
                  <a:txBody>
                    <a:bodyPr/>
                    <a:lstStyle/>
                    <a:p>
                      <a:r>
                        <a:rPr lang="sv-SE" sz="1400" b="0" dirty="0"/>
                        <a:t>GR.SÄR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20/21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69790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61803"/>
                  </a:ext>
                </a:extLst>
              </a:tr>
              <a:tr h="341835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71797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1A863CE-F1C1-AC2C-7345-2D0FF45F1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00675"/>
              </p:ext>
            </p:extLst>
          </p:nvPr>
        </p:nvGraphicFramePr>
        <p:xfrm>
          <a:off x="917487" y="1630970"/>
          <a:ext cx="3291099" cy="9730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1550">
                  <a:extLst>
                    <a:ext uri="{9D8B030D-6E8A-4147-A177-3AD203B41FA5}">
                      <a16:colId xmlns:a16="http://schemas.microsoft.com/office/drawing/2014/main" val="3351879212"/>
                    </a:ext>
                  </a:extLst>
                </a:gridCol>
                <a:gridCol w="731792">
                  <a:extLst>
                    <a:ext uri="{9D8B030D-6E8A-4147-A177-3AD203B41FA5}">
                      <a16:colId xmlns:a16="http://schemas.microsoft.com/office/drawing/2014/main" val="1030499540"/>
                    </a:ext>
                  </a:extLst>
                </a:gridCol>
                <a:gridCol w="716853">
                  <a:extLst>
                    <a:ext uri="{9D8B030D-6E8A-4147-A177-3AD203B41FA5}">
                      <a16:colId xmlns:a16="http://schemas.microsoft.com/office/drawing/2014/main" val="2711543204"/>
                    </a:ext>
                  </a:extLst>
                </a:gridCol>
                <a:gridCol w="850904">
                  <a:extLst>
                    <a:ext uri="{9D8B030D-6E8A-4147-A177-3AD203B41FA5}">
                      <a16:colId xmlns:a16="http://schemas.microsoft.com/office/drawing/2014/main" val="4279671878"/>
                    </a:ext>
                  </a:extLst>
                </a:gridCol>
              </a:tblGrid>
              <a:tr h="318248">
                <a:tc>
                  <a:txBody>
                    <a:bodyPr/>
                    <a:lstStyle/>
                    <a:p>
                      <a:r>
                        <a:rPr lang="sv-SE" sz="1400" b="0" dirty="0"/>
                        <a:t>Gymnasiet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20/21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327227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83,4%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83,5%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82,4%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154764"/>
                  </a:ext>
                </a:extLst>
              </a:tr>
              <a:tr h="336582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55,4%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57,1%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63,1%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221014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4E2EFE21-9D30-EE47-5470-980634024EA6}"/>
              </a:ext>
            </a:extLst>
          </p:cNvPr>
          <p:cNvSpPr txBox="1"/>
          <p:nvPr/>
        </p:nvSpPr>
        <p:spPr>
          <a:xfrm>
            <a:off x="917487" y="1046717"/>
            <a:ext cx="45708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Gymnasieskolan- </a:t>
            </a:r>
            <a:b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lärare med behörighet i ämnet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2129980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720</TotalTime>
  <Words>528</Words>
  <Application>Microsoft Office PowerPoint</Application>
  <PresentationFormat>Bildspel på skärmen (16:9)</PresentationFormat>
  <Paragraphs>118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Mellerud - Innehållssidor</vt:lpstr>
      <vt:lpstr>Lärarbehörighet läsåret 22/23  </vt:lpstr>
      <vt:lpstr>Riket: Lärarbehörigheten oförändrad i grundskolan men ökar i gymnasiet</vt:lpstr>
      <vt:lpstr>Förskola - lärare och förskolelärare med lärarlegitimation 2022  </vt:lpstr>
      <vt:lpstr>Förskoleklass - lärare och förskolelärare med lärarlegitimation Heltidstjänster (årsarbetskrafter) </vt:lpstr>
      <vt:lpstr>Lärare i grundskolan med legitimation/behörighet som undervisar i minst ett ämne 22/23 (heltidsarbete)</vt:lpstr>
      <vt:lpstr>Lärare i vuxenutbildning med  pedagogisk högskoleexamen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Behörighet i minst ett ämne 18/19</dc:title>
  <dc:creator>Elvis Sabovic</dc:creator>
  <cp:lastModifiedBy>Linda Eriksson</cp:lastModifiedBy>
  <cp:revision>47</cp:revision>
  <dcterms:created xsi:type="dcterms:W3CDTF">2019-03-13T13:22:35Z</dcterms:created>
  <dcterms:modified xsi:type="dcterms:W3CDTF">2023-05-23T13:55:10Z</dcterms:modified>
</cp:coreProperties>
</file>