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2" r:id="rId2"/>
    <p:sldId id="270" r:id="rId3"/>
    <p:sldId id="271" r:id="rId4"/>
    <p:sldId id="269" r:id="rId5"/>
    <p:sldId id="278" r:id="rId6"/>
    <p:sldId id="280" r:id="rId7"/>
    <p:sldId id="287" r:id="rId8"/>
    <p:sldId id="285" r:id="rId9"/>
    <p:sldId id="289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s Pettersson" initials="AP" lastIdx="1" clrIdx="0">
    <p:extLst>
      <p:ext uri="{19B8F6BF-5375-455C-9EA6-DF929625EA0E}">
        <p15:presenceInfo xmlns:p15="http://schemas.microsoft.com/office/powerpoint/2012/main" userId="S::anders.pettersson@mellerud.se::98a05a5a-1c6c-46e4-b4b4-336f270999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8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F546A6-766E-4D79-BBCC-3CA8288EEEFF}" v="1" dt="2023-02-07T19:49:50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7" autoAdjust="0"/>
    <p:restoredTop sz="94660"/>
  </p:normalViewPr>
  <p:slideViewPr>
    <p:cSldViewPr>
      <p:cViewPr varScale="1">
        <p:scale>
          <a:sx n="112" d="100"/>
          <a:sy n="112" d="100"/>
        </p:scale>
        <p:origin x="53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i Bertilsson" userId="9eae76e9-9946-4bd8-91a5-d44b271034df" providerId="ADAL" clId="{B7BA1929-E1BD-4F5E-AE4E-CF63E353EE1D}"/>
    <pc:docChg chg="custSel modSld">
      <pc:chgData name="Matti Bertilsson" userId="9eae76e9-9946-4bd8-91a5-d44b271034df" providerId="ADAL" clId="{B7BA1929-E1BD-4F5E-AE4E-CF63E353EE1D}" dt="2023-02-08T08:58:21.123" v="247" actId="20577"/>
      <pc:docMkLst>
        <pc:docMk/>
      </pc:docMkLst>
      <pc:sldChg chg="modSp mod">
        <pc:chgData name="Matti Bertilsson" userId="9eae76e9-9946-4bd8-91a5-d44b271034df" providerId="ADAL" clId="{B7BA1929-E1BD-4F5E-AE4E-CF63E353EE1D}" dt="2023-02-08T08:58:21.123" v="247" actId="20577"/>
        <pc:sldMkLst>
          <pc:docMk/>
          <pc:sldMk cId="2017954067" sldId="269"/>
        </pc:sldMkLst>
        <pc:spChg chg="mod">
          <ac:chgData name="Matti Bertilsson" userId="9eae76e9-9946-4bd8-91a5-d44b271034df" providerId="ADAL" clId="{B7BA1929-E1BD-4F5E-AE4E-CF63E353EE1D}" dt="2023-02-08T08:58:21.123" v="247" actId="20577"/>
          <ac:spMkLst>
            <pc:docMk/>
            <pc:sldMk cId="2017954067" sldId="269"/>
            <ac:spMk id="2" creationId="{00000000-0000-0000-0000-000000000000}"/>
          </ac:spMkLst>
        </pc:spChg>
      </pc:sldChg>
      <pc:sldChg chg="modSp mod">
        <pc:chgData name="Matti Bertilsson" userId="9eae76e9-9946-4bd8-91a5-d44b271034df" providerId="ADAL" clId="{B7BA1929-E1BD-4F5E-AE4E-CF63E353EE1D}" dt="2023-02-08T08:56:07.214" v="58" actId="20577"/>
        <pc:sldMkLst>
          <pc:docMk/>
          <pc:sldMk cId="3407602498" sldId="271"/>
        </pc:sldMkLst>
        <pc:spChg chg="mod">
          <ac:chgData name="Matti Bertilsson" userId="9eae76e9-9946-4bd8-91a5-d44b271034df" providerId="ADAL" clId="{B7BA1929-E1BD-4F5E-AE4E-CF63E353EE1D}" dt="2023-02-08T08:56:07.214" v="58" actId="20577"/>
          <ac:spMkLst>
            <pc:docMk/>
            <pc:sldMk cId="3407602498" sldId="271"/>
            <ac:spMk id="4" creationId="{B7FDCA4F-FFE8-45AE-B893-2E3F0EF124BA}"/>
          </ac:spMkLst>
        </pc:spChg>
      </pc:sldChg>
      <pc:sldChg chg="modSp mod">
        <pc:chgData name="Matti Bertilsson" userId="9eae76e9-9946-4bd8-91a5-d44b271034df" providerId="ADAL" clId="{B7BA1929-E1BD-4F5E-AE4E-CF63E353EE1D}" dt="2023-02-08T08:57:27.511" v="168" actId="113"/>
        <pc:sldMkLst>
          <pc:docMk/>
          <pc:sldMk cId="3902912901" sldId="280"/>
        </pc:sldMkLst>
        <pc:spChg chg="mod">
          <ac:chgData name="Matti Bertilsson" userId="9eae76e9-9946-4bd8-91a5-d44b271034df" providerId="ADAL" clId="{B7BA1929-E1BD-4F5E-AE4E-CF63E353EE1D}" dt="2023-02-08T08:57:27.511" v="168" actId="113"/>
          <ac:spMkLst>
            <pc:docMk/>
            <pc:sldMk cId="3902912901" sldId="280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99DC9-EBC0-4AE6-8235-EE29CBA1980B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05E63-2D45-4F1C-85FF-F672D4D7CFA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386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1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687388"/>
            <a:ext cx="1836738" cy="1377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2279016"/>
            <a:ext cx="5029635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862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2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687388"/>
            <a:ext cx="1836738" cy="1377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2279016"/>
            <a:ext cx="5029635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002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3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687388"/>
            <a:ext cx="1836738" cy="1377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2279016"/>
            <a:ext cx="5029635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972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4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687388"/>
            <a:ext cx="1836738" cy="1377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2279016"/>
            <a:ext cx="5029635" cy="276999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sv-SE" dirty="0">
                <a:latin typeface="Arial" charset="0"/>
              </a:rPr>
              <a:t>(3,7)</a:t>
            </a:r>
          </a:p>
        </p:txBody>
      </p:sp>
    </p:spTree>
    <p:extLst>
      <p:ext uri="{BB962C8B-B14F-4D97-AF65-F5344CB8AC3E}">
        <p14:creationId xmlns:p14="http://schemas.microsoft.com/office/powerpoint/2010/main" val="4186824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5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687388"/>
            <a:ext cx="1836738" cy="1377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2279016"/>
            <a:ext cx="5029635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25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6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687388"/>
            <a:ext cx="1836738" cy="1377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2279016"/>
            <a:ext cx="5029635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20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7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687388"/>
            <a:ext cx="1836738" cy="1377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2279016"/>
            <a:ext cx="5029635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223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8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687388"/>
            <a:ext cx="1836738" cy="13779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2279016"/>
            <a:ext cx="5029635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12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4B0D6-0C1C-44C4-98F0-4D74F733E7D3}" type="slidenum">
              <a:rPr lang="sv-SE" smtClean="0"/>
              <a:pPr eaLnBrk="1" hangingPunct="1"/>
              <a:t>9</a:t>
            </a:fld>
            <a:endParaRPr lang="sv-SE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742950"/>
            <a:ext cx="1982787" cy="148748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2" y="2460626"/>
            <a:ext cx="4985393" cy="276999"/>
          </a:xfrm>
          <a:noFill/>
        </p:spPr>
        <p:txBody>
          <a:bodyPr>
            <a:spAutoFit/>
          </a:bodyPr>
          <a:lstStyle/>
          <a:p>
            <a:pPr eaLnBrk="1" hangingPunct="1"/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2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09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315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2424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v-SE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CAB11-6AE4-4BA9-9E66-6CD157F64DA2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163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175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137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72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907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300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179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060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87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F0AFD-5F23-4340-BB4C-182D9F769125}" type="datetimeFigureOut">
              <a:rPr lang="sv-SE" smtClean="0"/>
              <a:t>2023-02-08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A1167-9F0A-4E1D-AA22-95BD61D6603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513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8671"/>
            <a:ext cx="6408117" cy="358775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v-SE" sz="2000" b="1" dirty="0">
                <a:solidFill>
                  <a:srgbClr val="002060"/>
                </a:solidFill>
                <a:latin typeface="+mj-lt"/>
              </a:rPr>
              <a:t>Bokslutsdialog 2022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195736" y="564410"/>
            <a:ext cx="56886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200" dirty="0"/>
          </a:p>
          <a:p>
            <a:endParaRPr lang="sv-SE" sz="24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b="1" dirty="0"/>
              <a:t>Dahlstiernska gymnasiet</a:t>
            </a:r>
          </a:p>
          <a:p>
            <a:r>
              <a:rPr lang="sv-SE" dirty="0"/>
              <a:t>Kultur- och utbildningsförvaltningen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35DACC2-D03D-4FB9-A0BD-3BC979BED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057" y="3429000"/>
            <a:ext cx="2073201" cy="80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1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333375"/>
            <a:ext cx="6624141" cy="358775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sv-SE" sz="2000" dirty="0">
                <a:solidFill>
                  <a:srgbClr val="002060"/>
                </a:solidFill>
              </a:rPr>
              <a:t>Ekonomiskt resultat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1692275" y="1628799"/>
            <a:ext cx="6336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b="1" dirty="0"/>
          </a:p>
          <a:p>
            <a:endParaRPr lang="sv-SE" sz="1600" b="1" dirty="0"/>
          </a:p>
          <a:p>
            <a:endParaRPr lang="sv-SE" sz="1600" b="1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3657600" y="3672681"/>
          <a:ext cx="1828800" cy="3810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876453"/>
              </p:ext>
            </p:extLst>
          </p:nvPr>
        </p:nvGraphicFramePr>
        <p:xfrm>
          <a:off x="1692275" y="912655"/>
          <a:ext cx="5688036" cy="716144"/>
        </p:xfrm>
        <a:graphic>
          <a:graphicData uri="http://schemas.openxmlformats.org/drawingml/2006/table">
            <a:tbl>
              <a:tblPr/>
              <a:tblGrid>
                <a:gridCol w="212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07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Utfall 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Avvikelse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07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13 901 tkr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14 202  tkr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- 301 tkr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ruta 8">
            <a:extLst>
              <a:ext uri="{FF2B5EF4-FFF2-40B4-BE49-F238E27FC236}">
                <a16:creationId xmlns:a16="http://schemas.microsoft.com/office/drawing/2014/main" id="{5D8D7072-9612-4156-BDFA-7C2B9DDD635F}"/>
              </a:ext>
            </a:extLst>
          </p:cNvPr>
          <p:cNvSpPr txBox="1"/>
          <p:nvPr/>
        </p:nvSpPr>
        <p:spPr>
          <a:xfrm>
            <a:off x="1512700" y="1849304"/>
            <a:ext cx="6624141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b="1" dirty="0"/>
          </a:p>
          <a:p>
            <a:r>
              <a:rPr lang="sv-SE" sz="1600" b="1" dirty="0"/>
              <a:t>Analys</a:t>
            </a:r>
            <a:endParaRPr lang="sv-SE" sz="1600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Minskade statsbidragsintäkter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+mj-lt"/>
              </a:rPr>
              <a:t>Minskat elevantal minskat personalresurs –eftersläpande effekt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+mj-lt"/>
              </a:rPr>
              <a:t>Större löpande givit budgetminus- ökade elkostnader, </a:t>
            </a:r>
            <a:r>
              <a:rPr lang="sv-SE" sz="1600" dirty="0" err="1">
                <a:solidFill>
                  <a:srgbClr val="000000"/>
                </a:solidFill>
                <a:latin typeface="+mj-lt"/>
              </a:rPr>
              <a:t>underbudget</a:t>
            </a:r>
            <a:endParaRPr lang="sv-SE" sz="16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Många</a:t>
            </a:r>
            <a:r>
              <a:rPr lang="sv-SE" sz="1600" dirty="0">
                <a:solidFill>
                  <a:srgbClr val="000000"/>
                </a:solidFill>
                <a:latin typeface="+mj-lt"/>
              </a:rPr>
              <a:t> elever med stödbehov tar resurser.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+mj-lt"/>
              </a:rPr>
              <a:t>Budget minskat med 25% två år tillbaka – från 18,4 tkr till 13,9 tkr.</a:t>
            </a:r>
          </a:p>
          <a:p>
            <a:endParaRPr lang="sv-SE" sz="1400" b="1" dirty="0">
              <a:latin typeface="+mj-lt"/>
            </a:endParaRPr>
          </a:p>
          <a:p>
            <a:r>
              <a:rPr lang="sv-SE" sz="1600" b="1" dirty="0">
                <a:latin typeface="+mj-lt"/>
              </a:rPr>
              <a:t>Åtgärder</a:t>
            </a:r>
            <a:endParaRPr lang="sv-SE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Fortsatt samverkan med Vux för effektiv resursanvändning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Stark återhållsamhet kring löpande köp och översyn av licenser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Dimensionering av program med mycket få sökande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Årlig programöversyn</a:t>
            </a:r>
          </a:p>
          <a:p>
            <a:endParaRPr lang="sv-SE" sz="1600" b="1" dirty="0">
              <a:latin typeface="+mj-lt"/>
            </a:endParaRPr>
          </a:p>
          <a:p>
            <a:r>
              <a:rPr lang="sv-SE" sz="1600" b="1" dirty="0">
                <a:latin typeface="+mj-lt"/>
              </a:rPr>
              <a:t>Ekonomiskt läge inför 2023</a:t>
            </a:r>
            <a:endParaRPr lang="sv-SE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Stor andel stödbehövande ger fortsatt ökad kurstid/kostnader.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Särskilt stödbehövande osäker variabel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Ökade kostnader </a:t>
            </a:r>
            <a:r>
              <a:rPr lang="sv-SE" sz="1600" dirty="0" err="1">
                <a:latin typeface="+mj-lt"/>
              </a:rPr>
              <a:t>el,läromedel,licenser</a:t>
            </a:r>
            <a:r>
              <a:rPr lang="sv-SE" sz="1600" dirty="0">
                <a:latin typeface="+mj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Elevantal påverkar /</a:t>
            </a:r>
          </a:p>
          <a:p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b="1" dirty="0"/>
          </a:p>
          <a:p>
            <a:r>
              <a:rPr lang="sv-SE" sz="1400" b="1" dirty="0"/>
              <a:t> </a:t>
            </a:r>
          </a:p>
          <a:p>
            <a:endParaRPr lang="sv-SE" sz="1400" b="1" dirty="0"/>
          </a:p>
          <a:p>
            <a:endParaRPr lang="sv-SE" sz="1400" b="1" dirty="0"/>
          </a:p>
          <a:p>
            <a:endParaRPr lang="sv-SE" sz="1400" b="1" dirty="0"/>
          </a:p>
          <a:p>
            <a:endParaRPr lang="sv-SE" sz="1600" b="1" dirty="0"/>
          </a:p>
          <a:p>
            <a:endParaRPr lang="sv-SE" sz="1600" b="1" dirty="0"/>
          </a:p>
        </p:txBody>
      </p:sp>
    </p:spTree>
    <p:extLst>
      <p:ext uri="{BB962C8B-B14F-4D97-AF65-F5344CB8AC3E}">
        <p14:creationId xmlns:p14="http://schemas.microsoft.com/office/powerpoint/2010/main" val="316126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25732"/>
            <a:ext cx="6408117" cy="358775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sv-SE" sz="2000" dirty="0">
                <a:solidFill>
                  <a:srgbClr val="002060"/>
                </a:solidFill>
              </a:rPr>
              <a:t>Beskrivning av verksamheten och organisationen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330669"/>
              </p:ext>
            </p:extLst>
          </p:nvPr>
        </p:nvGraphicFramePr>
        <p:xfrm>
          <a:off x="899593" y="1124744"/>
          <a:ext cx="5112567" cy="760070"/>
        </p:xfrm>
        <a:graphic>
          <a:graphicData uri="http://schemas.openxmlformats.org/drawingml/2006/table">
            <a:tbl>
              <a:tblPr firstRow="1" firstCol="1" bandRow="1"/>
              <a:tblGrid>
                <a:gridCol w="1030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7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311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sv-SE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Bemanning</a:t>
                      </a:r>
                      <a:br>
                        <a:rPr lang="sv-SE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 dec-22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C9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Lärar-tjänster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baseline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varav med legitimation</a:t>
                      </a:r>
                      <a:endParaRPr lang="sv-SE" sz="12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dirty="0" err="1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Elevass</a:t>
                      </a: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Antal elever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Antal elever/</a:t>
                      </a:r>
                      <a:b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sv-SE" sz="12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lärare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sv-SE" sz="1400" b="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B7FDCA4F-FFE8-45AE-B893-2E3F0EF124BA}"/>
              </a:ext>
            </a:extLst>
          </p:cNvPr>
          <p:cNvSpPr txBox="1"/>
          <p:nvPr/>
        </p:nvSpPr>
        <p:spPr>
          <a:xfrm>
            <a:off x="865657" y="2132857"/>
            <a:ext cx="7162727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Personalresurs sjunkit från 12,4 till 9,3 på två </a:t>
            </a:r>
            <a:r>
              <a:rPr lang="sv-SE" sz="1600" dirty="0" err="1"/>
              <a:t>årv</a:t>
            </a:r>
            <a:r>
              <a:rPr lang="sv-SE" sz="1600" dirty="0"/>
              <a:t> = 25% + Halvering av rektorstjänst</a:t>
            </a:r>
            <a:r>
              <a:rPr lang="sv-SE" sz="1600" b="1" dirty="0"/>
              <a:t>.</a:t>
            </a:r>
          </a:p>
          <a:p>
            <a:endParaRPr lang="sv-SE" sz="1600" b="1" dirty="0"/>
          </a:p>
          <a:p>
            <a:r>
              <a:rPr lang="sv-SE" sz="1600" b="1" dirty="0"/>
              <a:t>Lokaler, Miljö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Dahlstiernska gymnasiet plan 1 + </a:t>
            </a:r>
            <a:r>
              <a:rPr lang="sv-SE" sz="1600" dirty="0" err="1"/>
              <a:t>lab.sal</a:t>
            </a:r>
            <a:r>
              <a:rPr lang="sv-SE" sz="1600" dirty="0"/>
              <a:t> plan och hela Vux finns på plan2 Gymnasiet och Vuxenutbildningen delar på personalrum på plan 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Åsensbruk /</a:t>
            </a:r>
            <a:r>
              <a:rPr lang="sv-SE" sz="1600" dirty="0" err="1"/>
              <a:t>Håfab</a:t>
            </a:r>
            <a:r>
              <a:rPr lang="sv-SE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Utmärkta lokaler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Mkt låg sjukfrånvaro hos medarbetare</a:t>
            </a:r>
          </a:p>
          <a:p>
            <a:endParaRPr lang="sv-SE" sz="1600" b="1" dirty="0"/>
          </a:p>
          <a:p>
            <a:pPr algn="l"/>
            <a:r>
              <a:rPr lang="sv-SE" sz="1600" b="1" dirty="0">
                <a:latin typeface="+mj-lt"/>
              </a:rPr>
              <a:t>Organisation</a:t>
            </a:r>
            <a:r>
              <a:rPr lang="sv-SE" sz="1600" dirty="0">
                <a:latin typeface="+mj-lt"/>
              </a:rPr>
              <a:t>:</a:t>
            </a:r>
            <a:r>
              <a:rPr lang="sv-SE" sz="160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Barn-och Fritid, Bygg, El, Fordon, Handel, Industri, VVS och fastighet samt Vård-och Omsorg. </a:t>
            </a:r>
            <a:r>
              <a:rPr lang="sv-SE" sz="1600" dirty="0">
                <a:solidFill>
                  <a:srgbClr val="000000"/>
                </a:solidFill>
                <a:latin typeface="+mj-lt"/>
              </a:rPr>
              <a:t>Alla lärlingsvarianter.</a:t>
            </a:r>
            <a:endParaRPr lang="sv-SE" sz="16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+mj-lt"/>
              </a:rPr>
              <a:t>Plus </a:t>
            </a: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fyra gymnasieförberedande individuella </a:t>
            </a:r>
            <a:r>
              <a:rPr lang="sv-SE" sz="1600" b="0" i="0" dirty="0" err="1">
                <a:solidFill>
                  <a:srgbClr val="000000"/>
                </a:solidFill>
                <a:effectLst/>
                <a:latin typeface="+mj-lt"/>
              </a:rPr>
              <a:t>programmen,IM</a:t>
            </a:r>
            <a:b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</a:br>
            <a:endParaRPr lang="sv-SE" sz="16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Skoladministratör 100 %. Studievägledare har 20% tjänst. Rektorstjänst 50%, Elevhälsan har 90% kuratorsresurs, 30 % specialpedagog, 25% % skolsköterska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På fritidsgården Stinsen: 1,8 tjänst och 0,75 tjänst som är projektfinansierad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+mj-lt"/>
              </a:rPr>
              <a:t>Stinsen övergått till Tillväxtenheten 1 januari - 23</a:t>
            </a:r>
            <a:endParaRPr lang="sv-SE" sz="1600" b="0" i="0" dirty="0">
              <a:solidFill>
                <a:srgbClr val="000000"/>
              </a:solidFill>
              <a:effectLst/>
              <a:latin typeface="+mj-lt"/>
            </a:endParaRPr>
          </a:p>
          <a:p>
            <a:endParaRPr lang="sv-SE" sz="1600" dirty="0"/>
          </a:p>
          <a:p>
            <a:endParaRPr lang="sv-SE" sz="1600" b="1" dirty="0"/>
          </a:p>
          <a:p>
            <a:endParaRPr lang="sv-SE" sz="1600" b="1" dirty="0"/>
          </a:p>
          <a:p>
            <a:endParaRPr lang="sv-SE" sz="1600" b="1" dirty="0"/>
          </a:p>
          <a:p>
            <a:endParaRPr lang="sv-SE" sz="1600" b="1" dirty="0"/>
          </a:p>
          <a:p>
            <a:endParaRPr lang="sv-SE" sz="1600" b="1" dirty="0"/>
          </a:p>
          <a:p>
            <a:endParaRPr lang="sv-SE" sz="1600" b="1" dirty="0"/>
          </a:p>
          <a:p>
            <a:endParaRPr lang="sv-SE" sz="1600" dirty="0"/>
          </a:p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760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6480696" cy="1020217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sv-SE" sz="1800" b="1" dirty="0"/>
              <a:t>Normer och värden</a:t>
            </a:r>
            <a:br>
              <a:rPr lang="sv-SE" sz="2000" b="1" dirty="0"/>
            </a:br>
            <a:r>
              <a:rPr lang="sv-SE" sz="1400" b="1" dirty="0"/>
              <a:t>Nämndsmål: Alla verksamheter ska bedriva ett hälsofrämjande arbete,</a:t>
            </a:r>
            <a:br>
              <a:rPr lang="sv-SE" sz="1400" b="1" dirty="0"/>
            </a:br>
            <a:r>
              <a:rPr lang="sv-SE" sz="1400" b="1" dirty="0"/>
              <a:t>                        Fokus på studiero och lärarnas roll som ledare i klassrummet</a:t>
            </a:r>
            <a:endParaRPr lang="sv-SE" sz="20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899592" y="1556792"/>
            <a:ext cx="706503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latin typeface="+mj-lt"/>
              </a:rPr>
              <a:t>Var är vi?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Efter Covidavmattning har arbetet med denna punkt underlättats.</a:t>
            </a:r>
            <a:endParaRPr lang="sv-SE" sz="16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+mj-lt"/>
              </a:rPr>
              <a:t>F</a:t>
            </a: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örebyggande arbete med goda relationer, motiverande samtal pågår </a:t>
            </a:r>
            <a:endParaRPr lang="sv-SE" sz="1600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/>
              <a:t>Studiero</a:t>
            </a:r>
            <a:r>
              <a:rPr lang="sv-SE" sz="1600" dirty="0"/>
              <a:t> och alla enkätdelar har förbättrats under året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Incidenter har varit få under året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Stinsen arbetet </a:t>
            </a:r>
            <a:r>
              <a:rPr lang="sv-SE" sz="1600"/>
              <a:t>varje vecka </a:t>
            </a:r>
            <a:r>
              <a:rPr lang="sv-SE" sz="1600" dirty="0"/>
              <a:t>med att </a:t>
            </a:r>
            <a:r>
              <a:rPr lang="sv-SE" sz="1600"/>
              <a:t>uppmärksamma hälsoaspekter</a:t>
            </a:r>
            <a:endParaRPr lang="sv-SE" sz="1600" dirty="0"/>
          </a:p>
          <a:p>
            <a:endParaRPr lang="sv-SE" sz="1600" b="1" dirty="0"/>
          </a:p>
          <a:p>
            <a:r>
              <a:rPr lang="sv-SE" sz="1600" b="1" dirty="0"/>
              <a:t>Vart ska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Tydligt resultat kring god </a:t>
            </a:r>
            <a:r>
              <a:rPr lang="sv-SE" sz="1600" dirty="0" err="1"/>
              <a:t>studiero</a:t>
            </a:r>
            <a:r>
              <a:rPr lang="sv-SE" sz="1600" dirty="0"/>
              <a:t>, förväntas vid nästa elevenkät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Minska en redan liten incidentfrekvens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Arbeta ännu mer med gemensamma hälsoanknutna uppgifter</a:t>
            </a:r>
          </a:p>
          <a:p>
            <a:endParaRPr lang="sv-SE" sz="1600" dirty="0"/>
          </a:p>
          <a:p>
            <a:r>
              <a:rPr lang="sv-SE" sz="1600" b="1" dirty="0"/>
              <a:t>Hur gör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Förebygga irritation/ incident genom att agera tidigt och konsekvent vid signaler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Förebygga bristande </a:t>
            </a:r>
            <a:r>
              <a:rPr lang="sv-SE" sz="1600" dirty="0" err="1"/>
              <a:t>studiero</a:t>
            </a:r>
            <a:r>
              <a:rPr lang="sv-SE" sz="1600" dirty="0"/>
              <a:t> genom att värna om det tidigt och konsekvent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Organisera för ökad </a:t>
            </a:r>
            <a:r>
              <a:rPr lang="sv-SE" sz="1600" dirty="0" err="1"/>
              <a:t>studiero</a:t>
            </a:r>
            <a:r>
              <a:rPr lang="sv-SE" sz="1600" dirty="0"/>
              <a:t> genom lokalanpassning</a:t>
            </a:r>
          </a:p>
          <a:p>
            <a:endParaRPr lang="sv-SE" sz="1400" dirty="0"/>
          </a:p>
          <a:p>
            <a:endParaRPr lang="sv-SE" sz="1400" b="1" dirty="0"/>
          </a:p>
          <a:p>
            <a:endParaRPr lang="sv-SE" sz="1400" b="1" dirty="0"/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017954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76124"/>
            <a:ext cx="6696744" cy="892552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sv-SE" sz="1800" b="1" dirty="0">
                <a:solidFill>
                  <a:srgbClr val="002060"/>
                </a:solidFill>
              </a:rPr>
              <a:t>Kunskap, utveckling och lärande</a:t>
            </a:r>
            <a:br>
              <a:rPr lang="sv-SE" sz="2000" dirty="0">
                <a:solidFill>
                  <a:srgbClr val="002060"/>
                </a:solidFill>
              </a:rPr>
            </a:br>
            <a:r>
              <a:rPr lang="sv-SE" sz="1400" b="1" dirty="0">
                <a:solidFill>
                  <a:srgbClr val="002060"/>
                </a:solidFill>
              </a:rPr>
              <a:t>Nämndsmål: Alla elever som lämnar grundskolan ska nå gymnasiebehörighet inom 3 år,</a:t>
            </a:r>
            <a:br>
              <a:rPr lang="sv-SE" sz="1400" b="1" dirty="0">
                <a:solidFill>
                  <a:srgbClr val="002060"/>
                </a:solidFill>
              </a:rPr>
            </a:br>
            <a:r>
              <a:rPr lang="sv-SE" sz="1400" b="1" dirty="0">
                <a:solidFill>
                  <a:srgbClr val="002060"/>
                </a:solidFill>
              </a:rPr>
              <a:t>                        Öka andelen lärare med lärarexamen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971600" y="1360446"/>
            <a:ext cx="66967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1400" b="1" dirty="0">
                <a:solidFill>
                  <a:prstClr val="black"/>
                </a:solidFill>
              </a:rPr>
              <a:t>Var är vi?</a:t>
            </a:r>
          </a:p>
          <a:p>
            <a:pPr lvl="0"/>
            <a:endParaRPr lang="sv-SE" b="1" dirty="0">
              <a:solidFill>
                <a:prstClr val="black"/>
              </a:solidFill>
            </a:endParaRPr>
          </a:p>
          <a:p>
            <a:pPr lvl="0"/>
            <a:endParaRPr lang="sv-SE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887293"/>
              </p:ext>
            </p:extLst>
          </p:nvPr>
        </p:nvGraphicFramePr>
        <p:xfrm>
          <a:off x="1043608" y="1717904"/>
          <a:ext cx="5256584" cy="1118210"/>
        </p:xfrm>
        <a:graphic>
          <a:graphicData uri="http://schemas.openxmlformats.org/drawingml/2006/table">
            <a:tbl>
              <a:tblPr firstRow="1" firstCol="1" bandRow="1"/>
              <a:tblGrid>
                <a:gridCol w="318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86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300" b="1" dirty="0" err="1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Resultatca</a:t>
                      </a:r>
                      <a:r>
                        <a:rPr lang="sv-SE" sz="13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sv-SE" sz="13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Dahlstiernska 2022</a:t>
                      </a:r>
                      <a:br>
                        <a:rPr lang="sv-SE" sz="1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sv-SE" sz="1400" b="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Riket inom parantes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77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Examen inom 3 år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80% (79,6)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86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Gymn. behörighet IMIA efter 1 år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 15-20 %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347982"/>
                  </a:ext>
                </a:extLst>
              </a:tr>
              <a:tr h="20186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Genomsnittlig betygspoäng nat. program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12,5 (14,56)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66001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03648" y="47031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FE0BF25E-7D7D-4BB2-AA29-0CE504A74645}"/>
              </a:ext>
            </a:extLst>
          </p:cNvPr>
          <p:cNvSpPr txBox="1"/>
          <p:nvPr/>
        </p:nvSpPr>
        <p:spPr>
          <a:xfrm>
            <a:off x="1043608" y="3140968"/>
            <a:ext cx="731057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600" b="1" dirty="0">
                <a:latin typeface="+mj-lt"/>
              </a:rPr>
              <a:t>Vart ska vi?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Fortsätta arbeta för hög examensgrad.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Öka genomströmning på IM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Förbättra närvaron</a:t>
            </a:r>
            <a:endParaRPr lang="sv-SE" sz="1600" b="0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sv-SE" sz="1600" b="1" dirty="0">
                <a:latin typeface="+mj-lt"/>
                <a:ea typeface="Verdana" panose="020B0604030504040204" pitchFamily="34" charset="0"/>
              </a:rPr>
              <a:t>Hur gör vi?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+mj-lt"/>
              </a:rPr>
              <a:t>Kvickare a</a:t>
            </a: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npassningar och  kunskapsuppföljningar och närvarokoll.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+mj-lt"/>
              </a:rPr>
              <a:t>Ö</a:t>
            </a: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ka studiestöd</a:t>
            </a:r>
            <a:r>
              <a:rPr lang="sv-SE" sz="1600" dirty="0">
                <a:solidFill>
                  <a:srgbClr val="000000"/>
                </a:solidFill>
                <a:latin typeface="+mj-lt"/>
              </a:rPr>
              <a:t>spositioner. Kontinuerlig ”back-</a:t>
            </a:r>
            <a:r>
              <a:rPr lang="sv-SE" sz="1600" dirty="0" err="1">
                <a:solidFill>
                  <a:srgbClr val="000000"/>
                </a:solidFill>
                <a:latin typeface="+mj-lt"/>
              </a:rPr>
              <a:t>up</a:t>
            </a:r>
            <a:r>
              <a:rPr lang="sv-SE" sz="1600" dirty="0">
                <a:solidFill>
                  <a:srgbClr val="000000"/>
                </a:solidFill>
                <a:latin typeface="+mj-lt"/>
              </a:rPr>
              <a:t>” lärare i SV,MA och Engelska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Öka</a:t>
            </a:r>
            <a:r>
              <a:rPr lang="sv-SE" sz="1600" dirty="0">
                <a:solidFill>
                  <a:srgbClr val="000000"/>
                </a:solidFill>
                <a:latin typeface="+mj-lt"/>
              </a:rPr>
              <a:t>t tiden inne i skolan för åk 1</a:t>
            </a: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</a:p>
          <a:p>
            <a:r>
              <a:rPr lang="sv-SE" sz="1600" b="1" dirty="0">
                <a:solidFill>
                  <a:srgbClr val="000000"/>
                </a:solidFill>
                <a:latin typeface="+mj-lt"/>
                <a:ea typeface="Verdana" panose="020B0604030504040204" pitchFamily="34" charset="0"/>
              </a:rPr>
              <a:t>Framtid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+mj-lt"/>
                <a:ea typeface="Verdana" panose="020B0604030504040204" pitchFamily="34" charset="0"/>
              </a:rPr>
              <a:t>Tydligt lägre förkunskapsnivåer. Ökat stödbehov påverkar ekonomi och examensgrad.</a:t>
            </a:r>
            <a:endParaRPr lang="sv-SE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Högre </a:t>
            </a:r>
            <a:r>
              <a:rPr lang="sv-SE" sz="1600" dirty="0" err="1">
                <a:latin typeface="+mj-lt"/>
              </a:rPr>
              <a:t>söktal</a:t>
            </a:r>
            <a:r>
              <a:rPr lang="sv-SE" sz="1600" dirty="0">
                <a:latin typeface="+mj-lt"/>
              </a:rPr>
              <a:t> kan nås, men  tar mer resurser i anspråk.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Fokus på det yrkesgymnasium som bär. Viktig samverkan med Vux.</a:t>
            </a:r>
          </a:p>
        </p:txBody>
      </p:sp>
    </p:spTree>
    <p:extLst>
      <p:ext uri="{BB962C8B-B14F-4D97-AF65-F5344CB8AC3E}">
        <p14:creationId xmlns:p14="http://schemas.microsoft.com/office/powerpoint/2010/main" val="282250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18597"/>
            <a:ext cx="6834982" cy="959198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sv-SE" sz="1800" b="1" dirty="0">
                <a:solidFill>
                  <a:prstClr val="black"/>
                </a:solidFill>
              </a:rPr>
              <a:t>Elevers inflytande över utbildningen och ansvar för skolmiljön</a:t>
            </a:r>
            <a:br>
              <a:rPr lang="sv-SE" sz="1800" b="1" dirty="0">
                <a:solidFill>
                  <a:prstClr val="black"/>
                </a:solidFill>
              </a:rPr>
            </a:br>
            <a:r>
              <a:rPr lang="sv-SE" sz="1400" b="1" dirty="0">
                <a:solidFill>
                  <a:prstClr val="black"/>
                </a:solidFill>
              </a:rPr>
              <a:t>Nämndsmål: Chefer och medarbetare inom kultur- och utbildningsförvaltningens verksamheter ska samverka för att åstadkomma en god arbetsmiljö.</a:t>
            </a:r>
            <a:br>
              <a:rPr lang="sv-SE" sz="1400" b="1" dirty="0">
                <a:solidFill>
                  <a:prstClr val="black"/>
                </a:solidFill>
              </a:rPr>
            </a:br>
            <a:endParaRPr lang="sv-SE" sz="1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303098" y="1466835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200" dirty="0"/>
          </a:p>
          <a:p>
            <a:endParaRPr lang="sv-SE" sz="12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03648" y="47031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1040719" y="1697668"/>
            <a:ext cx="66967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b="1" dirty="0"/>
          </a:p>
          <a:p>
            <a:r>
              <a:rPr lang="sv-SE" sz="1600" b="1" dirty="0"/>
              <a:t>Var är vi?</a:t>
            </a:r>
            <a:r>
              <a:rPr lang="sv-SE" sz="1600" b="1" dirty="0">
                <a:latin typeface="+mj-lt"/>
              </a:rPr>
              <a:t> </a:t>
            </a: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Bättre resultat vid elevenkät.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Veckovisa mentorsmöten för klasser och program.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+mj-lt"/>
              </a:rPr>
              <a:t>E</a:t>
            </a: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levrådsarbete på frammarsch.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Kontinuerligt arbete med inflytande i den dagliga undervisningen.</a:t>
            </a:r>
            <a:r>
              <a:rPr lang="sv-SE" sz="1600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Stinsen haft mycket god besöksfrekvens och inarbetat inflytandearbete</a:t>
            </a:r>
          </a:p>
          <a:p>
            <a:endParaRPr lang="sv-SE" sz="1600" b="1" dirty="0"/>
          </a:p>
          <a:p>
            <a:r>
              <a:rPr lang="sv-SE" sz="1600" b="1" dirty="0">
                <a:latin typeface="+mj-lt"/>
              </a:rPr>
              <a:t>Vart ska vi?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+mj-lt"/>
              </a:rPr>
              <a:t>Fortsatt se att</a:t>
            </a: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 inflytande är nöjsamt och stärks. </a:t>
            </a:r>
          </a:p>
          <a:p>
            <a:endParaRPr lang="sv-SE" sz="1600" dirty="0"/>
          </a:p>
          <a:p>
            <a:r>
              <a:rPr lang="sv-SE" sz="1600" b="1" dirty="0">
                <a:latin typeface="+mj-lt"/>
              </a:rPr>
              <a:t>Hur gör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Stödja elevernas kontinuitet och genomförande av elevrådsarbetet.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Genomföra mentorstiden noggrant.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Utveckla rutiner och användande kring kommunikationskanaler.</a:t>
            </a:r>
            <a:endParaRPr lang="sv-SE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902912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899592" y="1700808"/>
            <a:ext cx="676815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1600" b="1" dirty="0">
                <a:solidFill>
                  <a:prstClr val="black"/>
                </a:solidFill>
              </a:rPr>
              <a:t>Var </a:t>
            </a:r>
            <a:endParaRPr lang="sv-SE" sz="1600" b="0" i="0" dirty="0">
              <a:solidFill>
                <a:srgbClr val="000000"/>
              </a:solidFill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</a:rPr>
              <a:t>Lång erfarenhet av samverkan med företag och förvaltning. Lärlingskonceptet väl känt.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</a:rPr>
              <a:t>Mycket lyckad arbetsmarknadsmässa</a:t>
            </a:r>
            <a:endParaRPr lang="sv-SE" sz="1600" dirty="0">
              <a:solidFill>
                <a:prstClr val="black"/>
              </a:solidFill>
            </a:endParaRPr>
          </a:p>
          <a:p>
            <a:endParaRPr lang="sv-SE" sz="1600" b="1" dirty="0">
              <a:solidFill>
                <a:prstClr val="black"/>
              </a:solidFill>
            </a:endParaRPr>
          </a:p>
          <a:p>
            <a:r>
              <a:rPr lang="sv-SE" sz="1600" b="1" dirty="0">
                <a:solidFill>
                  <a:prstClr val="black"/>
                </a:solidFill>
              </a:rPr>
              <a:t>Vart ska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prstClr val="black"/>
                </a:solidFill>
              </a:rPr>
              <a:t>Utveckla kontaktytorna än mer mot företag och förvaltning</a:t>
            </a:r>
          </a:p>
          <a:p>
            <a:endParaRPr lang="sv-SE" sz="1600" b="1" dirty="0">
              <a:solidFill>
                <a:prstClr val="black"/>
              </a:solidFill>
            </a:endParaRPr>
          </a:p>
          <a:p>
            <a:r>
              <a:rPr lang="sv-SE" sz="1600" b="1" dirty="0">
                <a:solidFill>
                  <a:prstClr val="black"/>
                </a:solidFill>
              </a:rPr>
              <a:t>Hur gör vi?</a:t>
            </a:r>
            <a:r>
              <a:rPr lang="sv-SE" sz="1600" dirty="0">
                <a:solidFill>
                  <a:prstClr val="black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</a:rPr>
              <a:t>Verka för att GLA, gymnasial lärlingsanställning kan införas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i="0" dirty="0">
                <a:solidFill>
                  <a:prstClr val="black"/>
                </a:solidFill>
                <a:effectLst/>
              </a:rPr>
              <a:t>Utveckla </a:t>
            </a:r>
            <a:r>
              <a:rPr lang="sv-SE" sz="1600" b="0" i="0" dirty="0">
                <a:solidFill>
                  <a:srgbClr val="000000"/>
                </a:solidFill>
                <a:effectLst/>
              </a:rPr>
              <a:t>SYV-arbetet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</a:rPr>
              <a:t>Oftare bjuda in </a:t>
            </a:r>
            <a:r>
              <a:rPr lang="sv-SE" sz="1600" b="0" i="0" dirty="0">
                <a:solidFill>
                  <a:srgbClr val="000000"/>
                </a:solidFill>
                <a:effectLst/>
              </a:rPr>
              <a:t>yrkesföreträdare i undervisningen.</a:t>
            </a:r>
            <a:endParaRPr lang="sv-SE" sz="1600" b="1" dirty="0">
              <a:solidFill>
                <a:prstClr val="black"/>
              </a:solidFill>
            </a:endParaRPr>
          </a:p>
          <a:p>
            <a:pPr lvl="0"/>
            <a:r>
              <a:rPr lang="sv-SE" sz="1600" dirty="0">
                <a:solidFill>
                  <a:prstClr val="black"/>
                </a:solidFill>
              </a:rPr>
              <a:t> </a:t>
            </a:r>
          </a:p>
          <a:p>
            <a:endParaRPr lang="sv-SE" sz="2400" dirty="0"/>
          </a:p>
          <a:p>
            <a:endParaRPr lang="sv-SE" sz="2800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5AB0A620-408E-43D0-A9C3-DF55656492F2}"/>
              </a:ext>
            </a:extLst>
          </p:cNvPr>
          <p:cNvSpPr txBox="1"/>
          <p:nvPr/>
        </p:nvSpPr>
        <p:spPr>
          <a:xfrm>
            <a:off x="899592" y="573365"/>
            <a:ext cx="6120680" cy="8002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600" b="1" dirty="0"/>
              <a:t>Samverkan mellan skola och hem, IFO </a:t>
            </a:r>
          </a:p>
          <a:p>
            <a:r>
              <a:rPr lang="sv-SE" sz="1600" b="1" dirty="0"/>
              <a:t>Funktion studie-och yrkesvägledning</a:t>
            </a:r>
            <a:br>
              <a:rPr lang="sv-SE" b="1" dirty="0"/>
            </a:br>
            <a:endParaRPr lang="sv-SE" sz="1400" b="1" dirty="0"/>
          </a:p>
        </p:txBody>
      </p:sp>
    </p:spTree>
    <p:extLst>
      <p:ext uri="{BB962C8B-B14F-4D97-AF65-F5344CB8AC3E}">
        <p14:creationId xmlns:p14="http://schemas.microsoft.com/office/powerpoint/2010/main" val="227074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899592" y="1700808"/>
            <a:ext cx="676815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1600" b="1" dirty="0">
                <a:solidFill>
                  <a:prstClr val="black"/>
                </a:solidFill>
              </a:rPr>
              <a:t>Var är vi?</a:t>
            </a:r>
          </a:p>
          <a:p>
            <a:pPr lvl="0"/>
            <a:endParaRPr lang="sv-SE" sz="16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prstClr val="black"/>
                </a:solidFill>
              </a:rPr>
              <a:t>Dahlstiernska har närapå 100% lärarlegitimerade lärare.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600" dirty="0" err="1">
                <a:solidFill>
                  <a:prstClr val="black"/>
                </a:solidFill>
              </a:rPr>
              <a:t>P.g.a</a:t>
            </a:r>
            <a:r>
              <a:rPr lang="sv-SE" sz="1600" dirty="0">
                <a:solidFill>
                  <a:prstClr val="black"/>
                </a:solidFill>
              </a:rPr>
              <a:t> litenhet och mångfald av kurser i 8 olika program är det svårt att upprätthålla helt ”rätt” ämnesbehörighet. Särskilt tydligt i </a:t>
            </a:r>
            <a:r>
              <a:rPr lang="sv-SE" sz="1600" dirty="0" err="1">
                <a:solidFill>
                  <a:prstClr val="black"/>
                </a:solidFill>
              </a:rPr>
              <a:t>Ma,Sv</a:t>
            </a:r>
            <a:r>
              <a:rPr lang="sv-SE" sz="1600" dirty="0">
                <a:solidFill>
                  <a:prstClr val="black"/>
                </a:solidFill>
              </a:rPr>
              <a:t> Eng 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prstClr val="black"/>
                </a:solidFill>
              </a:rPr>
              <a:t>För att möjliggöra tjänsteunderlag och ekonomi är det svårt att lösa detta optimalt</a:t>
            </a:r>
          </a:p>
          <a:p>
            <a:pPr lvl="0"/>
            <a:endParaRPr lang="sv-SE" sz="1600" dirty="0">
              <a:solidFill>
                <a:prstClr val="black"/>
              </a:solidFill>
            </a:endParaRPr>
          </a:p>
          <a:p>
            <a:r>
              <a:rPr lang="sv-SE" sz="1600" b="1" dirty="0">
                <a:solidFill>
                  <a:prstClr val="black"/>
                </a:solidFill>
              </a:rPr>
              <a:t>Vart ska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prstClr val="black"/>
                </a:solidFill>
              </a:rPr>
              <a:t>V</a:t>
            </a:r>
            <a:r>
              <a:rPr lang="sv-SE" sz="1600" dirty="0">
                <a:solidFill>
                  <a:prstClr val="black"/>
                </a:solidFill>
              </a:rPr>
              <a:t>erka för största möjliga ”rätt” gällande ämnesbehörighet”</a:t>
            </a:r>
          </a:p>
          <a:p>
            <a:endParaRPr lang="sv-SE" sz="1600" dirty="0">
              <a:solidFill>
                <a:prstClr val="black"/>
              </a:solidFill>
            </a:endParaRPr>
          </a:p>
          <a:p>
            <a:r>
              <a:rPr lang="sv-SE" sz="1600" b="1" dirty="0">
                <a:solidFill>
                  <a:prstClr val="black"/>
                </a:solidFill>
              </a:rPr>
              <a:t>Hur gör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prstClr val="black"/>
                </a:solidFill>
              </a:rPr>
              <a:t>Vid </a:t>
            </a:r>
            <a:r>
              <a:rPr lang="sv-SE" sz="1600" dirty="0" err="1">
                <a:solidFill>
                  <a:prstClr val="black"/>
                </a:solidFill>
              </a:rPr>
              <a:t>ev.nyrekrytering</a:t>
            </a:r>
            <a:r>
              <a:rPr lang="sv-SE" sz="1600" dirty="0">
                <a:solidFill>
                  <a:prstClr val="black"/>
                </a:solidFill>
              </a:rPr>
              <a:t> göra den med god framförhållning</a:t>
            </a:r>
          </a:p>
          <a:p>
            <a:pPr lvl="0"/>
            <a:r>
              <a:rPr lang="sv-SE" sz="1600" b="1" dirty="0">
                <a:solidFill>
                  <a:prstClr val="black"/>
                </a:solidFill>
              </a:rPr>
              <a:t> </a:t>
            </a:r>
          </a:p>
          <a:p>
            <a:endParaRPr lang="sv-SE" sz="2400" dirty="0"/>
          </a:p>
          <a:p>
            <a:endParaRPr lang="sv-SE" sz="2800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5AB0A620-408E-43D0-A9C3-DF55656492F2}"/>
              </a:ext>
            </a:extLst>
          </p:cNvPr>
          <p:cNvSpPr txBox="1"/>
          <p:nvPr/>
        </p:nvSpPr>
        <p:spPr>
          <a:xfrm>
            <a:off x="899592" y="573365"/>
            <a:ext cx="6120680" cy="8002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b="1" dirty="0"/>
              <a:t>Nämndsmål</a:t>
            </a:r>
            <a:br>
              <a:rPr lang="sv-SE" b="1" dirty="0"/>
            </a:br>
            <a:r>
              <a:rPr lang="sv-SE" sz="1400" b="1" dirty="0"/>
              <a:t>Öka andelen lärare med lärarexamen i förskolan, grundskolan och gymnasieskolan.</a:t>
            </a:r>
          </a:p>
        </p:txBody>
      </p:sp>
    </p:spTree>
    <p:extLst>
      <p:ext uri="{BB962C8B-B14F-4D97-AF65-F5344CB8AC3E}">
        <p14:creationId xmlns:p14="http://schemas.microsoft.com/office/powerpoint/2010/main" val="99781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393947"/>
            <a:ext cx="6192687" cy="806543"/>
          </a:xfr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sv-SE" sz="2000" dirty="0">
                <a:solidFill>
                  <a:prstClr val="black"/>
                </a:solidFill>
              </a:rPr>
            </a:br>
            <a:r>
              <a:rPr lang="sv-SE" sz="2000" b="1" dirty="0">
                <a:solidFill>
                  <a:srgbClr val="002060"/>
                </a:solidFill>
                <a:latin typeface="+mj-lt"/>
              </a:rPr>
              <a:t>Elevernas ansvar och inflytande</a:t>
            </a:r>
            <a:br>
              <a:rPr lang="sv-SE" sz="2200" b="1" dirty="0">
                <a:solidFill>
                  <a:srgbClr val="002060"/>
                </a:solidFill>
                <a:latin typeface="+mj-lt"/>
              </a:rPr>
            </a:br>
            <a:r>
              <a:rPr lang="sv-SE" sz="1600" dirty="0">
                <a:solidFill>
                  <a:srgbClr val="002060"/>
                </a:solidFill>
                <a:latin typeface="+mj-lt"/>
              </a:rPr>
              <a:t>De demokratiska principerna att kunna påverka, ta ansvar och vara delaktig ska omfatta alla elever. Elever ska ges inflytande över utbildningen</a:t>
            </a:r>
            <a:r>
              <a:rPr lang="sv-SE" sz="1800" b="1" dirty="0">
                <a:solidFill>
                  <a:srgbClr val="002060"/>
                </a:solidFill>
                <a:latin typeface="+mj-lt"/>
              </a:rPr>
              <a:t>. </a:t>
            </a:r>
            <a:br>
              <a:rPr lang="sv-SE" sz="2200" b="1" dirty="0">
                <a:solidFill>
                  <a:prstClr val="black"/>
                </a:solidFill>
                <a:latin typeface="+mj-lt"/>
              </a:rPr>
            </a:br>
            <a:endParaRPr lang="sv-SE" sz="2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6713" y="536575"/>
            <a:ext cx="185737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3" tIns="45706" rIns="91413" bIns="4570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sv-SE" sz="2300" dirty="0">
              <a:latin typeface="Verdana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81000" y="309562"/>
            <a:ext cx="914400" cy="6238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endParaRPr lang="sv-SE" sz="2100" b="1" dirty="0">
              <a:solidFill>
                <a:srgbClr val="002060"/>
              </a:solidFill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12293" name="Picture 5" descr="MLD2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64611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1812313" y="1200490"/>
            <a:ext cx="6696744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sv-SE" sz="1600" b="1" dirty="0">
              <a:solidFill>
                <a:prstClr val="black"/>
              </a:solidFill>
            </a:endParaRPr>
          </a:p>
          <a:p>
            <a:pPr lvl="0"/>
            <a:endParaRPr lang="sv-SE" sz="1600" b="1" dirty="0">
              <a:solidFill>
                <a:prstClr val="black"/>
              </a:solidFill>
            </a:endParaRPr>
          </a:p>
          <a:p>
            <a:r>
              <a:rPr lang="sv-SE" sz="1600" b="1" dirty="0">
                <a:solidFill>
                  <a:prstClr val="black"/>
                </a:solidFill>
              </a:rPr>
              <a:t>Var är vi?</a:t>
            </a:r>
            <a:r>
              <a:rPr lang="sv-SE" sz="1600" b="1" dirty="0">
                <a:latin typeface="+mj-lt"/>
              </a:rPr>
              <a:t> Var är vi?</a:t>
            </a: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Veckovisa mentorsmöten för klasser och program.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Utveckling av elevrådsarbetet fortsätter. Elever har via elevråd fått pingisrum.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Kontinuerligt arbete med inflytande i den dagliga undervisningen.</a:t>
            </a:r>
            <a:endParaRPr lang="sv-SE" sz="1600" b="1" dirty="0">
              <a:latin typeface="+mj-lt"/>
            </a:endParaRPr>
          </a:p>
          <a:p>
            <a:endParaRPr lang="sv-SE" sz="1600" b="1" dirty="0">
              <a:latin typeface="+mj-lt"/>
            </a:endParaRPr>
          </a:p>
          <a:p>
            <a:r>
              <a:rPr lang="sv-SE" sz="1600" b="1" dirty="0">
                <a:latin typeface="+mj-lt"/>
              </a:rPr>
              <a:t>Vart ska vi?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i="0" dirty="0">
                <a:solidFill>
                  <a:srgbClr val="000000"/>
                </a:solidFill>
                <a:effectLst/>
                <a:latin typeface="+mj-lt"/>
              </a:rPr>
              <a:t>Vi vill att de positiva</a:t>
            </a:r>
            <a:r>
              <a:rPr lang="sv-SE" sz="1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sv-SE" sz="1600" b="0" i="0" dirty="0" err="1">
                <a:solidFill>
                  <a:srgbClr val="000000"/>
                </a:solidFill>
                <a:effectLst/>
                <a:latin typeface="+mj-lt"/>
              </a:rPr>
              <a:t>tvärderingarna</a:t>
            </a: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 ska se att elevers upplevelse av inflytande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+mj-lt"/>
              </a:rPr>
              <a:t>Att de dagliga inflytande och ansvarsfrågor blir synliggjorda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Att ämnesintegrerat pedagogiskt arbete ger ökad delaktighet och relevans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>
              <a:solidFill>
                <a:srgbClr val="000000"/>
              </a:solidFill>
              <a:latin typeface="+mj-lt"/>
            </a:endParaRPr>
          </a:p>
          <a:p>
            <a:r>
              <a:rPr lang="sv-SE" sz="1600" b="1" dirty="0">
                <a:latin typeface="+mj-lt"/>
              </a:rPr>
              <a:t>Hur gör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Stödja elevernas kontinuitet och genomförande av elevrådsarbetet.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Genomföra mentorstiden noggrant.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0" i="0" dirty="0">
                <a:solidFill>
                  <a:srgbClr val="000000"/>
                </a:solidFill>
                <a:effectLst/>
                <a:latin typeface="+mj-lt"/>
              </a:rPr>
              <a:t>Utveckla rutiner och användande kring kommunikationskanaler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+mj-lt"/>
              </a:rPr>
              <a:t>Utöka de ämnesintegrerade delarna gentemot elevernas olika yrkesprogram</a:t>
            </a:r>
            <a:endParaRPr lang="sv-SE" sz="1600" dirty="0">
              <a:latin typeface="+mj-lt"/>
            </a:endParaRPr>
          </a:p>
          <a:p>
            <a:pPr lvl="0"/>
            <a:endParaRPr lang="sv-SE" sz="1400" b="1" dirty="0">
              <a:solidFill>
                <a:prstClr val="black"/>
              </a:solidFill>
            </a:endParaRPr>
          </a:p>
          <a:p>
            <a:pPr lvl="0"/>
            <a:endParaRPr lang="sv-SE" sz="1400" b="1" dirty="0">
              <a:solidFill>
                <a:prstClr val="black"/>
              </a:solidFill>
            </a:endParaRPr>
          </a:p>
          <a:p>
            <a:pPr lvl="0"/>
            <a:endParaRPr lang="sv-SE" sz="1400" b="1" dirty="0">
              <a:solidFill>
                <a:prstClr val="black"/>
              </a:solidFill>
            </a:endParaRPr>
          </a:p>
          <a:p>
            <a:pPr lvl="0"/>
            <a:endParaRPr lang="sv-SE" sz="1400" b="1" dirty="0">
              <a:solidFill>
                <a:prstClr val="black"/>
              </a:solidFill>
            </a:endParaRPr>
          </a:p>
          <a:p>
            <a:pPr lvl="0"/>
            <a:endParaRPr lang="sv-SE" sz="1400" b="1" dirty="0">
              <a:solidFill>
                <a:prstClr val="black"/>
              </a:solidFill>
            </a:endParaRPr>
          </a:p>
          <a:p>
            <a:pPr lvl="0"/>
            <a:endParaRPr lang="sv-SE" sz="1400" b="1" dirty="0">
              <a:solidFill>
                <a:prstClr val="black"/>
              </a:solidFill>
            </a:endParaRPr>
          </a:p>
          <a:p>
            <a:pPr lvl="0"/>
            <a:endParaRPr lang="sv-SE" sz="1400" b="1" dirty="0">
              <a:solidFill>
                <a:prstClr val="black"/>
              </a:solidFill>
            </a:endParaRPr>
          </a:p>
          <a:p>
            <a:pPr lvl="0"/>
            <a:endParaRPr lang="sv-SE" sz="1400" b="1" dirty="0">
              <a:solidFill>
                <a:prstClr val="black"/>
              </a:solidFill>
            </a:endParaRPr>
          </a:p>
          <a:p>
            <a:pPr lvl="0"/>
            <a:endParaRPr lang="sv-SE" sz="1400" b="1" dirty="0">
              <a:solidFill>
                <a:prstClr val="black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03648" y="47031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5ED220B-0869-4A59-9D05-E5D3199F9FFB}"/>
              </a:ext>
            </a:extLst>
          </p:cNvPr>
          <p:cNvSpPr txBox="1"/>
          <p:nvPr/>
        </p:nvSpPr>
        <p:spPr>
          <a:xfrm>
            <a:off x="1706704" y="4293096"/>
            <a:ext cx="59265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b="1" dirty="0"/>
          </a:p>
          <a:p>
            <a:endParaRPr lang="sv-SE" sz="1600" b="1" dirty="0"/>
          </a:p>
          <a:p>
            <a:endParaRPr lang="sv-SE" sz="1400" b="1" dirty="0"/>
          </a:p>
          <a:p>
            <a:endParaRPr lang="sv-SE" sz="1400" b="1" dirty="0"/>
          </a:p>
          <a:p>
            <a:endParaRPr lang="sv-SE" sz="1400" b="1" dirty="0"/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87080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2733</TotalTime>
  <Words>970</Words>
  <Application>Microsoft Office PowerPoint</Application>
  <PresentationFormat>Bildspel på skärmen (4:3)</PresentationFormat>
  <Paragraphs>203</Paragraphs>
  <Slides>9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Office-tema</vt:lpstr>
      <vt:lpstr>Bokslutsdialog 2022</vt:lpstr>
      <vt:lpstr>Ekonomiskt resultat</vt:lpstr>
      <vt:lpstr>Beskrivning av verksamheten och organisationen</vt:lpstr>
      <vt:lpstr>Normer och värden Nämndsmål: Alla verksamheter ska bedriva ett hälsofrämjande arbete,                         Fokus på studiero och lärarnas roll som ledare i klassrummet</vt:lpstr>
      <vt:lpstr>Kunskap, utveckling och lärande Nämndsmål: Alla elever som lämnar grundskolan ska nå gymnasiebehörighet inom 3 år,                         Öka andelen lärare med lärarexamen </vt:lpstr>
      <vt:lpstr>Elevers inflytande över utbildningen och ansvar för skolmiljön Nämndsmål: Chefer och medarbetare inom kultur- och utbildningsförvaltningens verksamheter ska samverka för att åstadkomma en god arbetsmiljö. </vt:lpstr>
      <vt:lpstr>PowerPoint-presentation</vt:lpstr>
      <vt:lpstr>PowerPoint-presentation</vt:lpstr>
      <vt:lpstr> Elevernas ansvar och inflytande De demokratiska principerna att kunna påverka, ta ansvar och vara delaktig ska omfatta alla elever. Elever ska ges inflytande över utbildningen.  </vt:lpstr>
    </vt:vector>
  </TitlesOfParts>
  <Company>Melleruds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"Anders Pettersson";Liselott Vislander</dc:creator>
  <cp:lastModifiedBy>Matti Bertilsson</cp:lastModifiedBy>
  <cp:revision>247</cp:revision>
  <dcterms:created xsi:type="dcterms:W3CDTF">2011-11-14T12:08:56Z</dcterms:created>
  <dcterms:modified xsi:type="dcterms:W3CDTF">2023-02-08T08:58:26Z</dcterms:modified>
</cp:coreProperties>
</file>