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8"/>
  </p:notesMasterIdLst>
  <p:sldIdLst>
    <p:sldId id="258" r:id="rId2"/>
    <p:sldId id="262" r:id="rId3"/>
    <p:sldId id="264" r:id="rId4"/>
    <p:sldId id="257" r:id="rId5"/>
    <p:sldId id="261" r:id="rId6"/>
    <p:sldId id="267" r:id="rId7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10"/>
  </p:normalViewPr>
  <p:slideViewPr>
    <p:cSldViewPr snapToGrid="0" snapToObjects="1">
      <p:cViewPr varScale="1">
        <p:scale>
          <a:sx n="144" d="100"/>
          <a:sy n="144" d="100"/>
        </p:scale>
        <p:origin x="2322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DB680-8C92-D148-80E5-DDFD5023E469}" type="datetimeFigureOut">
              <a:rPr lang="sv-SE" smtClean="0"/>
              <a:t>2024-04-08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53BCB-DF69-7640-B488-83211524CE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325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55" y="1111996"/>
            <a:ext cx="7371563" cy="73386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4C4C6BB-CEA7-E249-84A6-44AE90F13D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55191" y="2031207"/>
            <a:ext cx="2977621" cy="2781300"/>
          </a:xfrm>
          <a:prstGeom prst="rect">
            <a:avLst/>
          </a:prstGeom>
        </p:spPr>
        <p:txBody>
          <a:bodyPr/>
          <a:lstStyle>
            <a:lvl1pPr marL="285737" indent="-285737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Redigera format för bakgrundstext
Nivå två
Nivå tre
Nivå fyra
Nivå fem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4603536" y="5399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5108CE3C-584F-6741-B1B8-4828C8375FD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39750" y="2031207"/>
            <a:ext cx="4818062" cy="278130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517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54" y="1111996"/>
            <a:ext cx="7371563" cy="73386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4C4C6BB-CEA7-E249-84A6-44AE90F13D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9750" y="2031208"/>
            <a:ext cx="6155794" cy="2788841"/>
          </a:xfrm>
          <a:prstGeom prst="rect">
            <a:avLst/>
          </a:prstGeom>
        </p:spPr>
        <p:txBody>
          <a:bodyPr/>
          <a:lstStyle>
            <a:lvl1pPr marL="285737" indent="-285737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Redigera format för bakgrundstext
Nivå två
Nivå tre
Nivå fyra
Nivå fem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4603536" y="5399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41504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4A3DA368-0649-364A-A54A-AF2ACB6AB087}"/>
              </a:ext>
            </a:extLst>
          </p:cNvPr>
          <p:cNvSpPr/>
          <p:nvPr userDrawn="1"/>
        </p:nvSpPr>
        <p:spPr>
          <a:xfrm>
            <a:off x="0" y="0"/>
            <a:ext cx="9144000" cy="9017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82A8A6C1-D133-6640-8842-BC4348ECFAF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39750" y="274885"/>
            <a:ext cx="1558544" cy="485648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4AA88D02-32E2-6D48-AD49-C923EA56ED7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0000"/>
          </a:blip>
          <a:stretch>
            <a:fillRect/>
          </a:stretch>
        </p:blipFill>
        <p:spPr>
          <a:xfrm>
            <a:off x="7401560" y="358959"/>
            <a:ext cx="13106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16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4" pos="340" userDrawn="1">
          <p15:clr>
            <a:srgbClr val="F26B43"/>
          </p15:clr>
        </p15:guide>
        <p15:guide id="5" orient="horz" pos="224" userDrawn="1">
          <p15:clr>
            <a:srgbClr val="F26B43"/>
          </p15:clr>
        </p15:guide>
        <p15:guide id="6" orient="horz" pos="3010" userDrawn="1">
          <p15:clr>
            <a:srgbClr val="F26B43"/>
          </p15:clr>
        </p15:guide>
        <p15:guide id="7" pos="54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C5F129DE-28D4-7045-A2A3-7B2EC165C1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3846" y="2204816"/>
            <a:ext cx="8293101" cy="733868"/>
          </a:xfrm>
        </p:spPr>
        <p:txBody>
          <a:bodyPr/>
          <a:lstStyle/>
          <a:p>
            <a:r>
              <a:rPr lang="sv-SE" sz="2000" dirty="0"/>
              <a:t>Lärarbehörighet </a:t>
            </a:r>
            <a:r>
              <a:rPr lang="sv-SE" sz="2000"/>
              <a:t>läsåret 23/24</a:t>
            </a:r>
            <a:br>
              <a:rPr lang="sv-SE" sz="2000" dirty="0"/>
            </a:br>
            <a:br>
              <a:rPr lang="sv-SE" sz="2000" dirty="0"/>
            </a:br>
            <a:endParaRPr lang="sv-SE" sz="2000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185519FD-B7B5-4A65-91FB-C849DFAA3B11}"/>
              </a:ext>
            </a:extLst>
          </p:cNvPr>
          <p:cNvSpPr txBox="1"/>
          <p:nvPr/>
        </p:nvSpPr>
        <p:spPr>
          <a:xfrm>
            <a:off x="2243846" y="2477019"/>
            <a:ext cx="4208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Riket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Mellerud</a:t>
            </a:r>
          </a:p>
        </p:txBody>
      </p:sp>
    </p:spTree>
    <p:extLst>
      <p:ext uri="{BB962C8B-B14F-4D97-AF65-F5344CB8AC3E}">
        <p14:creationId xmlns:p14="http://schemas.microsoft.com/office/powerpoint/2010/main" val="4124134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C5F129DE-28D4-7045-A2A3-7B2EC165C1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475" y="522884"/>
            <a:ext cx="8293101" cy="733868"/>
          </a:xfrm>
        </p:spPr>
        <p:txBody>
          <a:bodyPr/>
          <a:lstStyle/>
          <a:p>
            <a:r>
              <a:rPr lang="sv-SE" sz="1800" b="0" dirty="0"/>
              <a:t>Riket: Lärarbehörigheten ökar i grundskolan och gymnasieskolan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111F29B-9D56-9345-B52D-9CE8525818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8474" y="1357123"/>
            <a:ext cx="7121525" cy="3641373"/>
          </a:xfrm>
        </p:spPr>
        <p:txBody>
          <a:bodyPr/>
          <a:lstStyle/>
          <a:p>
            <a:r>
              <a:rPr lang="sv-SE" sz="1200" dirty="0"/>
              <a:t>Förskoleklassen har fortsatt högst andel behöriga lärare och förskollärare, nästan 87procent. </a:t>
            </a:r>
          </a:p>
          <a:p>
            <a:r>
              <a:rPr lang="sv-SE" sz="1200" dirty="0"/>
              <a:t>I grundsärskolan och gymnasiesärskolan är enbart 12 respektive 16 procent av lärarna behöriga.</a:t>
            </a:r>
          </a:p>
          <a:p>
            <a:r>
              <a:rPr lang="sv-SE" sz="1200" dirty="0"/>
              <a:t>I grundskolan är andelen lärare med legitimation och behörighet nästan 72 procent. Det är något högre jämfört med föregående läsår. Lärarbehörigheten är fortsatt högre i kommunala grundskolor, drygt 72 procent, jämfört med fristående grundskolor, 65 procent. </a:t>
            </a:r>
          </a:p>
          <a:p>
            <a:r>
              <a:rPr lang="sv-SE" sz="1200" dirty="0"/>
              <a:t>Lärarbehörigheten är fortsatt högre i kommunala grundskolor jämfört med fristående grundskolor. </a:t>
            </a:r>
          </a:p>
          <a:p>
            <a:r>
              <a:rPr lang="sv-SE" sz="1200" dirty="0"/>
              <a:t>Högst andel behöriga lärare i grundskolan finns det i ämnena svenska, matematik, idrott och hälsa samt franska. Lägst andel är det i ämnena svenska som andraspråk och teknik</a:t>
            </a:r>
          </a:p>
          <a:p>
            <a:r>
              <a:rPr lang="sv-SE" sz="1200" dirty="0"/>
              <a:t>I gymnasieskolan är andelen lärare med legitimation och behörighet 84 procent. Det är något högre än förra läsåret. Även i gymnasieskolan är andelen behöriga lärare i kommunala skolor fortsatt högre än bland lärare i fristående skolor. </a:t>
            </a:r>
          </a:p>
          <a:p>
            <a:r>
              <a:rPr lang="sv-SE" sz="1200" dirty="0"/>
              <a:t>I kommunala skolor är 87 procent av lärarna behöriga, jämfört med drygt 77 procent av lärarna i skolor med enskild huvudman.</a:t>
            </a:r>
          </a:p>
          <a:p>
            <a:r>
              <a:rPr lang="sv-SE" sz="1200" dirty="0"/>
              <a:t>Högst andel behöriga lärare i gymnasieskolan finns det i ämnena svenska, historia och engelska med över 90 procent behöriga lärare. Lägst andel är det i ämnena svenska som andraspråk och teknik, med drygt 50 procent behöriga6lärare.</a:t>
            </a:r>
          </a:p>
        </p:txBody>
      </p:sp>
    </p:spTree>
    <p:extLst>
      <p:ext uri="{BB962C8B-B14F-4D97-AF65-F5344CB8AC3E}">
        <p14:creationId xmlns:p14="http://schemas.microsoft.com/office/powerpoint/2010/main" val="3890252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1">
            <a:extLst>
              <a:ext uri="{FF2B5EF4-FFF2-40B4-BE49-F238E27FC236}">
                <a16:creationId xmlns:a16="http://schemas.microsoft.com/office/drawing/2014/main" id="{79909DB4-AE38-2D40-9135-3F6B2C2A06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5201" y="1318006"/>
            <a:ext cx="7793598" cy="733868"/>
          </a:xfrm>
        </p:spPr>
        <p:txBody>
          <a:bodyPr/>
          <a:lstStyle/>
          <a:p>
            <a:r>
              <a:rPr lang="sv-SE" sz="1600" dirty="0"/>
              <a:t>Förskola - lärare och förskolelärare med lärarlegitimation 2022</a:t>
            </a:r>
            <a:br>
              <a:rPr lang="sv-SE" sz="1600" dirty="0"/>
            </a:br>
            <a:br>
              <a:rPr lang="sv-SE" sz="1600" dirty="0"/>
            </a:br>
            <a:endParaRPr lang="sv-SE" sz="1600" dirty="0"/>
          </a:p>
        </p:txBody>
      </p:sp>
      <p:graphicFrame>
        <p:nvGraphicFramePr>
          <p:cNvPr id="9" name="Tabell 8">
            <a:extLst>
              <a:ext uri="{FF2B5EF4-FFF2-40B4-BE49-F238E27FC236}">
                <a16:creationId xmlns:a16="http://schemas.microsoft.com/office/drawing/2014/main" id="{5B7AA7D9-73A1-4328-AE6E-D9B25BC9E0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843540"/>
              </p:ext>
            </p:extLst>
          </p:nvPr>
        </p:nvGraphicFramePr>
        <p:xfrm>
          <a:off x="4879731" y="2487315"/>
          <a:ext cx="3727450" cy="89460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60600">
                  <a:extLst>
                    <a:ext uri="{9D8B030D-6E8A-4147-A177-3AD203B41FA5}">
                      <a16:colId xmlns:a16="http://schemas.microsoft.com/office/drawing/2014/main" val="1440984745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1234723423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42280656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1400" b="1" dirty="0">
                          <a:solidFill>
                            <a:schemeClr val="bg1"/>
                          </a:solidFill>
                        </a:rPr>
                        <a:t>Andel % heltidstjänster med FSK. legitimation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b="1" dirty="0"/>
                        <a:t>Mellerud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/>
                        <a:t>Riket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838368"/>
                  </a:ext>
                </a:extLst>
              </a:tr>
              <a:tr h="376449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49%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41%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37337"/>
                  </a:ext>
                </a:extLst>
              </a:tr>
            </a:tbl>
          </a:graphicData>
        </a:graphic>
      </p:graphicFrame>
      <p:sp>
        <p:nvSpPr>
          <p:cNvPr id="4" name="Rektangel 3">
            <a:extLst>
              <a:ext uri="{FF2B5EF4-FFF2-40B4-BE49-F238E27FC236}">
                <a16:creationId xmlns:a16="http://schemas.microsoft.com/office/drawing/2014/main" id="{E810A638-88D0-4F58-854A-1E686BF4E48C}"/>
              </a:ext>
            </a:extLst>
          </p:cNvPr>
          <p:cNvSpPr/>
          <p:nvPr/>
        </p:nvSpPr>
        <p:spPr>
          <a:xfrm>
            <a:off x="402004" y="2134401"/>
            <a:ext cx="407464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Riket: Av all personal som arbetar med barn i förskolan har 41 % förskollärarexamen, vilket är samma andel som tidigare.</a:t>
            </a:r>
          </a:p>
          <a:p>
            <a:endParaRPr lang="sv-S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Mellerud: Av all personal som arbetar med barn i förskolan har 50 % förskollärarexamen, vilket är en ökning med 4 procentenheter</a:t>
            </a:r>
          </a:p>
        </p:txBody>
      </p:sp>
    </p:spTree>
    <p:extLst>
      <p:ext uri="{BB962C8B-B14F-4D97-AF65-F5344CB8AC3E}">
        <p14:creationId xmlns:p14="http://schemas.microsoft.com/office/powerpoint/2010/main" val="1146879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1">
            <a:extLst>
              <a:ext uri="{FF2B5EF4-FFF2-40B4-BE49-F238E27FC236}">
                <a16:creationId xmlns:a16="http://schemas.microsoft.com/office/drawing/2014/main" id="{79909DB4-AE38-2D40-9135-3F6B2C2A06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1652" y="1331859"/>
            <a:ext cx="8136498" cy="733868"/>
          </a:xfrm>
        </p:spPr>
        <p:txBody>
          <a:bodyPr/>
          <a:lstStyle/>
          <a:p>
            <a:r>
              <a:rPr lang="sv-SE" sz="1600" dirty="0"/>
              <a:t>Förskoleklass - lärare och förskolelärare med lärarlegitimation</a:t>
            </a:r>
            <a:br>
              <a:rPr lang="sv-SE" sz="1600" dirty="0"/>
            </a:br>
            <a:r>
              <a:rPr lang="sv-SE" sz="1400" b="0" dirty="0"/>
              <a:t>Heltidstjänster (årsarbetskrafter)</a:t>
            </a:r>
            <a:br>
              <a:rPr lang="sv-SE" sz="1600" dirty="0"/>
            </a:br>
            <a:endParaRPr lang="sv-SE" sz="1600" dirty="0"/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F6DBA765-142B-412E-9857-254269DE85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756489"/>
              </p:ext>
            </p:extLst>
          </p:nvPr>
        </p:nvGraphicFramePr>
        <p:xfrm>
          <a:off x="1358010" y="2823116"/>
          <a:ext cx="2158253" cy="721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02500">
                  <a:extLst>
                    <a:ext uri="{9D8B030D-6E8A-4147-A177-3AD203B41FA5}">
                      <a16:colId xmlns:a16="http://schemas.microsoft.com/office/drawing/2014/main" val="1834136307"/>
                    </a:ext>
                  </a:extLst>
                </a:gridCol>
                <a:gridCol w="755753">
                  <a:extLst>
                    <a:ext uri="{9D8B030D-6E8A-4147-A177-3AD203B41FA5}">
                      <a16:colId xmlns:a16="http://schemas.microsoft.com/office/drawing/2014/main" val="3061110522"/>
                    </a:ext>
                  </a:extLst>
                </a:gridCol>
              </a:tblGrid>
              <a:tr h="350640">
                <a:tc>
                  <a:txBody>
                    <a:bodyPr/>
                    <a:lstStyle/>
                    <a:p>
                      <a:r>
                        <a:rPr lang="sv-SE" sz="1600" b="0" dirty="0"/>
                        <a:t>Riket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b="0" dirty="0"/>
                        <a:t>86%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761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Mellerud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98%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019958"/>
                  </a:ext>
                </a:extLst>
              </a:tr>
            </a:tbl>
          </a:graphicData>
        </a:graphic>
      </p:graphicFrame>
      <p:graphicFrame>
        <p:nvGraphicFramePr>
          <p:cNvPr id="9" name="Tabell 8">
            <a:extLst>
              <a:ext uri="{FF2B5EF4-FFF2-40B4-BE49-F238E27FC236}">
                <a16:creationId xmlns:a16="http://schemas.microsoft.com/office/drawing/2014/main" id="{5B7AA7D9-73A1-4328-AE6E-D9B25BC9E0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838955"/>
              </p:ext>
            </p:extLst>
          </p:nvPr>
        </p:nvGraphicFramePr>
        <p:xfrm>
          <a:off x="4572000" y="2065727"/>
          <a:ext cx="3276600" cy="223625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68450">
                  <a:extLst>
                    <a:ext uri="{9D8B030D-6E8A-4147-A177-3AD203B41FA5}">
                      <a16:colId xmlns:a16="http://schemas.microsoft.com/office/drawing/2014/main" val="1440984745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1234723423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3962563707"/>
                    </a:ext>
                  </a:extLst>
                </a:gridCol>
              </a:tblGrid>
              <a:tr h="376449">
                <a:tc>
                  <a:txBody>
                    <a:bodyPr/>
                    <a:lstStyle/>
                    <a:p>
                      <a:r>
                        <a:rPr lang="sv-SE" sz="1600" b="1" dirty="0"/>
                        <a:t>Enhet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b="1" dirty="0"/>
                        <a:t>21/22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b="1" dirty="0"/>
                        <a:t>23/24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838368"/>
                  </a:ext>
                </a:extLst>
              </a:tr>
              <a:tr h="376449">
                <a:tc>
                  <a:txBody>
                    <a:bodyPr/>
                    <a:lstStyle/>
                    <a:p>
                      <a:r>
                        <a:rPr lang="sv-SE" sz="1600" dirty="0"/>
                        <a:t>Åsebro skola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37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Åsens skola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91%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705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Karolinerskolan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083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Nordalsskolan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6726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Fagerlidsskolan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588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8004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1">
            <a:extLst>
              <a:ext uri="{FF2B5EF4-FFF2-40B4-BE49-F238E27FC236}">
                <a16:creationId xmlns:a16="http://schemas.microsoft.com/office/drawing/2014/main" id="{79909DB4-AE38-2D40-9135-3F6B2C2A06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5666" y="831180"/>
            <a:ext cx="8430638" cy="733868"/>
          </a:xfrm>
        </p:spPr>
        <p:txBody>
          <a:bodyPr/>
          <a:lstStyle/>
          <a:p>
            <a:r>
              <a:rPr lang="sv-SE" sz="1400" dirty="0"/>
              <a:t>Lärare i grundskolan med legitimation/behörighet</a:t>
            </a:r>
            <a:br>
              <a:rPr lang="sv-SE" sz="1400" dirty="0"/>
            </a:br>
            <a:r>
              <a:rPr lang="sv-SE" sz="1400" dirty="0"/>
              <a:t>som undervisar i minst ett ämne 22/23 (heltidsarbete)</a:t>
            </a:r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F6DBA765-142B-412E-9857-254269DE85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448587"/>
              </p:ext>
            </p:extLst>
          </p:nvPr>
        </p:nvGraphicFramePr>
        <p:xfrm>
          <a:off x="1583353" y="3968417"/>
          <a:ext cx="2185584" cy="721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29831">
                  <a:extLst>
                    <a:ext uri="{9D8B030D-6E8A-4147-A177-3AD203B41FA5}">
                      <a16:colId xmlns:a16="http://schemas.microsoft.com/office/drawing/2014/main" val="1834136307"/>
                    </a:ext>
                  </a:extLst>
                </a:gridCol>
                <a:gridCol w="755753">
                  <a:extLst>
                    <a:ext uri="{9D8B030D-6E8A-4147-A177-3AD203B41FA5}">
                      <a16:colId xmlns:a16="http://schemas.microsoft.com/office/drawing/2014/main" val="3061110522"/>
                    </a:ext>
                  </a:extLst>
                </a:gridCol>
              </a:tblGrid>
              <a:tr h="350640">
                <a:tc>
                  <a:txBody>
                    <a:bodyPr/>
                    <a:lstStyle/>
                    <a:p>
                      <a:r>
                        <a:rPr lang="sv-SE" sz="1400" b="0" dirty="0"/>
                        <a:t>Riket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72%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761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b="1" dirty="0"/>
                        <a:t>Mellerud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/>
                        <a:t>65,2%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019958"/>
                  </a:ext>
                </a:extLst>
              </a:tr>
            </a:tbl>
          </a:graphicData>
        </a:graphic>
      </p:graphicFrame>
      <p:graphicFrame>
        <p:nvGraphicFramePr>
          <p:cNvPr id="9" name="Tabell 8">
            <a:extLst>
              <a:ext uri="{FF2B5EF4-FFF2-40B4-BE49-F238E27FC236}">
                <a16:creationId xmlns:a16="http://schemas.microsoft.com/office/drawing/2014/main" id="{5B7AA7D9-73A1-4328-AE6E-D9B25BC9E0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62631"/>
              </p:ext>
            </p:extLst>
          </p:nvPr>
        </p:nvGraphicFramePr>
        <p:xfrm>
          <a:off x="5116648" y="1947931"/>
          <a:ext cx="3206344" cy="260709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24360">
                  <a:extLst>
                    <a:ext uri="{9D8B030D-6E8A-4147-A177-3AD203B41FA5}">
                      <a16:colId xmlns:a16="http://schemas.microsoft.com/office/drawing/2014/main" val="1440984745"/>
                    </a:ext>
                  </a:extLst>
                </a:gridCol>
                <a:gridCol w="627328">
                  <a:extLst>
                    <a:ext uri="{9D8B030D-6E8A-4147-A177-3AD203B41FA5}">
                      <a16:colId xmlns:a16="http://schemas.microsoft.com/office/drawing/2014/main" val="1234723423"/>
                    </a:ext>
                  </a:extLst>
                </a:gridCol>
                <a:gridCol w="627328">
                  <a:extLst>
                    <a:ext uri="{9D8B030D-6E8A-4147-A177-3AD203B41FA5}">
                      <a16:colId xmlns:a16="http://schemas.microsoft.com/office/drawing/2014/main" val="2049363015"/>
                    </a:ext>
                  </a:extLst>
                </a:gridCol>
                <a:gridCol w="627328">
                  <a:extLst>
                    <a:ext uri="{9D8B030D-6E8A-4147-A177-3AD203B41FA5}">
                      <a16:colId xmlns:a16="http://schemas.microsoft.com/office/drawing/2014/main" val="1958266822"/>
                    </a:ext>
                  </a:extLst>
                </a:gridCol>
              </a:tblGrid>
              <a:tr h="376449">
                <a:tc>
                  <a:txBody>
                    <a:bodyPr/>
                    <a:lstStyle/>
                    <a:p>
                      <a:r>
                        <a:rPr lang="sv-SE" sz="1400" b="1" dirty="0"/>
                        <a:t> Mellerud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/>
                        <a:t>22/23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/>
                        <a:t>23/24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838368"/>
                  </a:ext>
                </a:extLst>
              </a:tr>
              <a:tr h="376449">
                <a:tc>
                  <a:txBody>
                    <a:bodyPr/>
                    <a:lstStyle/>
                    <a:p>
                      <a:r>
                        <a:rPr lang="sv-SE" sz="1400" dirty="0"/>
                        <a:t>Åsebro skola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85,7%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84,8%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-0,9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37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Åsens skola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59,2%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53,1%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-6,1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705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Fagerlidsskolan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87,5%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87,4%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-0,1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588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Karolinerskolan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71,2%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75,8%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+4,6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166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Nordalsskolan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68,1%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74,8%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+6,4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945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Rådaskolan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52,7%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43,3%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-9,4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47534"/>
                  </a:ext>
                </a:extLst>
              </a:tr>
            </a:tbl>
          </a:graphicData>
        </a:graphic>
      </p:graphicFrame>
      <p:sp>
        <p:nvSpPr>
          <p:cNvPr id="6" name="textruta 5">
            <a:extLst>
              <a:ext uri="{FF2B5EF4-FFF2-40B4-BE49-F238E27FC236}">
                <a16:creationId xmlns:a16="http://schemas.microsoft.com/office/drawing/2014/main" id="{E69BCFF3-5D66-437A-9B3D-ED82E332EB43}"/>
              </a:ext>
            </a:extLst>
          </p:cNvPr>
          <p:cNvSpPr txBox="1"/>
          <p:nvPr/>
        </p:nvSpPr>
        <p:spPr>
          <a:xfrm>
            <a:off x="656845" y="1953782"/>
            <a:ext cx="40386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Läsåret 23/24 har motsvarande 65,2 procent av lärarna i grundskolan i Melleruds kommun lärarlegitimation och behörighet i minst ett ämne. En minskning med -1% jämfört med föregående år.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I hela landet ligger lärarbehörigheten på 72 procent, vilket motsvarar en ökning med 1 %.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Av de sammanlagt 80 heltidstjänsterna i grundskolan i Melleruds kommun har 80,6 % lärarlegitimation </a:t>
            </a:r>
            <a:r>
              <a:rPr lang="sv-SE" sz="1200"/>
              <a:t>vilket motsvarar </a:t>
            </a:r>
            <a:r>
              <a:rPr lang="sv-SE" sz="1200" dirty="0"/>
              <a:t>en ökning med 5,4%.</a:t>
            </a:r>
          </a:p>
        </p:txBody>
      </p:sp>
    </p:spTree>
    <p:extLst>
      <p:ext uri="{BB962C8B-B14F-4D97-AF65-F5344CB8AC3E}">
        <p14:creationId xmlns:p14="http://schemas.microsoft.com/office/powerpoint/2010/main" val="534183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1">
            <a:extLst>
              <a:ext uri="{FF2B5EF4-FFF2-40B4-BE49-F238E27FC236}">
                <a16:creationId xmlns:a16="http://schemas.microsoft.com/office/drawing/2014/main" id="{79909DB4-AE38-2D40-9135-3F6B2C2A06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2825" y="2752552"/>
            <a:ext cx="2917272" cy="733868"/>
          </a:xfrm>
        </p:spPr>
        <p:txBody>
          <a:bodyPr/>
          <a:lstStyle/>
          <a:p>
            <a:r>
              <a:rPr lang="sv-SE" sz="1400" dirty="0"/>
              <a:t>Lärare i vuxenutbildning med </a:t>
            </a:r>
            <a:br>
              <a:rPr lang="sv-SE" sz="1400" dirty="0"/>
            </a:br>
            <a:r>
              <a:rPr lang="sv-SE" sz="1400" dirty="0"/>
              <a:t>pedagogisk högskoleexamen</a:t>
            </a:r>
            <a:endParaRPr lang="sv-SE" sz="1400" b="0" dirty="0"/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F6DBA765-142B-412E-9857-254269DE85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778809"/>
              </p:ext>
            </p:extLst>
          </p:nvPr>
        </p:nvGraphicFramePr>
        <p:xfrm>
          <a:off x="917487" y="3561114"/>
          <a:ext cx="2163021" cy="1072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78923">
                  <a:extLst>
                    <a:ext uri="{9D8B030D-6E8A-4147-A177-3AD203B41FA5}">
                      <a16:colId xmlns:a16="http://schemas.microsoft.com/office/drawing/2014/main" val="1834136307"/>
                    </a:ext>
                  </a:extLst>
                </a:gridCol>
                <a:gridCol w="648671">
                  <a:extLst>
                    <a:ext uri="{9D8B030D-6E8A-4147-A177-3AD203B41FA5}">
                      <a16:colId xmlns:a16="http://schemas.microsoft.com/office/drawing/2014/main" val="3061110522"/>
                    </a:ext>
                  </a:extLst>
                </a:gridCol>
                <a:gridCol w="635427">
                  <a:extLst>
                    <a:ext uri="{9D8B030D-6E8A-4147-A177-3AD203B41FA5}">
                      <a16:colId xmlns:a16="http://schemas.microsoft.com/office/drawing/2014/main" val="975971353"/>
                    </a:ext>
                  </a:extLst>
                </a:gridCol>
              </a:tblGrid>
              <a:tr h="350640">
                <a:tc>
                  <a:txBody>
                    <a:bodyPr/>
                    <a:lstStyle/>
                    <a:p>
                      <a:r>
                        <a:rPr lang="sv-SE" sz="1400" b="0" dirty="0"/>
                        <a:t>VUX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21/22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23/24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371347"/>
                  </a:ext>
                </a:extLst>
              </a:tr>
              <a:tr h="350640">
                <a:tc>
                  <a:txBody>
                    <a:bodyPr/>
                    <a:lstStyle/>
                    <a:p>
                      <a:r>
                        <a:rPr lang="sv-SE" sz="1400" b="0" dirty="0"/>
                        <a:t>Riket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79%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79%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761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b="0" dirty="0"/>
                        <a:t>Mellerud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73%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88,2%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019958"/>
                  </a:ext>
                </a:extLst>
              </a:tr>
            </a:tbl>
          </a:graphicData>
        </a:graphic>
      </p:graphicFrame>
      <p:sp>
        <p:nvSpPr>
          <p:cNvPr id="6" name="textruta 5">
            <a:extLst>
              <a:ext uri="{FF2B5EF4-FFF2-40B4-BE49-F238E27FC236}">
                <a16:creationId xmlns:a16="http://schemas.microsoft.com/office/drawing/2014/main" id="{53DCB36B-2AC5-438E-8A32-8826CDB24BFB}"/>
              </a:ext>
            </a:extLst>
          </p:cNvPr>
          <p:cNvSpPr txBox="1"/>
          <p:nvPr/>
        </p:nvSpPr>
        <p:spPr>
          <a:xfrm>
            <a:off x="5134709" y="1062295"/>
            <a:ext cx="42272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Lärare i grundsärskolan med lärar-legitimation  och behörighet i ämnet</a:t>
            </a: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279EB207-AD34-44D1-A6A9-F97D6420AA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945125"/>
              </p:ext>
            </p:extLst>
          </p:nvPr>
        </p:nvGraphicFramePr>
        <p:xfrm>
          <a:off x="5244241" y="1782684"/>
          <a:ext cx="2163021" cy="98826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78923">
                  <a:extLst>
                    <a:ext uri="{9D8B030D-6E8A-4147-A177-3AD203B41FA5}">
                      <a16:colId xmlns:a16="http://schemas.microsoft.com/office/drawing/2014/main" val="2664327447"/>
                    </a:ext>
                  </a:extLst>
                </a:gridCol>
                <a:gridCol w="654516">
                  <a:extLst>
                    <a:ext uri="{9D8B030D-6E8A-4147-A177-3AD203B41FA5}">
                      <a16:colId xmlns:a16="http://schemas.microsoft.com/office/drawing/2014/main" val="762300215"/>
                    </a:ext>
                  </a:extLst>
                </a:gridCol>
                <a:gridCol w="629582">
                  <a:extLst>
                    <a:ext uri="{9D8B030D-6E8A-4147-A177-3AD203B41FA5}">
                      <a16:colId xmlns:a16="http://schemas.microsoft.com/office/drawing/2014/main" val="2507487542"/>
                    </a:ext>
                  </a:extLst>
                </a:gridCol>
              </a:tblGrid>
              <a:tr h="323215">
                <a:tc>
                  <a:txBody>
                    <a:bodyPr/>
                    <a:lstStyle/>
                    <a:p>
                      <a:r>
                        <a:rPr lang="sv-SE" sz="1400" b="0" dirty="0"/>
                        <a:t>GR.SÄR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22/23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23/24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469790"/>
                  </a:ext>
                </a:extLst>
              </a:tr>
              <a:tr h="323215">
                <a:tc>
                  <a:txBody>
                    <a:bodyPr/>
                    <a:lstStyle/>
                    <a:p>
                      <a:r>
                        <a:rPr lang="sv-SE" sz="1400" b="0" dirty="0"/>
                        <a:t>Riket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14%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061803"/>
                  </a:ext>
                </a:extLst>
              </a:tr>
              <a:tr h="341835">
                <a:tc>
                  <a:txBody>
                    <a:bodyPr/>
                    <a:lstStyle/>
                    <a:p>
                      <a:r>
                        <a:rPr lang="sv-SE" sz="1400" b="0" dirty="0"/>
                        <a:t>Mellerud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48%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271797"/>
                  </a:ext>
                </a:extLst>
              </a:tr>
            </a:tbl>
          </a:graphicData>
        </a:graphic>
      </p:graphicFrame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91A863CE-F1C1-AC2C-7345-2D0FF45F1A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500230"/>
              </p:ext>
            </p:extLst>
          </p:nvPr>
        </p:nvGraphicFramePr>
        <p:xfrm>
          <a:off x="917487" y="1704780"/>
          <a:ext cx="2440195" cy="97307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91550">
                  <a:extLst>
                    <a:ext uri="{9D8B030D-6E8A-4147-A177-3AD203B41FA5}">
                      <a16:colId xmlns:a16="http://schemas.microsoft.com/office/drawing/2014/main" val="3351879212"/>
                    </a:ext>
                  </a:extLst>
                </a:gridCol>
                <a:gridCol w="731792">
                  <a:extLst>
                    <a:ext uri="{9D8B030D-6E8A-4147-A177-3AD203B41FA5}">
                      <a16:colId xmlns:a16="http://schemas.microsoft.com/office/drawing/2014/main" val="1030499540"/>
                    </a:ext>
                  </a:extLst>
                </a:gridCol>
                <a:gridCol w="716853">
                  <a:extLst>
                    <a:ext uri="{9D8B030D-6E8A-4147-A177-3AD203B41FA5}">
                      <a16:colId xmlns:a16="http://schemas.microsoft.com/office/drawing/2014/main" val="2711543204"/>
                    </a:ext>
                  </a:extLst>
                </a:gridCol>
              </a:tblGrid>
              <a:tr h="318248">
                <a:tc>
                  <a:txBody>
                    <a:bodyPr/>
                    <a:lstStyle/>
                    <a:p>
                      <a:r>
                        <a:rPr lang="sv-SE" sz="1400" b="0" dirty="0"/>
                        <a:t>Gymnasiet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22/23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23/24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327227"/>
                  </a:ext>
                </a:extLst>
              </a:tr>
              <a:tr h="318248">
                <a:tc>
                  <a:txBody>
                    <a:bodyPr/>
                    <a:lstStyle/>
                    <a:p>
                      <a:r>
                        <a:rPr lang="sv-SE" sz="1400" b="0" dirty="0"/>
                        <a:t>Riket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83,4%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84%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154764"/>
                  </a:ext>
                </a:extLst>
              </a:tr>
              <a:tr h="336582">
                <a:tc>
                  <a:txBody>
                    <a:bodyPr/>
                    <a:lstStyle/>
                    <a:p>
                      <a:r>
                        <a:rPr lang="sv-SE" sz="1400" b="0" dirty="0"/>
                        <a:t>Mellerud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55,4%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30,4%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3221014"/>
                  </a:ext>
                </a:extLst>
              </a:tr>
            </a:tbl>
          </a:graphicData>
        </a:graphic>
      </p:graphicFrame>
      <p:sp>
        <p:nvSpPr>
          <p:cNvPr id="7" name="textruta 6">
            <a:extLst>
              <a:ext uri="{FF2B5EF4-FFF2-40B4-BE49-F238E27FC236}">
                <a16:creationId xmlns:a16="http://schemas.microsoft.com/office/drawing/2014/main" id="{4E2EFE21-9D30-EE47-5470-980634024EA6}"/>
              </a:ext>
            </a:extLst>
          </p:cNvPr>
          <p:cNvSpPr txBox="1"/>
          <p:nvPr/>
        </p:nvSpPr>
        <p:spPr>
          <a:xfrm>
            <a:off x="811979" y="1079767"/>
            <a:ext cx="387139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sv-SE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Gymnasieskolan- lärare med behörighet</a:t>
            </a:r>
            <a:br>
              <a:rPr kumimoji="0" lang="sv-SE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sv-SE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minst ett ämne (Heltidstjänster) </a:t>
            </a:r>
            <a:endParaRPr lang="sv-SE" dirty="0"/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1F7D83D2-A093-6CA9-68D8-931384DAFB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519626"/>
              </p:ext>
            </p:extLst>
          </p:nvPr>
        </p:nvGraphicFramePr>
        <p:xfrm>
          <a:off x="5244241" y="3569280"/>
          <a:ext cx="2163021" cy="1072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78923">
                  <a:extLst>
                    <a:ext uri="{9D8B030D-6E8A-4147-A177-3AD203B41FA5}">
                      <a16:colId xmlns:a16="http://schemas.microsoft.com/office/drawing/2014/main" val="2743250914"/>
                    </a:ext>
                  </a:extLst>
                </a:gridCol>
                <a:gridCol w="648671">
                  <a:extLst>
                    <a:ext uri="{9D8B030D-6E8A-4147-A177-3AD203B41FA5}">
                      <a16:colId xmlns:a16="http://schemas.microsoft.com/office/drawing/2014/main" val="3697259512"/>
                    </a:ext>
                  </a:extLst>
                </a:gridCol>
                <a:gridCol w="635427">
                  <a:extLst>
                    <a:ext uri="{9D8B030D-6E8A-4147-A177-3AD203B41FA5}">
                      <a16:colId xmlns:a16="http://schemas.microsoft.com/office/drawing/2014/main" val="483314401"/>
                    </a:ext>
                  </a:extLst>
                </a:gridCol>
              </a:tblGrid>
              <a:tr h="350640">
                <a:tc>
                  <a:txBody>
                    <a:bodyPr/>
                    <a:lstStyle/>
                    <a:p>
                      <a:r>
                        <a:rPr lang="sv-SE" sz="1400" b="0" dirty="0"/>
                        <a:t>VUX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21/22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23/24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018515"/>
                  </a:ext>
                </a:extLst>
              </a:tr>
              <a:tr h="350640">
                <a:tc>
                  <a:txBody>
                    <a:bodyPr/>
                    <a:lstStyle/>
                    <a:p>
                      <a:r>
                        <a:rPr lang="sv-SE" sz="1400" b="0" dirty="0"/>
                        <a:t>Riket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79%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74%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5604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b="0" dirty="0"/>
                        <a:t>Mellerud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541410"/>
                  </a:ext>
                </a:extLst>
              </a:tr>
            </a:tbl>
          </a:graphicData>
        </a:graphic>
      </p:graphicFrame>
      <p:sp>
        <p:nvSpPr>
          <p:cNvPr id="8" name="textruta 7">
            <a:extLst>
              <a:ext uri="{FF2B5EF4-FFF2-40B4-BE49-F238E27FC236}">
                <a16:creationId xmlns:a16="http://schemas.microsoft.com/office/drawing/2014/main" id="{8943EF22-9B60-359E-6D16-A2E4DE4AFFF2}"/>
              </a:ext>
            </a:extLst>
          </p:cNvPr>
          <p:cNvSpPr txBox="1"/>
          <p:nvPr/>
        </p:nvSpPr>
        <p:spPr>
          <a:xfrm>
            <a:off x="5181275" y="2974012"/>
            <a:ext cx="3921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SFI – lärare med behörighet</a:t>
            </a:r>
            <a:br>
              <a:rPr lang="sv-SE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v-SE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minst ett ämne</a:t>
            </a:r>
          </a:p>
        </p:txBody>
      </p:sp>
    </p:spTree>
    <p:extLst>
      <p:ext uri="{BB962C8B-B14F-4D97-AF65-F5344CB8AC3E}">
        <p14:creationId xmlns:p14="http://schemas.microsoft.com/office/powerpoint/2010/main" val="1072129980"/>
      </p:ext>
    </p:extLst>
  </p:cSld>
  <p:clrMapOvr>
    <a:masterClrMapping/>
  </p:clrMapOvr>
</p:sld>
</file>

<file path=ppt/theme/theme1.xml><?xml version="1.0" encoding="utf-8"?>
<a:theme xmlns:a="http://schemas.openxmlformats.org/drawingml/2006/main" name="Mellerud - Innehållssidor">
  <a:themeElements>
    <a:clrScheme name="Melleruds Kommu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5EB8"/>
      </a:accent1>
      <a:accent2>
        <a:srgbClr val="B8CCEA"/>
      </a:accent2>
      <a:accent3>
        <a:srgbClr val="003B5C"/>
      </a:accent3>
      <a:accent4>
        <a:srgbClr val="BE83A3"/>
      </a:accent4>
      <a:accent5>
        <a:srgbClr val="279989"/>
      </a:accent5>
      <a:accent6>
        <a:srgbClr val="75787B"/>
      </a:accent6>
      <a:hlink>
        <a:srgbClr val="F9413A"/>
      </a:hlink>
      <a:folHlink>
        <a:srgbClr val="FFC72C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llerud_mall_1901" id="{468F1AB9-4C72-954B-A6ED-EA116CE2BA50}" vid="{4957BD17-FB95-A540-8127-C9C0B7382DB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Mellerud</Template>
  <TotalTime>773</TotalTime>
  <Words>581</Words>
  <Application>Microsoft Office PowerPoint</Application>
  <PresentationFormat>Bildspel på skärmen (16:9)</PresentationFormat>
  <Paragraphs>120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Tahoma</vt:lpstr>
      <vt:lpstr>Mellerud - Innehållssidor</vt:lpstr>
      <vt:lpstr>Lärarbehörighet läsåret 23/24  </vt:lpstr>
      <vt:lpstr>Riket: Lärarbehörigheten ökar i grundskolan och gymnasieskolan</vt:lpstr>
      <vt:lpstr>Förskola - lärare och förskolelärare med lärarlegitimation 2022  </vt:lpstr>
      <vt:lpstr>Förskoleklass - lärare och förskolelärare med lärarlegitimation Heltidstjänster (årsarbetskrafter) </vt:lpstr>
      <vt:lpstr>Lärare i grundskolan med legitimation/behörighet som undervisar i minst ett ämne 22/23 (heltidsarbete)</vt:lpstr>
      <vt:lpstr>Lärare i vuxenutbildning med  pedagogisk högskoleexamen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Behörighet i minst ett ämne 18/19</dc:title>
  <dc:creator>Elvis Sabovic</dc:creator>
  <cp:lastModifiedBy>Linda Eriksson</cp:lastModifiedBy>
  <cp:revision>50</cp:revision>
  <dcterms:created xsi:type="dcterms:W3CDTF">2019-03-13T13:22:35Z</dcterms:created>
  <dcterms:modified xsi:type="dcterms:W3CDTF">2024-04-08T12:52:25Z</dcterms:modified>
</cp:coreProperties>
</file>