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notesMasterIdLst>
    <p:notesMasterId r:id="rId7"/>
  </p:notesMasterIdLst>
  <p:sldIdLst>
    <p:sldId id="257" r:id="rId2"/>
    <p:sldId id="258" r:id="rId3"/>
    <p:sldId id="259" r:id="rId4"/>
    <p:sldId id="260" r:id="rId5"/>
    <p:sldId id="261" r:id="rId6"/>
  </p:sldIdLst>
  <p:sldSz cx="9144000" cy="5143500" type="screen16x9"/>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710"/>
  </p:normalViewPr>
  <p:slideViewPr>
    <p:cSldViewPr snapToGrid="0" snapToObjects="1">
      <p:cViewPr varScale="1">
        <p:scale>
          <a:sx n="159" d="100"/>
          <a:sy n="159" d="100"/>
        </p:scale>
        <p:origin x="156"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 Pettersson" userId="98a05a5a-1c6c-46e4-b4b4-336f27099915" providerId="ADAL" clId="{B561E263-EA1C-4AAD-93F6-567EB7DAB947}"/>
    <pc:docChg chg="modSld">
      <pc:chgData name="Anders Pettersson" userId="98a05a5a-1c6c-46e4-b4b4-336f27099915" providerId="ADAL" clId="{B561E263-EA1C-4AAD-93F6-567EB7DAB947}" dt="2023-06-09T06:18:10.770" v="89" actId="14100"/>
      <pc:docMkLst>
        <pc:docMk/>
      </pc:docMkLst>
      <pc:sldChg chg="modSp mod">
        <pc:chgData name="Anders Pettersson" userId="98a05a5a-1c6c-46e4-b4b4-336f27099915" providerId="ADAL" clId="{B561E263-EA1C-4AAD-93F6-567EB7DAB947}" dt="2023-06-08T12:42:05.470" v="5" actId="1076"/>
        <pc:sldMkLst>
          <pc:docMk/>
          <pc:sldMk cId="3078004447" sldId="257"/>
        </pc:sldMkLst>
        <pc:spChg chg="mod">
          <ac:chgData name="Anders Pettersson" userId="98a05a5a-1c6c-46e4-b4b4-336f27099915" providerId="ADAL" clId="{B561E263-EA1C-4AAD-93F6-567EB7DAB947}" dt="2023-06-08T10:13:02.022" v="1" actId="20577"/>
          <ac:spMkLst>
            <pc:docMk/>
            <pc:sldMk cId="3078004447" sldId="257"/>
            <ac:spMk id="12" creationId="{79909DB4-AE38-2D40-9135-3F6B2C2A06A2}"/>
          </ac:spMkLst>
        </pc:spChg>
        <pc:picChg chg="mod">
          <ac:chgData name="Anders Pettersson" userId="98a05a5a-1c6c-46e4-b4b4-336f27099915" providerId="ADAL" clId="{B561E263-EA1C-4AAD-93F6-567EB7DAB947}" dt="2023-06-08T12:42:05.470" v="5" actId="1076"/>
          <ac:picMkLst>
            <pc:docMk/>
            <pc:sldMk cId="3078004447" sldId="257"/>
            <ac:picMk id="3" creationId="{1CEBD0AE-E2A0-77B2-9927-88D01E907C0E}"/>
          </ac:picMkLst>
        </pc:picChg>
      </pc:sldChg>
      <pc:sldChg chg="modSp mod">
        <pc:chgData name="Anders Pettersson" userId="98a05a5a-1c6c-46e4-b4b4-336f27099915" providerId="ADAL" clId="{B561E263-EA1C-4AAD-93F6-567EB7DAB947}" dt="2023-06-09T06:17:29.527" v="66" actId="20577"/>
        <pc:sldMkLst>
          <pc:docMk/>
          <pc:sldMk cId="589774437" sldId="259"/>
        </pc:sldMkLst>
        <pc:spChg chg="mod">
          <ac:chgData name="Anders Pettersson" userId="98a05a5a-1c6c-46e4-b4b4-336f27099915" providerId="ADAL" clId="{B561E263-EA1C-4AAD-93F6-567EB7DAB947}" dt="2023-06-09T06:17:29.527" v="66" actId="20577"/>
          <ac:spMkLst>
            <pc:docMk/>
            <pc:sldMk cId="589774437" sldId="259"/>
            <ac:spMk id="3" creationId="{EC88B7CB-D6C7-D8C4-27F2-1135573AE0A4}"/>
          </ac:spMkLst>
        </pc:spChg>
      </pc:sldChg>
      <pc:sldChg chg="modSp mod">
        <pc:chgData name="Anders Pettersson" userId="98a05a5a-1c6c-46e4-b4b4-336f27099915" providerId="ADAL" clId="{B561E263-EA1C-4AAD-93F6-567EB7DAB947}" dt="2023-06-09T06:18:10.770" v="89" actId="14100"/>
        <pc:sldMkLst>
          <pc:docMk/>
          <pc:sldMk cId="1215404198" sldId="261"/>
        </pc:sldMkLst>
        <pc:spChg chg="mod">
          <ac:chgData name="Anders Pettersson" userId="98a05a5a-1c6c-46e4-b4b4-336f27099915" providerId="ADAL" clId="{B561E263-EA1C-4AAD-93F6-567EB7DAB947}" dt="2023-06-09T06:18:10.770" v="89" actId="14100"/>
          <ac:spMkLst>
            <pc:docMk/>
            <pc:sldMk cId="1215404198" sldId="261"/>
            <ac:spMk id="3" creationId="{FB9FED54-4A3E-84EE-C77A-C7254729709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DB680-8C92-D148-80E5-DDFD5023E469}" type="datetimeFigureOut">
              <a:rPr lang="sv-SE" smtClean="0"/>
              <a:t>2023-06-09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553BCB-DF69-7640-B488-83211524CE38}" type="slidenum">
              <a:rPr lang="sv-SE" smtClean="0"/>
              <a:t>‹#›</a:t>
            </a:fld>
            <a:endParaRPr lang="sv-SE"/>
          </a:p>
        </p:txBody>
      </p:sp>
    </p:spTree>
    <p:extLst>
      <p:ext uri="{BB962C8B-B14F-4D97-AF65-F5344CB8AC3E}">
        <p14:creationId xmlns:p14="http://schemas.microsoft.com/office/powerpoint/2010/main" val="2423259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nehållssida med bild">
    <p:spTree>
      <p:nvGrpSpPr>
        <p:cNvPr id="1" name=""/>
        <p:cNvGrpSpPr/>
        <p:nvPr/>
      </p:nvGrpSpPr>
      <p:grpSpPr>
        <a:xfrm>
          <a:off x="0" y="0"/>
          <a:ext cx="0" cy="0"/>
          <a:chOff x="0" y="0"/>
          <a:chExt cx="0" cy="0"/>
        </a:xfrm>
      </p:grpSpPr>
      <p:sp>
        <p:nvSpPr>
          <p:cNvPr id="2" name="Title 1"/>
          <p:cNvSpPr>
            <a:spLocks noGrp="1"/>
          </p:cNvSpPr>
          <p:nvPr>
            <p:ph type="ctrTitle"/>
          </p:nvPr>
        </p:nvSpPr>
        <p:spPr>
          <a:xfrm>
            <a:off x="539755"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555191" y="2031207"/>
            <a:ext cx="2977621" cy="2781300"/>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
        <p:nvSpPr>
          <p:cNvPr id="4" name="Platshållare för bild 3">
            <a:extLst>
              <a:ext uri="{FF2B5EF4-FFF2-40B4-BE49-F238E27FC236}">
                <a16:creationId xmlns:a16="http://schemas.microsoft.com/office/drawing/2014/main" id="{5108CE3C-584F-6741-B1B8-4828C8375FD3}"/>
              </a:ext>
            </a:extLst>
          </p:cNvPr>
          <p:cNvSpPr>
            <a:spLocks noGrp="1"/>
          </p:cNvSpPr>
          <p:nvPr>
            <p:ph type="pic" sz="quarter" idx="11"/>
          </p:nvPr>
        </p:nvSpPr>
        <p:spPr>
          <a:xfrm>
            <a:off x="539750" y="2031207"/>
            <a:ext cx="4818062" cy="2781300"/>
          </a:xfrm>
          <a:prstGeom prst="rect">
            <a:avLst/>
          </a:prstGeom>
        </p:spPr>
        <p:txBody>
          <a:bodyPr/>
          <a:lstStyle/>
          <a:p>
            <a:endParaRPr lang="sv-SE"/>
          </a:p>
        </p:txBody>
      </p:sp>
    </p:spTree>
    <p:extLst>
      <p:ext uri="{BB962C8B-B14F-4D97-AF65-F5344CB8AC3E}">
        <p14:creationId xmlns:p14="http://schemas.microsoft.com/office/powerpoint/2010/main" val="38151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nehållssida text">
    <p:spTree>
      <p:nvGrpSpPr>
        <p:cNvPr id="1" name=""/>
        <p:cNvGrpSpPr/>
        <p:nvPr/>
      </p:nvGrpSpPr>
      <p:grpSpPr>
        <a:xfrm>
          <a:off x="0" y="0"/>
          <a:ext cx="0" cy="0"/>
          <a:chOff x="0" y="0"/>
          <a:chExt cx="0" cy="0"/>
        </a:xfrm>
      </p:grpSpPr>
      <p:sp>
        <p:nvSpPr>
          <p:cNvPr id="2" name="Title 1"/>
          <p:cNvSpPr>
            <a:spLocks noGrp="1"/>
          </p:cNvSpPr>
          <p:nvPr>
            <p:ph type="ctrTitle"/>
          </p:nvPr>
        </p:nvSpPr>
        <p:spPr>
          <a:xfrm>
            <a:off x="539754" y="1111996"/>
            <a:ext cx="7371563" cy="733868"/>
          </a:xfrm>
          <a:prstGeom prst="rect">
            <a:avLst/>
          </a:prstGeom>
        </p:spPr>
        <p:txBody>
          <a:bodyPr anchor="b"/>
          <a:lstStyle>
            <a:lvl1pPr algn="l">
              <a:defRPr sz="3000" b="1" i="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Klicka här för att ändra mall för rubrikformat</a:t>
            </a:r>
            <a:endParaRPr lang="en-US" dirty="0"/>
          </a:p>
        </p:txBody>
      </p:sp>
      <p:sp>
        <p:nvSpPr>
          <p:cNvPr id="10" name="Platshållare för text 9">
            <a:extLst>
              <a:ext uri="{FF2B5EF4-FFF2-40B4-BE49-F238E27FC236}">
                <a16:creationId xmlns:a16="http://schemas.microsoft.com/office/drawing/2014/main" id="{E4C4C6BB-CEA7-E249-84A6-44AE90F13D74}"/>
              </a:ext>
            </a:extLst>
          </p:cNvPr>
          <p:cNvSpPr>
            <a:spLocks noGrp="1"/>
          </p:cNvSpPr>
          <p:nvPr>
            <p:ph type="body" sz="quarter" idx="10"/>
          </p:nvPr>
        </p:nvSpPr>
        <p:spPr>
          <a:xfrm>
            <a:off x="539750" y="2031208"/>
            <a:ext cx="6155794" cy="2788841"/>
          </a:xfrm>
          <a:prstGeom prst="rect">
            <a:avLst/>
          </a:prstGeom>
        </p:spPr>
        <p:txBody>
          <a:bodyPr/>
          <a:lstStyle>
            <a:lvl1pPr marL="285737" indent="-285737">
              <a:buClr>
                <a:schemeClr val="accent1"/>
              </a:buClr>
              <a:buFont typeface="Arial" panose="020B0604020202020204" pitchFamily="34" charset="0"/>
              <a:buChar char="•"/>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sv-SE" dirty="0"/>
              <a:t>Redigera format för bakgrundstext
Nivå två
Nivå tre
Nivå fyra
Nivå fem</a:t>
            </a:r>
          </a:p>
        </p:txBody>
      </p:sp>
      <p:sp>
        <p:nvSpPr>
          <p:cNvPr id="13" name="textruta 12">
            <a:extLst>
              <a:ext uri="{FF2B5EF4-FFF2-40B4-BE49-F238E27FC236}">
                <a16:creationId xmlns:a16="http://schemas.microsoft.com/office/drawing/2014/main" id="{A5236DE0-AE8A-A94A-A449-AD792ADA0B31}"/>
              </a:ext>
            </a:extLst>
          </p:cNvPr>
          <p:cNvSpPr txBox="1"/>
          <p:nvPr userDrawn="1"/>
        </p:nvSpPr>
        <p:spPr>
          <a:xfrm>
            <a:off x="4603536" y="5399688"/>
            <a:ext cx="184731" cy="369332"/>
          </a:xfrm>
          <a:prstGeom prst="rect">
            <a:avLst/>
          </a:prstGeom>
          <a:noFill/>
        </p:spPr>
        <p:txBody>
          <a:bodyPr wrap="none" rtlCol="0">
            <a:spAutoFit/>
          </a:bodyPr>
          <a:lstStyle/>
          <a:p>
            <a:endParaRPr lang="sv-SE" sz="1800" dirty="0"/>
          </a:p>
        </p:txBody>
      </p:sp>
    </p:spTree>
    <p:extLst>
      <p:ext uri="{BB962C8B-B14F-4D97-AF65-F5344CB8AC3E}">
        <p14:creationId xmlns:p14="http://schemas.microsoft.com/office/powerpoint/2010/main" val="24150467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4A3DA368-0649-364A-A54A-AF2ACB6AB087}"/>
              </a:ext>
            </a:extLst>
          </p:cNvPr>
          <p:cNvSpPr/>
          <p:nvPr userDrawn="1"/>
        </p:nvSpPr>
        <p:spPr>
          <a:xfrm>
            <a:off x="0" y="0"/>
            <a:ext cx="9144000" cy="9017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12" name="Bildobjekt 11">
            <a:extLst>
              <a:ext uri="{FF2B5EF4-FFF2-40B4-BE49-F238E27FC236}">
                <a16:creationId xmlns:a16="http://schemas.microsoft.com/office/drawing/2014/main" id="{82A8A6C1-D133-6640-8842-BC4348ECFAFF}"/>
              </a:ext>
            </a:extLst>
          </p:cNvPr>
          <p:cNvPicPr>
            <a:picLocks noChangeAspect="1"/>
          </p:cNvPicPr>
          <p:nvPr userDrawn="1"/>
        </p:nvPicPr>
        <p:blipFill>
          <a:blip r:embed="rId4"/>
          <a:stretch>
            <a:fillRect/>
          </a:stretch>
        </p:blipFill>
        <p:spPr>
          <a:xfrm>
            <a:off x="539750" y="274885"/>
            <a:ext cx="1558544" cy="485648"/>
          </a:xfrm>
          <a:prstGeom prst="rect">
            <a:avLst/>
          </a:prstGeom>
        </p:spPr>
      </p:pic>
      <p:pic>
        <p:nvPicPr>
          <p:cNvPr id="4" name="Bildobjekt 3">
            <a:extLst>
              <a:ext uri="{FF2B5EF4-FFF2-40B4-BE49-F238E27FC236}">
                <a16:creationId xmlns:a16="http://schemas.microsoft.com/office/drawing/2014/main" id="{4AA88D02-32E2-6D48-AD49-C923EA56ED7D}"/>
              </a:ext>
            </a:extLst>
          </p:cNvPr>
          <p:cNvPicPr>
            <a:picLocks noChangeAspect="1"/>
          </p:cNvPicPr>
          <p:nvPr userDrawn="1"/>
        </p:nvPicPr>
        <p:blipFill>
          <a:blip r:embed="rId5">
            <a:alphaModFix amt="50000"/>
          </a:blip>
          <a:stretch>
            <a:fillRect/>
          </a:stretch>
        </p:blipFill>
        <p:spPr>
          <a:xfrm>
            <a:off x="7401560" y="358959"/>
            <a:ext cx="1310640" cy="292608"/>
          </a:xfrm>
          <a:prstGeom prst="rect">
            <a:avLst/>
          </a:prstGeom>
        </p:spPr>
      </p:pic>
    </p:spTree>
    <p:extLst>
      <p:ext uri="{BB962C8B-B14F-4D97-AF65-F5344CB8AC3E}">
        <p14:creationId xmlns:p14="http://schemas.microsoft.com/office/powerpoint/2010/main" val="3887163806"/>
      </p:ext>
    </p:extLst>
  </p:cSld>
  <p:clrMap bg1="lt1" tx1="dk1" bg2="lt2" tx2="dk2" accent1="accent1" accent2="accent2" accent3="accent3" accent4="accent4" accent5="accent5" accent6="accent6" hlink="hlink" folHlink="folHlink"/>
  <p:sldLayoutIdLst>
    <p:sldLayoutId id="2147483676" r:id="rId1"/>
    <p:sldLayoutId id="2147483677" r:id="rId2"/>
  </p:sldLayoutIdLst>
  <p:txStyles>
    <p:titleStyle>
      <a:lvl1pPr algn="l" defTabSz="914354"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guide id="4" pos="340" userDrawn="1">
          <p15:clr>
            <a:srgbClr val="F26B43"/>
          </p15:clr>
        </p15:guide>
        <p15:guide id="5" orient="horz" pos="224" userDrawn="1">
          <p15:clr>
            <a:srgbClr val="F26B43"/>
          </p15:clr>
        </p15:guide>
        <p15:guide id="6" orient="horz" pos="3010" userDrawn="1">
          <p15:clr>
            <a:srgbClr val="F26B43"/>
          </p15:clr>
        </p15:guide>
        <p15:guide id="7" pos="548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79909DB4-AE38-2D40-9135-3F6B2C2A06A2}"/>
              </a:ext>
            </a:extLst>
          </p:cNvPr>
          <p:cNvSpPr>
            <a:spLocks noGrp="1"/>
          </p:cNvSpPr>
          <p:nvPr>
            <p:ph type="ctrTitle"/>
          </p:nvPr>
        </p:nvSpPr>
        <p:spPr>
          <a:xfrm>
            <a:off x="539755" y="1111996"/>
            <a:ext cx="8044777" cy="733868"/>
          </a:xfrm>
        </p:spPr>
        <p:txBody>
          <a:bodyPr/>
          <a:lstStyle/>
          <a:p>
            <a:r>
              <a:rPr lang="sv-SE" sz="2000" dirty="0"/>
              <a:t>Primärt samverkansavtal gymnasieutbildning 24/25 – 27/28</a:t>
            </a:r>
          </a:p>
        </p:txBody>
      </p:sp>
      <p:pic>
        <p:nvPicPr>
          <p:cNvPr id="2" name="Bildobjekt 1">
            <a:extLst>
              <a:ext uri="{FF2B5EF4-FFF2-40B4-BE49-F238E27FC236}">
                <a16:creationId xmlns:a16="http://schemas.microsoft.com/office/drawing/2014/main" id="{1971733E-52BA-84B8-B4A1-D9DC1C4D53E2}"/>
              </a:ext>
            </a:extLst>
          </p:cNvPr>
          <p:cNvPicPr>
            <a:picLocks noChangeAspect="1"/>
          </p:cNvPicPr>
          <p:nvPr/>
        </p:nvPicPr>
        <p:blipFill>
          <a:blip r:embed="rId2"/>
          <a:stretch>
            <a:fillRect/>
          </a:stretch>
        </p:blipFill>
        <p:spPr>
          <a:xfrm>
            <a:off x="890336" y="2300160"/>
            <a:ext cx="3293419" cy="1979144"/>
          </a:xfrm>
          <a:prstGeom prst="rect">
            <a:avLst/>
          </a:prstGeom>
        </p:spPr>
      </p:pic>
      <p:pic>
        <p:nvPicPr>
          <p:cNvPr id="3" name="Bildobjekt 2">
            <a:extLst>
              <a:ext uri="{FF2B5EF4-FFF2-40B4-BE49-F238E27FC236}">
                <a16:creationId xmlns:a16="http://schemas.microsoft.com/office/drawing/2014/main" id="{1CEBD0AE-E2A0-77B2-9927-88D01E907C0E}"/>
              </a:ext>
            </a:extLst>
          </p:cNvPr>
          <p:cNvPicPr>
            <a:picLocks noChangeAspect="1"/>
          </p:cNvPicPr>
          <p:nvPr/>
        </p:nvPicPr>
        <p:blipFill>
          <a:blip r:embed="rId3"/>
          <a:stretch>
            <a:fillRect/>
          </a:stretch>
        </p:blipFill>
        <p:spPr>
          <a:xfrm>
            <a:off x="5221956" y="2839398"/>
            <a:ext cx="2718886" cy="916478"/>
          </a:xfrm>
          <a:prstGeom prst="rect">
            <a:avLst/>
          </a:prstGeom>
        </p:spPr>
      </p:pic>
    </p:spTree>
    <p:extLst>
      <p:ext uri="{BB962C8B-B14F-4D97-AF65-F5344CB8AC3E}">
        <p14:creationId xmlns:p14="http://schemas.microsoft.com/office/powerpoint/2010/main" val="307800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C5F129DE-28D4-7045-A2A3-7B2EC165C170}"/>
              </a:ext>
            </a:extLst>
          </p:cNvPr>
          <p:cNvSpPr>
            <a:spLocks noGrp="1"/>
          </p:cNvSpPr>
          <p:nvPr>
            <p:ph type="ctrTitle"/>
          </p:nvPr>
        </p:nvSpPr>
        <p:spPr>
          <a:xfrm>
            <a:off x="886218" y="570605"/>
            <a:ext cx="7371563" cy="733868"/>
          </a:xfrm>
        </p:spPr>
        <p:txBody>
          <a:bodyPr/>
          <a:lstStyle/>
          <a:p>
            <a:r>
              <a:rPr lang="sv-SE" sz="1800" dirty="0"/>
              <a:t>Sammanfattning av dimensioneringslagen</a:t>
            </a:r>
          </a:p>
        </p:txBody>
      </p:sp>
      <p:sp>
        <p:nvSpPr>
          <p:cNvPr id="5" name="Platshållare för text 4">
            <a:extLst>
              <a:ext uri="{FF2B5EF4-FFF2-40B4-BE49-F238E27FC236}">
                <a16:creationId xmlns:a16="http://schemas.microsoft.com/office/drawing/2014/main" id="{C111F29B-9D56-9345-B52D-9CE8525818F3}"/>
              </a:ext>
            </a:extLst>
          </p:cNvPr>
          <p:cNvSpPr>
            <a:spLocks noGrp="1"/>
          </p:cNvSpPr>
          <p:nvPr>
            <p:ph type="body" sz="quarter" idx="10"/>
          </p:nvPr>
        </p:nvSpPr>
        <p:spPr>
          <a:xfrm>
            <a:off x="611938" y="1459202"/>
            <a:ext cx="6348329" cy="3479761"/>
          </a:xfrm>
        </p:spPr>
        <p:txBody>
          <a:bodyPr/>
          <a:lstStyle/>
          <a:p>
            <a:r>
              <a:rPr lang="sv-SE" sz="1200" dirty="0"/>
              <a:t>Riksdagen beslutade den 16 juni 2022 om ändringar i skollagen som ska underlätta ungdomars och vuxnas etablering på arbetsmarknaden och hur kompetensförsörjningen till välfärd och näringsliv ska förbättras.</a:t>
            </a:r>
          </a:p>
          <a:p>
            <a:r>
              <a:rPr lang="sv-SE" sz="1200" dirty="0"/>
              <a:t>Ändringarna innebär att arbetsmarknadens behov ska vägas in vid planering och dimensionering av vissa utbildningar på gymnasial nivå. Mer konkret innebär det att när en kommun, region eller enskild huvudman lägger fram vilka gymnasieutbildningar som ska erbjudas och hur många platser utbildningarna ska ha, ska det tas hänsyn till både ungdomarnas efterfrågan och arbetsmarknadens behov. </a:t>
            </a:r>
          </a:p>
          <a:p>
            <a:r>
              <a:rPr lang="sv-SE" sz="1200" dirty="0"/>
              <a:t>Kommunerna ska genom avtal med minst två andra kommuner även samverka om planering, dimensionering och erbjudande av utbildning i ett primärt samverkansområde.</a:t>
            </a:r>
          </a:p>
          <a:p>
            <a:r>
              <a:rPr lang="sv-SE" sz="1200" dirty="0"/>
              <a:t>Det ska vara tydligt för den sökande vilken inriktning utbildningen har och vad utbildningen kan leda till. Det ska även vara möjligt att fritt söka till de yrkesutbildningar inom komvux som erbjuds i det primära samverkansområde som den sökande är hemmahörande i.</a:t>
            </a:r>
          </a:p>
          <a:p>
            <a:r>
              <a:rPr lang="sv-SE" sz="1200" dirty="0"/>
              <a:t>Lagändringarna börjar gälla den 1 juli 2023 och tillämpas första gången i fråga om utbildning som påbörjas 2025.</a:t>
            </a:r>
          </a:p>
        </p:txBody>
      </p:sp>
    </p:spTree>
    <p:extLst>
      <p:ext uri="{BB962C8B-B14F-4D97-AF65-F5344CB8AC3E}">
        <p14:creationId xmlns:p14="http://schemas.microsoft.com/office/powerpoint/2010/main" val="4124134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4E8149-D167-344F-12B2-F844BE5B419E}"/>
              </a:ext>
            </a:extLst>
          </p:cNvPr>
          <p:cNvSpPr>
            <a:spLocks noGrp="1"/>
          </p:cNvSpPr>
          <p:nvPr>
            <p:ph type="ctrTitle"/>
          </p:nvPr>
        </p:nvSpPr>
        <p:spPr>
          <a:xfrm>
            <a:off x="569829" y="835270"/>
            <a:ext cx="7371563" cy="733868"/>
          </a:xfrm>
        </p:spPr>
        <p:txBody>
          <a:bodyPr/>
          <a:lstStyle/>
          <a:p>
            <a:r>
              <a:rPr lang="sv-SE" sz="2000" dirty="0"/>
              <a:t>Primärt samverkansområde</a:t>
            </a:r>
          </a:p>
        </p:txBody>
      </p:sp>
      <p:sp>
        <p:nvSpPr>
          <p:cNvPr id="3" name="Platshållare för text 2">
            <a:extLst>
              <a:ext uri="{FF2B5EF4-FFF2-40B4-BE49-F238E27FC236}">
                <a16:creationId xmlns:a16="http://schemas.microsoft.com/office/drawing/2014/main" id="{EC88B7CB-D6C7-D8C4-27F2-1135573AE0A4}"/>
              </a:ext>
            </a:extLst>
          </p:cNvPr>
          <p:cNvSpPr>
            <a:spLocks noGrp="1"/>
          </p:cNvSpPr>
          <p:nvPr>
            <p:ph type="body" sz="quarter" idx="10"/>
          </p:nvPr>
        </p:nvSpPr>
        <p:spPr>
          <a:xfrm>
            <a:off x="479592" y="1880813"/>
            <a:ext cx="6029492" cy="2788841"/>
          </a:xfrm>
        </p:spPr>
        <p:txBody>
          <a:bodyPr/>
          <a:lstStyle/>
          <a:p>
            <a:r>
              <a:rPr lang="sv-SE" sz="1200" dirty="0"/>
              <a:t>Kultur-och utbildningschefen föreslår att Mellerud och Kunskapsförbundet Väst bildar ett primärt samverkansområde för gymnasieutbildning.</a:t>
            </a:r>
          </a:p>
          <a:p>
            <a:r>
              <a:rPr lang="sv-SE" sz="1200" dirty="0"/>
              <a:t>Elevströmmarna visar att en majoritet av gymnasieeleverna i Mellerud studerar i Trollhättan, Vänersborgs gymnasieskolor. En majoritet av Dahlstiernskas elever från annan kommun är skrivna i Trollhättan och Vänersborg. </a:t>
            </a:r>
          </a:p>
          <a:p>
            <a:r>
              <a:rPr lang="sv-SE" sz="1200" dirty="0"/>
              <a:t>Det primära samverkansavtalet ska avse planering, dimensionering och erbjudande av utbildning. </a:t>
            </a:r>
          </a:p>
          <a:p>
            <a:r>
              <a:rPr lang="sv-SE" sz="1200" dirty="0"/>
              <a:t>Det ska vara möjligt att sluta sekundära avtal med kommuner utanför samverkansområdet eller regioner. </a:t>
            </a:r>
          </a:p>
          <a:p>
            <a:r>
              <a:rPr lang="sv-SE" sz="1200" dirty="0"/>
              <a:t>Avtalet som löper över fyra år gäller för läsåren 2024/2025 – 2027/2028.</a:t>
            </a:r>
          </a:p>
          <a:p>
            <a:endParaRPr lang="sv-SE" sz="1200" dirty="0"/>
          </a:p>
          <a:p>
            <a:endParaRPr lang="sv-SE" dirty="0"/>
          </a:p>
        </p:txBody>
      </p:sp>
    </p:spTree>
    <p:extLst>
      <p:ext uri="{BB962C8B-B14F-4D97-AF65-F5344CB8AC3E}">
        <p14:creationId xmlns:p14="http://schemas.microsoft.com/office/powerpoint/2010/main" val="589774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AED4746-4F9A-F3CF-3AD7-FE6A39C944B4}"/>
              </a:ext>
            </a:extLst>
          </p:cNvPr>
          <p:cNvSpPr>
            <a:spLocks noGrp="1"/>
          </p:cNvSpPr>
          <p:nvPr>
            <p:ph type="ctrTitle"/>
          </p:nvPr>
        </p:nvSpPr>
        <p:spPr>
          <a:xfrm>
            <a:off x="539754" y="745062"/>
            <a:ext cx="7371563" cy="733868"/>
          </a:xfrm>
        </p:spPr>
        <p:txBody>
          <a:bodyPr/>
          <a:lstStyle/>
          <a:p>
            <a:r>
              <a:rPr lang="sv-SE" sz="2000" dirty="0"/>
              <a:t>Samverkansavtal</a:t>
            </a:r>
          </a:p>
        </p:txBody>
      </p:sp>
      <p:sp>
        <p:nvSpPr>
          <p:cNvPr id="3" name="Platshållare för text 2">
            <a:extLst>
              <a:ext uri="{FF2B5EF4-FFF2-40B4-BE49-F238E27FC236}">
                <a16:creationId xmlns:a16="http://schemas.microsoft.com/office/drawing/2014/main" id="{A36F209C-2E7C-D6D4-4348-D4D5544C510B}"/>
              </a:ext>
            </a:extLst>
          </p:cNvPr>
          <p:cNvSpPr>
            <a:spLocks noGrp="1"/>
          </p:cNvSpPr>
          <p:nvPr>
            <p:ph type="body" sz="quarter" idx="10"/>
          </p:nvPr>
        </p:nvSpPr>
        <p:spPr>
          <a:xfrm>
            <a:off x="539750" y="1724402"/>
            <a:ext cx="5849018" cy="2788841"/>
          </a:xfrm>
        </p:spPr>
        <p:txBody>
          <a:bodyPr/>
          <a:lstStyle/>
          <a:p>
            <a:r>
              <a:rPr lang="sv-SE" sz="1200" dirty="0"/>
              <a:t>Gymnasieskolan regleras i Skollagen, Gymnasieförordningen, Läroplan för gymnasieskolan samt av Skolverkets författningssamling (SKOLFS). Avtalet utgår från ovanstående regelverk och kompletterar med regionala överenskommelser som inte regleras i dessa.</a:t>
            </a:r>
          </a:p>
          <a:p>
            <a:r>
              <a:rPr lang="sv-SE" sz="1200" dirty="0"/>
              <a:t>Avtalet mellan samverkanskommunerna reglerar: </a:t>
            </a:r>
          </a:p>
          <a:p>
            <a:pPr marL="0" indent="0">
              <a:buNone/>
            </a:pPr>
            <a:r>
              <a:rPr lang="sv-SE" sz="1200" dirty="0"/>
              <a:t>      • elevernas rätt att erbjudas utbildning på de nationella programmen.</a:t>
            </a:r>
          </a:p>
          <a:p>
            <a:pPr marL="0" indent="0">
              <a:buNone/>
            </a:pPr>
            <a:r>
              <a:rPr lang="sv-SE" sz="1200" dirty="0"/>
              <a:t>      • elevernas rätt att tas emot som sökande till dessa utbildningar.</a:t>
            </a:r>
          </a:p>
          <a:p>
            <a:pPr marL="0" indent="0">
              <a:buNone/>
            </a:pPr>
            <a:r>
              <a:rPr lang="sv-SE" sz="1200" dirty="0"/>
              <a:t>      • kommunernas skyldighet att erbjuda och ta emot elever på utbildning inom</a:t>
            </a:r>
            <a:br>
              <a:rPr lang="sv-SE" sz="1200" dirty="0"/>
            </a:br>
            <a:r>
              <a:rPr lang="sv-SE" sz="1200" dirty="0"/>
              <a:t>        nationella programmen.</a:t>
            </a:r>
          </a:p>
          <a:p>
            <a:pPr marL="0" indent="0">
              <a:buNone/>
            </a:pPr>
            <a:r>
              <a:rPr lang="sv-SE" sz="1200" dirty="0"/>
              <a:t>      • kommunernas möjlighet/skyldighet att erbjuda och ta emot elever inom</a:t>
            </a:r>
            <a:br>
              <a:rPr lang="sv-SE" sz="1200" dirty="0"/>
            </a:br>
            <a:r>
              <a:rPr lang="sv-SE" sz="1200" dirty="0"/>
              <a:t>        introduktionsprogrammen (IM).</a:t>
            </a:r>
          </a:p>
          <a:p>
            <a:endParaRPr lang="sv-SE" dirty="0"/>
          </a:p>
          <a:p>
            <a:endParaRPr lang="sv-SE" dirty="0"/>
          </a:p>
        </p:txBody>
      </p:sp>
    </p:spTree>
    <p:extLst>
      <p:ext uri="{BB962C8B-B14F-4D97-AF65-F5344CB8AC3E}">
        <p14:creationId xmlns:p14="http://schemas.microsoft.com/office/powerpoint/2010/main" val="162002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1050F3-50B9-044B-1994-949100F2EE90}"/>
              </a:ext>
            </a:extLst>
          </p:cNvPr>
          <p:cNvSpPr>
            <a:spLocks noGrp="1"/>
          </p:cNvSpPr>
          <p:nvPr>
            <p:ph type="ctrTitle"/>
          </p:nvPr>
        </p:nvSpPr>
        <p:spPr>
          <a:xfrm>
            <a:off x="539754" y="582607"/>
            <a:ext cx="7371563" cy="733868"/>
          </a:xfrm>
        </p:spPr>
        <p:txBody>
          <a:bodyPr/>
          <a:lstStyle/>
          <a:p>
            <a:r>
              <a:rPr lang="sv-SE" sz="2000" dirty="0"/>
              <a:t>   Fördelar</a:t>
            </a:r>
          </a:p>
        </p:txBody>
      </p:sp>
      <p:sp>
        <p:nvSpPr>
          <p:cNvPr id="3" name="Platshållare för text 2">
            <a:extLst>
              <a:ext uri="{FF2B5EF4-FFF2-40B4-BE49-F238E27FC236}">
                <a16:creationId xmlns:a16="http://schemas.microsoft.com/office/drawing/2014/main" id="{FB9FED54-4A3E-84EE-C77A-C7254729709E}"/>
              </a:ext>
            </a:extLst>
          </p:cNvPr>
          <p:cNvSpPr>
            <a:spLocks noGrp="1"/>
          </p:cNvSpPr>
          <p:nvPr>
            <p:ph type="body" sz="quarter" idx="10"/>
          </p:nvPr>
        </p:nvSpPr>
        <p:spPr>
          <a:xfrm>
            <a:off x="539750" y="1383632"/>
            <a:ext cx="6384424" cy="3537283"/>
          </a:xfrm>
        </p:spPr>
        <p:txBody>
          <a:bodyPr/>
          <a:lstStyle/>
          <a:p>
            <a:pPr marL="0" indent="0">
              <a:buNone/>
            </a:pPr>
            <a:r>
              <a:rPr lang="sv-SE" sz="1200" dirty="0"/>
              <a:t>      Fördelar för Melleruds kommun att ingå i samverkansområdet tillsammans med </a:t>
            </a:r>
            <a:br>
              <a:rPr lang="sv-SE" sz="1200" dirty="0"/>
            </a:br>
            <a:r>
              <a:rPr lang="sv-SE" sz="1200" dirty="0"/>
              <a:t>      Kunskapsförbundet Väst:</a:t>
            </a:r>
          </a:p>
          <a:p>
            <a:r>
              <a:rPr lang="sv-SE" sz="1200" dirty="0"/>
              <a:t>Lärlingsutbildningen i Mellerud kompletterar övrigt utbud i samverkansområdet för de elever som föredrar lärlingsutbildning.</a:t>
            </a:r>
          </a:p>
          <a:p>
            <a:r>
              <a:rPr lang="sv-SE" sz="1200" dirty="0"/>
              <a:t>Kommunerna inom det primära samverkansområdet utformar en gemensam information om de utbildningar som erbjuds inom samverkansområdet. Mellerud får då större möjligheter att synliggöra sitt gymnasieutbud. </a:t>
            </a:r>
          </a:p>
          <a:p>
            <a:r>
              <a:rPr lang="sv-SE" sz="1200" dirty="0"/>
              <a:t>I ett större samverkansområde riskerar program läggas ner för att inte överdimensionering av ex. lärlingsprogram skall uppstå inom samverkansområdet som resulterar i färre utbildningar och större geografiska avstånd mellan utbildningsorterna. </a:t>
            </a:r>
          </a:p>
          <a:p>
            <a:r>
              <a:rPr lang="sv-SE" sz="1200" dirty="0"/>
              <a:t>Dahlstiernska gymnasiet har många elever med lågt meritvärde och ofullständiga betyg. För dessa elever är studier på Dahlstiernska gymnasiet en möjlighet att fullfölja en gymnasieexamen utan långa pendlingsavstånd till andra kommuner vilket kan öka risken för avhopp från utbildningen.  </a:t>
            </a:r>
          </a:p>
          <a:p>
            <a:r>
              <a:rPr lang="sv-SE" sz="1200" dirty="0"/>
              <a:t>Samverkansavtalet ökar förutsättningarna för Dahlstiernska gymnasiets fortlevnad och genom sina yrkesprogram i lärlingsform fortsatt bidra till kompetensförsörjning till näringsliv och välfärd i Mellerud. </a:t>
            </a:r>
          </a:p>
          <a:p>
            <a:endParaRPr lang="sv-SE" sz="1100" dirty="0"/>
          </a:p>
        </p:txBody>
      </p:sp>
    </p:spTree>
    <p:extLst>
      <p:ext uri="{BB962C8B-B14F-4D97-AF65-F5344CB8AC3E}">
        <p14:creationId xmlns:p14="http://schemas.microsoft.com/office/powerpoint/2010/main" val="1215404198"/>
      </p:ext>
    </p:extLst>
  </p:cSld>
  <p:clrMapOvr>
    <a:masterClrMapping/>
  </p:clrMapOvr>
</p:sld>
</file>

<file path=ppt/theme/theme1.xml><?xml version="1.0" encoding="utf-8"?>
<a:theme xmlns:a="http://schemas.openxmlformats.org/drawingml/2006/main" name="Mellerud - Innehållssidor">
  <a:themeElements>
    <a:clrScheme name="Melleruds Kommun">
      <a:dk1>
        <a:srgbClr val="000000"/>
      </a:dk1>
      <a:lt1>
        <a:srgbClr val="FFFFFF"/>
      </a:lt1>
      <a:dk2>
        <a:srgbClr val="44546A"/>
      </a:dk2>
      <a:lt2>
        <a:srgbClr val="E7E6E6"/>
      </a:lt2>
      <a:accent1>
        <a:srgbClr val="005EB8"/>
      </a:accent1>
      <a:accent2>
        <a:srgbClr val="B8CCEA"/>
      </a:accent2>
      <a:accent3>
        <a:srgbClr val="003B5C"/>
      </a:accent3>
      <a:accent4>
        <a:srgbClr val="BE83A3"/>
      </a:accent4>
      <a:accent5>
        <a:srgbClr val="279989"/>
      </a:accent5>
      <a:accent6>
        <a:srgbClr val="75787B"/>
      </a:accent6>
      <a:hlink>
        <a:srgbClr val="F9413A"/>
      </a:hlink>
      <a:folHlink>
        <a:srgbClr val="FFC72C"/>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llerud_mall_1901" id="{468F1AB9-4C72-954B-A6ED-EA116CE2BA50}" vid="{4957BD17-FB95-A540-8127-C9C0B7382DB0}"/>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Mellerud</Template>
  <TotalTime>22</TotalTime>
  <Words>531</Words>
  <Application>Microsoft Office PowerPoint</Application>
  <PresentationFormat>Bildspel på skärmen (16:9)</PresentationFormat>
  <Paragraphs>27</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Calibri</vt:lpstr>
      <vt:lpstr>Tahoma</vt:lpstr>
      <vt:lpstr>Mellerud - Innehållssidor</vt:lpstr>
      <vt:lpstr>Primärt samverkansavtal gymnasieutbildning 24/25 – 27/28</vt:lpstr>
      <vt:lpstr>Sammanfattning av dimensioneringslagen</vt:lpstr>
      <vt:lpstr>Primärt samverkansområde</vt:lpstr>
      <vt:lpstr>Samverkansavtal</vt:lpstr>
      <vt:lpstr>   Fördelar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Primärt samverkansavtal gymnasieutbildning 24/25 – 27-28</dc:title>
  <dc:creator>Anders Pettersson</dc:creator>
  <cp:lastModifiedBy>Anders Pettersson</cp:lastModifiedBy>
  <cp:revision>1</cp:revision>
  <dcterms:created xsi:type="dcterms:W3CDTF">2023-06-08T09:06:50Z</dcterms:created>
  <dcterms:modified xsi:type="dcterms:W3CDTF">2023-06-09T06:18:15Z</dcterms:modified>
</cp:coreProperties>
</file>