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70" r:id="rId3"/>
    <p:sldId id="271" r:id="rId4"/>
    <p:sldId id="269" r:id="rId5"/>
    <p:sldId id="278" r:id="rId6"/>
    <p:sldId id="280" r:id="rId7"/>
    <p:sldId id="282" r:id="rId8"/>
    <p:sldId id="281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22" autoAdjust="0"/>
    <p:restoredTop sz="94660"/>
  </p:normalViewPr>
  <p:slideViewPr>
    <p:cSldViewPr>
      <p:cViewPr>
        <p:scale>
          <a:sx n="83" d="100"/>
          <a:sy n="83" d="100"/>
        </p:scale>
        <p:origin x="852" y="6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i Bertilsson" userId="9eae76e9-9946-4bd8-91a5-d44b271034df" providerId="ADAL" clId="{D5FABA9F-1672-4D4D-8545-C5A3BF68E78E}"/>
    <pc:docChg chg="custSel modSld">
      <pc:chgData name="Matti Bertilsson" userId="9eae76e9-9946-4bd8-91a5-d44b271034df" providerId="ADAL" clId="{D5FABA9F-1672-4D4D-8545-C5A3BF68E78E}" dt="2023-02-08T10:50:36.917" v="2323" actId="5793"/>
      <pc:docMkLst>
        <pc:docMk/>
      </pc:docMkLst>
      <pc:sldChg chg="modSp mod">
        <pc:chgData name="Matti Bertilsson" userId="9eae76e9-9946-4bd8-91a5-d44b271034df" providerId="ADAL" clId="{D5FABA9F-1672-4D4D-8545-C5A3BF68E78E}" dt="2023-02-08T10:50:36.917" v="2323" actId="5793"/>
        <pc:sldMkLst>
          <pc:docMk/>
          <pc:sldMk cId="3161267659" sldId="270"/>
        </pc:sldMkLst>
        <pc:spChg chg="mod">
          <ac:chgData name="Matti Bertilsson" userId="9eae76e9-9946-4bd8-91a5-d44b271034df" providerId="ADAL" clId="{D5FABA9F-1672-4D4D-8545-C5A3BF68E78E}" dt="2023-02-08T10:50:36.917" v="2323" actId="5793"/>
          <ac:spMkLst>
            <pc:docMk/>
            <pc:sldMk cId="3161267659" sldId="270"/>
            <ac:spMk id="9" creationId="{5D8D7072-9612-4156-BDFA-7C2B9DDD635F}"/>
          </ac:spMkLst>
        </pc:spChg>
      </pc:sldChg>
      <pc:sldChg chg="modSp mod">
        <pc:chgData name="Matti Bertilsson" userId="9eae76e9-9946-4bd8-91a5-d44b271034df" providerId="ADAL" clId="{D5FABA9F-1672-4D4D-8545-C5A3BF68E78E}" dt="2023-02-08T10:35:43.578" v="1201" actId="20577"/>
        <pc:sldMkLst>
          <pc:docMk/>
          <pc:sldMk cId="3902912901" sldId="280"/>
        </pc:sldMkLst>
        <pc:spChg chg="mod">
          <ac:chgData name="Matti Bertilsson" userId="9eae76e9-9946-4bd8-91a5-d44b271034df" providerId="ADAL" clId="{D5FABA9F-1672-4D4D-8545-C5A3BF68E78E}" dt="2023-02-08T10:35:43.578" v="1201" actId="20577"/>
          <ac:spMkLst>
            <pc:docMk/>
            <pc:sldMk cId="3902912901" sldId="280"/>
            <ac:spMk id="10" creationId="{A8EB90C1-159A-4928-BEAA-7C07D5FDDC8D}"/>
          </ac:spMkLst>
        </pc:spChg>
      </pc:sldChg>
      <pc:sldChg chg="modSp mod">
        <pc:chgData name="Matti Bertilsson" userId="9eae76e9-9946-4bd8-91a5-d44b271034df" providerId="ADAL" clId="{D5FABA9F-1672-4D4D-8545-C5A3BF68E78E}" dt="2023-02-08T10:48:37.082" v="2244" actId="20577"/>
        <pc:sldMkLst>
          <pc:docMk/>
          <pc:sldMk cId="3632533432" sldId="281"/>
        </pc:sldMkLst>
        <pc:spChg chg="mod">
          <ac:chgData name="Matti Bertilsson" userId="9eae76e9-9946-4bd8-91a5-d44b271034df" providerId="ADAL" clId="{D5FABA9F-1672-4D4D-8545-C5A3BF68E78E}" dt="2023-02-08T10:48:37.082" v="2244" actId="20577"/>
          <ac:spMkLst>
            <pc:docMk/>
            <pc:sldMk cId="3632533432" sldId="281"/>
            <ac:spMk id="11" creationId="{455540BB-B385-4B07-967C-C559D121FA29}"/>
          </ac:spMkLst>
        </pc:spChg>
      </pc:sldChg>
      <pc:sldChg chg="modSp mod">
        <pc:chgData name="Matti Bertilsson" userId="9eae76e9-9946-4bd8-91a5-d44b271034df" providerId="ADAL" clId="{D5FABA9F-1672-4D4D-8545-C5A3BF68E78E}" dt="2023-02-08T10:48:47.007" v="2247" actId="20577"/>
        <pc:sldMkLst>
          <pc:docMk/>
          <pc:sldMk cId="2430470563" sldId="282"/>
        </pc:sldMkLst>
        <pc:spChg chg="mod">
          <ac:chgData name="Matti Bertilsson" userId="9eae76e9-9946-4bd8-91a5-d44b271034df" providerId="ADAL" clId="{D5FABA9F-1672-4D4D-8545-C5A3BF68E78E}" dt="2023-02-08T10:48:47.007" v="2247" actId="20577"/>
          <ac:spMkLst>
            <pc:docMk/>
            <pc:sldMk cId="2430470563" sldId="282"/>
            <ac:spMk id="10" creationId="{A8EB90C1-159A-4928-BEAA-7C07D5FDDC8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9DC9-EBC0-4AE6-8235-EE29CBA1980B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05E63-2D45-4F1C-85FF-F672D4D7CFA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386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1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6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2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02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3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972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4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2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5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2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6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20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7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00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8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1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09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315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242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CAB11-6AE4-4BA9-9E66-6CD157F64DA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163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75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13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72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907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300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179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06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8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513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33375"/>
            <a:ext cx="6408117" cy="358775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000" b="1" dirty="0">
                <a:solidFill>
                  <a:srgbClr val="002060"/>
                </a:solidFill>
                <a:latin typeface="+mj-lt"/>
              </a:rPr>
              <a:t>Bokslutsdialog 2022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2195736" y="1484784"/>
            <a:ext cx="56886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200" dirty="0"/>
          </a:p>
          <a:p>
            <a:endParaRPr lang="sv-SE" sz="24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b="1" dirty="0"/>
              <a:t>Vuxenutbildningen</a:t>
            </a:r>
          </a:p>
          <a:p>
            <a:r>
              <a:rPr lang="sv-SE" sz="2000" dirty="0"/>
              <a:t>Kultur- och utbildningsförvaltningen</a:t>
            </a:r>
          </a:p>
        </p:txBody>
      </p:sp>
    </p:spTree>
    <p:extLst>
      <p:ext uri="{BB962C8B-B14F-4D97-AF65-F5344CB8AC3E}">
        <p14:creationId xmlns:p14="http://schemas.microsoft.com/office/powerpoint/2010/main" val="56411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33375"/>
            <a:ext cx="6624141" cy="358775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sv-SE" sz="2000" dirty="0">
                <a:solidFill>
                  <a:srgbClr val="002060"/>
                </a:solidFill>
              </a:rPr>
              <a:t>Ekonomiskt resultat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692275" y="1628799"/>
            <a:ext cx="633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74537"/>
              </p:ext>
            </p:extLst>
          </p:nvPr>
        </p:nvGraphicFramePr>
        <p:xfrm>
          <a:off x="3657600" y="3672681"/>
          <a:ext cx="1828800" cy="3810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714547"/>
              </p:ext>
            </p:extLst>
          </p:nvPr>
        </p:nvGraphicFramePr>
        <p:xfrm>
          <a:off x="1692275" y="912655"/>
          <a:ext cx="5688036" cy="716144"/>
        </p:xfrm>
        <a:graphic>
          <a:graphicData uri="http://schemas.openxmlformats.org/drawingml/2006/table">
            <a:tbl>
              <a:tblPr/>
              <a:tblGrid>
                <a:gridCol w="21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07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Utfall 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Avvikelse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07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8927 tkr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- 787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5D8D7072-9612-4156-BDFA-7C2B9DDD635F}"/>
              </a:ext>
            </a:extLst>
          </p:cNvPr>
          <p:cNvSpPr txBox="1"/>
          <p:nvPr/>
        </p:nvSpPr>
        <p:spPr>
          <a:xfrm>
            <a:off x="1475656" y="1700808"/>
            <a:ext cx="669674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Analys</a:t>
            </a:r>
            <a:br>
              <a:rPr lang="sv-SE" sz="1600" b="1" dirty="0"/>
            </a:b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Intäkterna minus 731 tkr. Kraftig mindre statsbidrag: </a:t>
            </a:r>
            <a:r>
              <a:rPr lang="sv-SE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tableringstapp och  </a:t>
            </a:r>
            <a:r>
              <a:rPr lang="sv-SE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yrkesvux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b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Personalkostnaderna plus 790 tkr  - via resursanpassning på SFI och övriga </a:t>
            </a:r>
            <a:b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verksamheters plus.</a:t>
            </a:r>
            <a:b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sz="1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Löpande 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kostnaderna minus 846 tkr. IKE placering i GBG, allmän </a:t>
            </a:r>
            <a:r>
              <a:rPr lang="sv-SE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kostnadsökning,</a:t>
            </a:r>
            <a:r>
              <a:rPr lang="sv-SE" sz="16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Snedbudgetering</a:t>
            </a:r>
            <a:r>
              <a:rPr lang="sv-SE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P-kostnader -löpande = minus 56 tkr.</a:t>
            </a:r>
          </a:p>
          <a:p>
            <a:endParaRPr lang="sv-SE" sz="1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SFI – elevgrupp långsammare progression, arbete fördröjer </a:t>
            </a:r>
            <a:b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Större </a:t>
            </a:r>
            <a:r>
              <a:rPr lang="sv-SE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språkbehovstöd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VO, konverterad tjänst = merkostnader. </a:t>
            </a:r>
          </a:p>
          <a:p>
            <a:endParaRPr lang="sv-SE" sz="1600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600" b="1" dirty="0"/>
              <a:t>Åtgärder</a:t>
            </a:r>
          </a:p>
          <a:p>
            <a:r>
              <a:rPr lang="sv-SE" sz="1600" dirty="0"/>
              <a:t>Fortsatt anpassning i verksamheterna mot aktuell budget.</a:t>
            </a:r>
            <a:br>
              <a:rPr lang="sv-SE" sz="1600" dirty="0"/>
            </a:br>
            <a:r>
              <a:rPr lang="sv-SE" sz="1600" dirty="0"/>
              <a:t>Utökning av VVS med </a:t>
            </a:r>
            <a:r>
              <a:rPr lang="sv-SE" sz="1600" dirty="0" err="1"/>
              <a:t>fastighetsskötarutb</a:t>
            </a:r>
            <a:r>
              <a:rPr lang="sv-SE" sz="1600" dirty="0"/>
              <a:t>. Samverkan m </a:t>
            </a:r>
            <a:r>
              <a:rPr lang="sv-SE" sz="1600" dirty="0" err="1"/>
              <a:t>Gy,Vux</a:t>
            </a:r>
            <a:r>
              <a:rPr lang="sv-SE" sz="1600" dirty="0"/>
              <a:t> Dalsland.</a:t>
            </a:r>
          </a:p>
          <a:p>
            <a:endParaRPr lang="sv-SE" sz="1400" dirty="0"/>
          </a:p>
          <a:p>
            <a:r>
              <a:rPr lang="sv-SE" sz="1600" b="1" dirty="0"/>
              <a:t>Ekonomiskt läge inför 2023</a:t>
            </a:r>
            <a:br>
              <a:rPr lang="sv-SE" sz="1600" dirty="0"/>
            </a:br>
            <a:r>
              <a:rPr lang="sv-SE" sz="1600" dirty="0"/>
              <a:t>Minus 1 tjänst vid start – 23.</a:t>
            </a:r>
            <a:br>
              <a:rPr lang="sv-SE" sz="1600" dirty="0"/>
            </a:br>
            <a:r>
              <a:rPr lang="sv-SE" sz="1600" dirty="0"/>
              <a:t>Lågkonjunktur ökar </a:t>
            </a:r>
            <a:r>
              <a:rPr lang="sv-SE" sz="1600" dirty="0" err="1"/>
              <a:t>söktal</a:t>
            </a:r>
            <a:r>
              <a:rPr lang="sv-SE" sz="1600" dirty="0"/>
              <a:t>. Externa ansökningar pressar resurserna.</a:t>
            </a:r>
          </a:p>
          <a:p>
            <a:r>
              <a:rPr lang="sv-SE" sz="1600" dirty="0"/>
              <a:t>Hermodsefterfrågan spelar roll. Samverkan med Gy spelar roll.</a:t>
            </a:r>
          </a:p>
          <a:p>
            <a:endParaRPr lang="sv-SE" sz="1600" dirty="0"/>
          </a:p>
          <a:p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316126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33376"/>
            <a:ext cx="6408117" cy="449806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sv-SE" sz="2000" dirty="0">
                <a:solidFill>
                  <a:srgbClr val="002060"/>
                </a:solidFill>
              </a:rPr>
              <a:t>Nyckeltal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70524"/>
              </p:ext>
            </p:extLst>
          </p:nvPr>
        </p:nvGraphicFramePr>
        <p:xfrm>
          <a:off x="1721262" y="1374784"/>
          <a:ext cx="4434913" cy="857758"/>
        </p:xfrm>
        <a:graphic>
          <a:graphicData uri="http://schemas.openxmlformats.org/drawingml/2006/table">
            <a:tbl>
              <a:tblPr firstRow="1" firstCol="1" bandRow="1"/>
              <a:tblGrid>
                <a:gridCol w="953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9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6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322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v-SE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Bemanning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C9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Lärar-tjänster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Lärare</a:t>
                      </a:r>
                      <a:r>
                        <a:rPr lang="sv-SE" sz="1200" b="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med legitimation</a:t>
                      </a:r>
                      <a:endParaRPr lang="sv-SE" sz="12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Antal elever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Antal elever/lärare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VUX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116*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SFI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286329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134F95D0-A140-439F-B93B-B88E79C9D796}"/>
              </a:ext>
            </a:extLst>
          </p:cNvPr>
          <p:cNvSpPr txBox="1"/>
          <p:nvPr/>
        </p:nvSpPr>
        <p:spPr>
          <a:xfrm>
            <a:off x="1745928" y="2824297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b="1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49DD10C-8BF5-4E18-A200-CFC48F364333}"/>
              </a:ext>
            </a:extLst>
          </p:cNvPr>
          <p:cNvSpPr txBox="1"/>
          <p:nvPr/>
        </p:nvSpPr>
        <p:spPr>
          <a:xfrm>
            <a:off x="1698189" y="965908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Nyckeltal enhet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6006408A-5AC6-4F69-9355-61A258BBC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45211"/>
              </p:ext>
            </p:extLst>
          </p:nvPr>
        </p:nvGraphicFramePr>
        <p:xfrm>
          <a:off x="1692275" y="2492896"/>
          <a:ext cx="5832053" cy="320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6018">
                  <a:extLst>
                    <a:ext uri="{9D8B030D-6E8A-4147-A177-3AD203B41FA5}">
                      <a16:colId xmlns:a16="http://schemas.microsoft.com/office/drawing/2014/main" val="1370115749"/>
                    </a:ext>
                  </a:extLst>
                </a:gridCol>
                <a:gridCol w="1216035">
                  <a:extLst>
                    <a:ext uri="{9D8B030D-6E8A-4147-A177-3AD203B41FA5}">
                      <a16:colId xmlns:a16="http://schemas.microsoft.com/office/drawing/2014/main" val="3345239000"/>
                    </a:ext>
                  </a:extLst>
                </a:gridCol>
              </a:tblGrid>
              <a:tr h="304993">
                <a:tc>
                  <a:txBody>
                    <a:bodyPr/>
                    <a:lstStyle/>
                    <a:p>
                      <a:r>
                        <a:rPr lang="sv-SE" sz="1400" dirty="0"/>
                        <a:t>Nyckeltal studier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608962"/>
                  </a:ext>
                </a:extLst>
              </a:tr>
              <a:tr h="275702">
                <a:tc>
                  <a:txBody>
                    <a:bodyPr/>
                    <a:lstStyle/>
                    <a:p>
                      <a:r>
                        <a:rPr lang="sv-SE" sz="1600" dirty="0"/>
                        <a:t>Antal invånare 20-64 år som deltagit i vuxenutbildning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448 </a:t>
                      </a:r>
                    </a:p>
                    <a:p>
                      <a:r>
                        <a:rPr lang="sv-SE" sz="1600" dirty="0"/>
                        <a:t>(alla verks)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067033"/>
                  </a:ext>
                </a:extLst>
              </a:tr>
              <a:tr h="639125">
                <a:tc>
                  <a:txBody>
                    <a:bodyPr/>
                    <a:lstStyle/>
                    <a:p>
                      <a:r>
                        <a:rPr lang="sv-SE" sz="1600" dirty="0"/>
                        <a:t>Antal elever som läser grundläggande  och gymnasial vuxenutbildning 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227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938986"/>
                  </a:ext>
                </a:extLst>
              </a:tr>
              <a:tr h="457489">
                <a:tc>
                  <a:txBody>
                    <a:bodyPr/>
                    <a:lstStyle/>
                    <a:p>
                      <a:r>
                        <a:rPr lang="sv-SE" sz="1600" dirty="0"/>
                        <a:t>Andel elever med studieavbrott som läser grundläggande eller gymnasial vuxenutbildning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10,6% kursavbrott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595880"/>
                  </a:ext>
                </a:extLst>
              </a:tr>
              <a:tr h="640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50662"/>
                  </a:ext>
                </a:extLst>
              </a:tr>
              <a:tr h="274493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538130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F10C8449-843C-45D4-B81E-9828D0C157AA}"/>
              </a:ext>
            </a:extLst>
          </p:cNvPr>
          <p:cNvSpPr txBox="1"/>
          <p:nvPr/>
        </p:nvSpPr>
        <p:spPr>
          <a:xfrm>
            <a:off x="1619672" y="5229200"/>
            <a:ext cx="61749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b="1" dirty="0"/>
          </a:p>
          <a:p>
            <a:r>
              <a:rPr lang="sv-SE" sz="1600" b="1" dirty="0"/>
              <a:t>Analys och reflektion över nyckeltal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Många studerande,448 personer under 2022.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Antalet personer som gör avbrott i någon kurs (vilket är vanligast) eller några är 1/3 av personerna. Står för 10,6% av kursavbrotten.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Hermods och </a:t>
            </a:r>
            <a:r>
              <a:rPr lang="sv-SE" sz="1600" dirty="0" err="1"/>
              <a:t>Sfi</a:t>
            </a:r>
            <a:r>
              <a:rPr lang="sv-SE" sz="1600" dirty="0"/>
              <a:t> störst andel avbrott</a:t>
            </a:r>
          </a:p>
        </p:txBody>
      </p:sp>
    </p:spTree>
    <p:extLst>
      <p:ext uri="{BB962C8B-B14F-4D97-AF65-F5344CB8AC3E}">
        <p14:creationId xmlns:p14="http://schemas.microsoft.com/office/powerpoint/2010/main" val="340760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2978" y="309562"/>
            <a:ext cx="6480696" cy="599158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br>
              <a:rPr lang="sv-SE" sz="2000" b="1" dirty="0"/>
            </a:br>
            <a:r>
              <a:rPr lang="sv-SE" sz="2000" dirty="0">
                <a:solidFill>
                  <a:srgbClr val="002060"/>
                </a:solidFill>
              </a:rPr>
              <a:t>Normer och värden</a:t>
            </a:r>
            <a:br>
              <a:rPr lang="sv-SE" sz="2000" dirty="0">
                <a:solidFill>
                  <a:srgbClr val="002060"/>
                </a:solidFill>
              </a:rPr>
            </a:br>
            <a:r>
              <a:rPr lang="sv-SE" sz="1400" dirty="0">
                <a:solidFill>
                  <a:srgbClr val="002060"/>
                </a:solidFill>
              </a:rPr>
              <a:t>Nämndsmål: Fokus på studiero och lärarnas roll som ledare i klassrummet</a:t>
            </a:r>
            <a:br>
              <a:rPr lang="sv-SE" sz="2000" b="1" dirty="0"/>
            </a:br>
            <a:endParaRPr lang="sv-SE" sz="20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755576" y="1484784"/>
            <a:ext cx="7065032" cy="657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tabLst>
                <a:tab pos="502920" algn="l"/>
              </a:tabLst>
            </a:pPr>
            <a:endParaRPr lang="sv-SE" sz="16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Var är vi?</a:t>
            </a:r>
            <a:endParaRPr lang="sv-SE" sz="16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 studerade upplever trygghet och </a:t>
            </a:r>
            <a:r>
              <a:rPr lang="sv-SE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studiero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och känner att skolan tar tag i de problem som uppstår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Vart ska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ortsatt arbete med att bibehålla fokus, </a:t>
            </a:r>
            <a:r>
              <a:rPr lang="sv-SE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studiero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och progression.</a:t>
            </a:r>
          </a:p>
          <a:p>
            <a:endParaRPr lang="sv-SE" sz="16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Hur gör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ortsätta med att informera/diskutera innebörden i ”Planen mot diskriminering och kränkande behandling ”. Planen anpassas utifrån elevernas behov/förståelse.</a:t>
            </a:r>
          </a:p>
          <a:p>
            <a:endParaRPr lang="sv-SE" sz="14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/>
          </a:p>
          <a:p>
            <a:endParaRPr lang="sv-SE" sz="1400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01795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4" y="333374"/>
            <a:ext cx="6408117" cy="969359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sv-SE" sz="1800" b="1" dirty="0">
                <a:solidFill>
                  <a:srgbClr val="002060"/>
                </a:solidFill>
              </a:rPr>
              <a:t>Kunskap, utveckling och lärande</a:t>
            </a:r>
            <a:br>
              <a:rPr lang="sv-SE" sz="2000" dirty="0">
                <a:solidFill>
                  <a:srgbClr val="002060"/>
                </a:solidFill>
              </a:rPr>
            </a:br>
            <a:r>
              <a:rPr lang="sv-SE" sz="1600" dirty="0">
                <a:solidFill>
                  <a:srgbClr val="002060"/>
                </a:solidFill>
              </a:rPr>
              <a:t>Nämndsmål: Utveckla utbildningsnivån i Mellerud</a:t>
            </a:r>
            <a:br>
              <a:rPr lang="sv-SE" sz="2000" dirty="0">
                <a:solidFill>
                  <a:srgbClr val="002060"/>
                </a:solidFill>
              </a:rPr>
            </a:br>
            <a:endParaRPr lang="sv-SE" sz="2000" dirty="0">
              <a:solidFill>
                <a:srgbClr val="00206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1835696" y="90872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200" dirty="0"/>
          </a:p>
          <a:p>
            <a:endParaRPr lang="sv-SE" sz="12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65229"/>
              </p:ext>
            </p:extLst>
          </p:nvPr>
        </p:nvGraphicFramePr>
        <p:xfrm>
          <a:off x="1692274" y="1475030"/>
          <a:ext cx="4679925" cy="1125500"/>
        </p:xfrm>
        <a:graphic>
          <a:graphicData uri="http://schemas.openxmlformats.org/drawingml/2006/table">
            <a:tbl>
              <a:tblPr firstRow="1" firstCol="1" bandRow="1"/>
              <a:tblGrid>
                <a:gridCol w="3595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72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sv-SE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59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Grundläggande VUX –andel som går i mål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59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Andel kursdeltagare. som slutför kurser på GY VUX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591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Andel på SFI som avslutar kurs med minst Godkänt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4798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95400" y="50119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F03C101-E7AC-4889-B95D-2F4149FC3013}"/>
              </a:ext>
            </a:extLst>
          </p:cNvPr>
          <p:cNvSpPr txBox="1"/>
          <p:nvPr/>
        </p:nvSpPr>
        <p:spPr>
          <a:xfrm>
            <a:off x="1637724" y="3289222"/>
            <a:ext cx="67239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000" b="1" dirty="0"/>
          </a:p>
          <a:p>
            <a:endParaRPr lang="sv-SE" sz="1400" b="1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5DF959F-6A42-4C30-8AD0-111122B04C72}"/>
              </a:ext>
            </a:extLst>
          </p:cNvPr>
          <p:cNvSpPr/>
          <p:nvPr/>
        </p:nvSpPr>
        <p:spPr>
          <a:xfrm>
            <a:off x="1514869" y="4077072"/>
            <a:ext cx="469485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b="1" dirty="0"/>
          </a:p>
          <a:p>
            <a:endParaRPr lang="sv-SE" sz="1600" b="1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05C9E7C-C290-44AF-A45F-E881B041A876}"/>
              </a:ext>
            </a:extLst>
          </p:cNvPr>
          <p:cNvSpPr/>
          <p:nvPr/>
        </p:nvSpPr>
        <p:spPr>
          <a:xfrm>
            <a:off x="1514869" y="2600530"/>
            <a:ext cx="5343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EF4ADE9D-7F50-4C38-B27B-AD80E2DE86E5}"/>
              </a:ext>
            </a:extLst>
          </p:cNvPr>
          <p:cNvSpPr txBox="1"/>
          <p:nvPr/>
        </p:nvSpPr>
        <p:spPr>
          <a:xfrm>
            <a:off x="1692274" y="2852937"/>
            <a:ext cx="585903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1" dirty="0"/>
          </a:p>
          <a:p>
            <a:r>
              <a:rPr lang="sv-SE" sz="1600" b="1" dirty="0"/>
              <a:t>Var är vi? Analys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Avklarade procentandel räknat på person - som tidigare högre för gymnasiekurserna än grundläggande kurser och SFI.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Grundvux</a:t>
            </a:r>
            <a:r>
              <a:rPr lang="sv-SE" sz="1600" dirty="0"/>
              <a:t> – lägre förkunskaper, svårare att hålla i utan stöd.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Gymnasiekurser har högre grad av fullföljda , med tydlig fördel på lärarledda kurser.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SFI har relativt liknande resultat,  Större krav på progression, </a:t>
            </a:r>
            <a:br>
              <a:rPr lang="sv-SE" sz="1600" dirty="0"/>
            </a:br>
            <a:r>
              <a:rPr lang="sv-SE" sz="1600" dirty="0"/>
              <a:t>Kombination eller erhållande av praktik försvårar.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b="1" dirty="0"/>
          </a:p>
          <a:p>
            <a:r>
              <a:rPr lang="sv-SE" sz="1600" b="1" dirty="0"/>
              <a:t>Vart ska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Minska avbrottantalet på samtliga verksamheter ovan.</a:t>
            </a:r>
          </a:p>
          <a:p>
            <a:endParaRPr lang="sv-SE" sz="1600" dirty="0"/>
          </a:p>
          <a:p>
            <a:r>
              <a:rPr lang="sv-SE" sz="1600" b="1" dirty="0"/>
              <a:t>Hur gör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Avbrottsanalys två gånger per år för att kunna följa upp snabbare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82250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458" y="309562"/>
            <a:ext cx="6834982" cy="534385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sz="1800" b="1" dirty="0">
                <a:solidFill>
                  <a:prstClr val="black"/>
                </a:solidFill>
              </a:rPr>
            </a:br>
            <a:r>
              <a:rPr lang="sv-SE" sz="2000" b="1" dirty="0">
                <a:solidFill>
                  <a:srgbClr val="002060"/>
                </a:solidFill>
                <a:latin typeface="+mj-lt"/>
              </a:rPr>
              <a:t>SFI (Svenska för invandrare)</a:t>
            </a:r>
            <a:br>
              <a:rPr lang="sv-SE" sz="2200" dirty="0">
                <a:solidFill>
                  <a:prstClr val="black"/>
                </a:solidFill>
                <a:latin typeface="+mj-lt"/>
              </a:rPr>
            </a:br>
            <a:endParaRPr lang="sv-SE" sz="2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1835696" y="90872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200" dirty="0"/>
          </a:p>
          <a:p>
            <a:endParaRPr lang="sv-SE" sz="1200" dirty="0"/>
          </a:p>
        </p:txBody>
      </p:sp>
      <p:sp>
        <p:nvSpPr>
          <p:cNvPr id="2" name="textruta 1"/>
          <p:cNvSpPr txBox="1"/>
          <p:nvPr/>
        </p:nvSpPr>
        <p:spPr>
          <a:xfrm>
            <a:off x="1835696" y="974049"/>
            <a:ext cx="65585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prstClr val="black"/>
              </a:solidFill>
            </a:endParaRPr>
          </a:p>
          <a:p>
            <a:pPr lvl="0"/>
            <a:endParaRPr lang="sv-SE" sz="1400" dirty="0">
              <a:solidFill>
                <a:prstClr val="black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47031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5ED220B-0869-4A59-9D05-E5D3199F9FFB}"/>
              </a:ext>
            </a:extLst>
          </p:cNvPr>
          <p:cNvSpPr txBox="1"/>
          <p:nvPr/>
        </p:nvSpPr>
        <p:spPr>
          <a:xfrm>
            <a:off x="1697458" y="2120045"/>
            <a:ext cx="63807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r>
              <a:rPr lang="sv-SE" sz="2400" b="1" dirty="0"/>
              <a:t>       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8EB90C1-159A-4928-BEAA-7C07D5FDDC8D}"/>
              </a:ext>
            </a:extLst>
          </p:cNvPr>
          <p:cNvSpPr txBox="1"/>
          <p:nvPr/>
        </p:nvSpPr>
        <p:spPr>
          <a:xfrm>
            <a:off x="1697458" y="1415671"/>
            <a:ext cx="655850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Var är vi? Analys:</a:t>
            </a:r>
          </a:p>
          <a:p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Minskning elevantal och personalresurs med cirka 25%.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Tydligt utmaning i utplaning av </a:t>
            </a:r>
            <a:r>
              <a:rPr lang="sv-SE" sz="1400" dirty="0" err="1"/>
              <a:t>söktal</a:t>
            </a:r>
            <a:r>
              <a:rPr lang="sv-SE" sz="1400" dirty="0"/>
              <a:t>. Många  </a:t>
            </a:r>
            <a:r>
              <a:rPr lang="sv-SE" sz="1400" dirty="0" err="1"/>
              <a:t>återsökande</a:t>
            </a:r>
            <a:r>
              <a:rPr lang="sv-SE" sz="1400" dirty="0"/>
              <a:t> och nya elever på kö.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Tydligt fler elever med lägre studietaktsförmåga fördröjer </a:t>
            </a:r>
            <a:r>
              <a:rPr lang="sv-SE" sz="1400" dirty="0" err="1"/>
              <a:t>genopmströmning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Kombination med praktik/arbete fördröjer genomströmning.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Högre krav på studieprogression sker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Avbrottsorsaker: Fått jobb/praktik, bristande progression, </a:t>
            </a:r>
            <a:r>
              <a:rPr lang="sv-SE" sz="1400" dirty="0" err="1"/>
              <a:t>flyttat,barnledighet</a:t>
            </a:r>
            <a:r>
              <a:rPr lang="sv-SE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Språk VO utbildning givit mer smak</a:t>
            </a:r>
          </a:p>
          <a:p>
            <a:endParaRPr lang="sv-SE" sz="1400" b="1" dirty="0"/>
          </a:p>
          <a:p>
            <a:r>
              <a:rPr lang="sv-SE" sz="1400" b="1" dirty="0"/>
              <a:t>Vart ska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Färre avbrott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Ökad genomströmning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r>
              <a:rPr lang="sv-SE" sz="1400" b="1" dirty="0"/>
              <a:t>Framtid/Hur gör vi? 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Ökad samplanering med 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Bättre genomförande av etableringstillägg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Översyn av resursanvändning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Fortsatt utveckling med integrering av SFI elever (Senare nivå) i </a:t>
            </a:r>
            <a:r>
              <a:rPr lang="sv-SE" sz="1400" dirty="0" err="1"/>
              <a:t>Yrkesvux</a:t>
            </a:r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90291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458" y="309562"/>
            <a:ext cx="6834982" cy="534385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sz="1800" b="1" dirty="0">
                <a:solidFill>
                  <a:prstClr val="black"/>
                </a:solidFill>
              </a:rPr>
            </a:br>
            <a:r>
              <a:rPr lang="sv-SE" sz="2000" b="1" dirty="0">
                <a:solidFill>
                  <a:srgbClr val="002060"/>
                </a:solidFill>
                <a:latin typeface="+mj-lt"/>
              </a:rPr>
              <a:t>Regionala yrkesvuxutbildningar</a:t>
            </a:r>
            <a:br>
              <a:rPr lang="sv-SE" sz="2200" dirty="0">
                <a:solidFill>
                  <a:prstClr val="black"/>
                </a:solidFill>
                <a:latin typeface="+mj-lt"/>
              </a:rPr>
            </a:br>
            <a:endParaRPr lang="sv-SE" sz="2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1835696" y="90872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200" dirty="0"/>
          </a:p>
          <a:p>
            <a:endParaRPr lang="sv-SE" sz="1200" dirty="0"/>
          </a:p>
        </p:txBody>
      </p:sp>
      <p:sp>
        <p:nvSpPr>
          <p:cNvPr id="2" name="textruta 1"/>
          <p:cNvSpPr txBox="1"/>
          <p:nvPr/>
        </p:nvSpPr>
        <p:spPr>
          <a:xfrm>
            <a:off x="1835696" y="974049"/>
            <a:ext cx="65585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prstClr val="black"/>
              </a:solidFill>
            </a:endParaRPr>
          </a:p>
          <a:p>
            <a:pPr lvl="0"/>
            <a:endParaRPr lang="sv-SE" sz="1400" dirty="0">
              <a:solidFill>
                <a:prstClr val="black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47031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5ED220B-0869-4A59-9D05-E5D3199F9FFB}"/>
              </a:ext>
            </a:extLst>
          </p:cNvPr>
          <p:cNvSpPr txBox="1"/>
          <p:nvPr/>
        </p:nvSpPr>
        <p:spPr>
          <a:xfrm>
            <a:off x="1697458" y="2120045"/>
            <a:ext cx="63807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r>
              <a:rPr lang="sv-SE" sz="2400" b="1" dirty="0"/>
              <a:t>       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8EB90C1-159A-4928-BEAA-7C07D5FDDC8D}"/>
              </a:ext>
            </a:extLst>
          </p:cNvPr>
          <p:cNvSpPr txBox="1"/>
          <p:nvPr/>
        </p:nvSpPr>
        <p:spPr>
          <a:xfrm>
            <a:off x="1697458" y="1415671"/>
            <a:ext cx="582687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Var är vi? Analys:</a:t>
            </a:r>
          </a:p>
          <a:p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Betydligt lägre söktryck än förväntat. Orsak – god arbetsmarknad</a:t>
            </a:r>
            <a:r>
              <a:rPr lang="sv-SE" sz="1400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Antal personer i extern utbildning = drygt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Dilemma kring antagning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Ökat språkstödsbehov i Omvårdnadsutbildningarna.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Kostnadsökning på VVS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Mycket nätverksarbete i Fyrbodal och Dalsland kring samverkan och inför Dimensioneringsutredning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Utveckla samverkansprocess med VUX; AME AF och Näringslivspersoner Dalsland. 4 D utredning. Frisöksdiskussioner.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Resurssamverkan med Dahlstiernska viktig </a:t>
            </a:r>
          </a:p>
          <a:p>
            <a:endParaRPr lang="sv-SE" sz="1400" dirty="0"/>
          </a:p>
          <a:p>
            <a:r>
              <a:rPr lang="sv-SE" sz="1400" b="1" dirty="0"/>
              <a:t>Vart ska vi?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Öka medborgarnas yrkesutbud inom ekonomiska ramar</a:t>
            </a:r>
          </a:p>
          <a:p>
            <a:endParaRPr lang="sv-SE" sz="1400" dirty="0"/>
          </a:p>
          <a:p>
            <a:r>
              <a:rPr lang="sv-SE" sz="1400" b="1" dirty="0"/>
              <a:t>Framtid/Hur gör vi? </a:t>
            </a:r>
          </a:p>
          <a:p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Förbereda ökat söktryck, antagningsdilemma och ekonomi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Öka samverkan i Dalsland kring </a:t>
            </a:r>
            <a:r>
              <a:rPr lang="sv-SE" sz="1400" dirty="0" err="1"/>
              <a:t>yrkesvuxutbildningar</a:t>
            </a:r>
            <a:r>
              <a:rPr lang="sv-SE" sz="1400" dirty="0"/>
              <a:t> och jobbspår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Starta El lärlingsutbildning, jobbspår Industri och </a:t>
            </a:r>
            <a:r>
              <a:rPr lang="sv-SE" sz="1400" dirty="0" err="1"/>
              <a:t>prel</a:t>
            </a:r>
            <a:r>
              <a:rPr lang="sv-SE" sz="1400" dirty="0"/>
              <a:t>, fastighetsskötarutbildning, </a:t>
            </a:r>
            <a:r>
              <a:rPr lang="sv-SE" sz="1400" dirty="0" err="1"/>
              <a:t>ev</a:t>
            </a:r>
            <a:r>
              <a:rPr lang="sv-SE" sz="1400" dirty="0"/>
              <a:t> fler </a:t>
            </a:r>
            <a:r>
              <a:rPr lang="sv-SE" sz="1400" dirty="0" err="1"/>
              <a:t>yrkesvux</a:t>
            </a:r>
            <a:r>
              <a:rPr lang="sv-SE" sz="1400" dirty="0"/>
              <a:t> </a:t>
            </a:r>
            <a:r>
              <a:rPr lang="sv-SE" sz="1400" dirty="0" err="1"/>
              <a:t>utbildn</a:t>
            </a:r>
            <a:r>
              <a:rPr lang="sv-SE" sz="1400" dirty="0"/>
              <a:t>. Via DGY personal.</a:t>
            </a:r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43047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7458" y="309562"/>
            <a:ext cx="6696744" cy="880452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sv-SE" sz="1800" b="1" dirty="0">
                <a:solidFill>
                  <a:prstClr val="black"/>
                </a:solidFill>
              </a:rPr>
              <a:t>Skolan, omvärlden och utbildningsval</a:t>
            </a:r>
            <a:br>
              <a:rPr lang="sv-SE" sz="1800" b="1" dirty="0">
                <a:solidFill>
                  <a:prstClr val="black"/>
                </a:solidFill>
              </a:rPr>
            </a:br>
            <a:r>
              <a:rPr lang="sv-SE" sz="1800" b="1" dirty="0">
                <a:solidFill>
                  <a:prstClr val="black"/>
                </a:solidFill>
              </a:rPr>
              <a:t>Studie- och yrkesvägledning</a:t>
            </a:r>
            <a:endParaRPr lang="sv-SE" sz="18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1835696" y="90872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200" dirty="0"/>
          </a:p>
          <a:p>
            <a:endParaRPr lang="sv-SE" sz="1200" dirty="0"/>
          </a:p>
        </p:txBody>
      </p:sp>
      <p:sp>
        <p:nvSpPr>
          <p:cNvPr id="2" name="textruta 1"/>
          <p:cNvSpPr txBox="1"/>
          <p:nvPr/>
        </p:nvSpPr>
        <p:spPr>
          <a:xfrm>
            <a:off x="1697458" y="996934"/>
            <a:ext cx="66967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sv-SE" sz="2400" dirty="0">
              <a:solidFill>
                <a:prstClr val="black"/>
              </a:solidFill>
            </a:endParaRPr>
          </a:p>
          <a:p>
            <a:pPr lvl="0"/>
            <a:endParaRPr lang="sv-SE" sz="1400" dirty="0">
              <a:solidFill>
                <a:prstClr val="black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47031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1697458" y="3771267"/>
            <a:ext cx="6251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i="1" dirty="0"/>
          </a:p>
          <a:p>
            <a:endParaRPr lang="sv-SE" sz="2400" b="1" i="1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55540BB-B385-4B07-967C-C559D121FA29}"/>
              </a:ext>
            </a:extLst>
          </p:cNvPr>
          <p:cNvSpPr txBox="1"/>
          <p:nvPr/>
        </p:nvSpPr>
        <p:spPr>
          <a:xfrm>
            <a:off x="1751416" y="1443841"/>
            <a:ext cx="574258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/>
          </a:p>
          <a:p>
            <a:endParaRPr lang="sv-SE" sz="1600" b="1" dirty="0"/>
          </a:p>
          <a:p>
            <a:r>
              <a:rPr lang="sv-SE" sz="1600" b="1" dirty="0"/>
              <a:t>Var är vi? Analys</a:t>
            </a:r>
            <a:endParaRPr lang="sv-SE" sz="16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Arbetsmässaa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genomförd med stor uppskattning.</a:t>
            </a:r>
          </a:p>
          <a:p>
            <a:r>
              <a:rPr lang="sv-SE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Alla sökande  och nuvarande studerande erbjuds vägledning.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Inom SFI genomförs kartläggning och vägledning vid behov.</a:t>
            </a:r>
            <a:endParaRPr lang="sv-SE" sz="1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Via APL och lärlingsplatser erbjuds </a:t>
            </a:r>
            <a:r>
              <a:rPr lang="sv-SE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Yrkesvuxinom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utbildningen värdefulla kontakter.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Mångtalig arbetslivskontakter sker varje år.</a:t>
            </a:r>
          </a:p>
          <a:p>
            <a:endParaRPr lang="sv-SE" sz="16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Vart ska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VUX är med och bidrar med att utbildningsnivån höjs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studerande kommer vidare i studier och /eller ut på arbetsmarknaden.</a:t>
            </a:r>
          </a:p>
          <a:p>
            <a:r>
              <a:rPr lang="sv-SE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Hur gör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Utveckla vägledning med mer vägledarbesök, yrkesföreträdarbesök i klasser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Utveckla marknadsföring via hemsida, digitala medier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632533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825</Words>
  <Application>Microsoft Office PowerPoint</Application>
  <PresentationFormat>Bildspel på skärmen (4:3)</PresentationFormat>
  <Paragraphs>201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Verdana</vt:lpstr>
      <vt:lpstr>Office-tema</vt:lpstr>
      <vt:lpstr>Bokslutsdialog 2022</vt:lpstr>
      <vt:lpstr>Ekonomiskt resultat</vt:lpstr>
      <vt:lpstr>Nyckeltal</vt:lpstr>
      <vt:lpstr> Normer och värden Nämndsmål: Fokus på studiero och lärarnas roll som ledare i klassrummet </vt:lpstr>
      <vt:lpstr>Kunskap, utveckling och lärande Nämndsmål: Utveckla utbildningsnivån i Mellerud </vt:lpstr>
      <vt:lpstr> SFI (Svenska för invandrare) </vt:lpstr>
      <vt:lpstr> Regionala yrkesvuxutbildningar </vt:lpstr>
      <vt:lpstr>Skolan, omvärlden och utbildningsval Studie- och yrkesvägledning</vt:lpstr>
    </vt:vector>
  </TitlesOfParts>
  <Company>Melleruds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"Anders Pettersson";Liselott Vislander</dc:creator>
  <cp:lastModifiedBy>Matti Bertilsson</cp:lastModifiedBy>
  <cp:revision>178</cp:revision>
  <dcterms:created xsi:type="dcterms:W3CDTF">2011-11-14T12:08:56Z</dcterms:created>
  <dcterms:modified xsi:type="dcterms:W3CDTF">2023-02-08T10:50:39Z</dcterms:modified>
</cp:coreProperties>
</file>