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675" r:id="rId5"/>
  </p:sldMasterIdLst>
  <p:notesMasterIdLst>
    <p:notesMasterId r:id="rId12"/>
  </p:notesMasterIdLst>
  <p:sldIdLst>
    <p:sldId id="256" r:id="rId6"/>
    <p:sldId id="258" r:id="rId7"/>
    <p:sldId id="259" r:id="rId8"/>
    <p:sldId id="304" r:id="rId9"/>
    <p:sldId id="305" r:id="rId10"/>
    <p:sldId id="307" r:id="rId11"/>
  </p:sldIdLst>
  <p:sldSz cx="9144000" cy="5143500" type="screen16x9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4AE6C02-1FF7-46BF-979E-3FD8082F536F}" v="14" dt="2023-06-19T09:59:29.05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inimized">
    <p:restoredLeft sz="0" autoAdjust="0"/>
    <p:restoredTop sz="0" autoAdjust="0"/>
  </p:normalViewPr>
  <p:slideViewPr>
    <p:cSldViewPr snapToGrid="0" snapToObjects="1">
      <p:cViewPr varScale="1">
        <p:scale>
          <a:sx n="28" d="100"/>
          <a:sy n="28" d="100"/>
        </p:scale>
        <p:origin x="3258" y="1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theme" Target="theme/theme1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mellerud-my.sharepoint.com/personal/gunnar_karlsson_mellerud_se/Documents/KUN_betygsstatistik/VT2022/Presentations%20siffror%202023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mellerud-my.sharepoint.com/personal/gunnar_karlsson_mellerud_se/Documents/KUN_betygsstatistik/VT2022/Presentations%20siffror%202023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mellerud-my.sharepoint.com/personal/gunnar_karlsson_mellerud_se/Documents/KUN_betygsstatistik/VT2022/Presentations%20siffror%202023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mellerud-my.sharepoint.com/personal/gunnar_karlsson_mellerud_se/Documents/KUN_betygsstatistik/VT2022/Presentations%20siffror%202023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mellerud-my.sharepoint.com/personal/gunnar_karlsson_mellerud_se/Documents/KUN_betygsstatistik/VT2022/Presentations%20siffror%202023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v-SE" dirty="0"/>
              <a:t>Andel elever som uppnått målen i alla ämnen (%)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ÅK6!$C$4:$C$5</c:f>
              <c:strCache>
                <c:ptCount val="2"/>
                <c:pt idx="0">
                  <c:v>Andel elever som upp nått målen i alla ämnen (%)</c:v>
                </c:pt>
                <c:pt idx="1">
                  <c:v>2021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ÅK6!$B$6:$B$9</c:f>
              <c:strCache>
                <c:ptCount val="4"/>
                <c:pt idx="0">
                  <c:v>Karolinerskolan </c:v>
                </c:pt>
                <c:pt idx="1">
                  <c:v>Nordalsskolan</c:v>
                </c:pt>
                <c:pt idx="2">
                  <c:v>Åsebro</c:v>
                </c:pt>
                <c:pt idx="3">
                  <c:v>Åsensskola</c:v>
                </c:pt>
              </c:strCache>
            </c:strRef>
          </c:cat>
          <c:val>
            <c:numRef>
              <c:f>ÅK6!$C$6:$C$9</c:f>
              <c:numCache>
                <c:formatCode>General</c:formatCode>
                <c:ptCount val="4"/>
                <c:pt idx="0" formatCode="0.00">
                  <c:v>73.680000000000007</c:v>
                </c:pt>
                <c:pt idx="1">
                  <c:v>35.53</c:v>
                </c:pt>
                <c:pt idx="2" formatCode="0.00">
                  <c:v>50</c:v>
                </c:pt>
                <c:pt idx="3">
                  <c:v>33.33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21E-4F7B-B5DE-8A590E3AFFA2}"/>
            </c:ext>
          </c:extLst>
        </c:ser>
        <c:ser>
          <c:idx val="1"/>
          <c:order val="1"/>
          <c:tx>
            <c:strRef>
              <c:f>ÅK6!$D$4:$D$5</c:f>
              <c:strCache>
                <c:ptCount val="2"/>
                <c:pt idx="0">
                  <c:v>Andel elever som upp nått målen i alla ämnen (%)</c:v>
                </c:pt>
                <c:pt idx="1">
                  <c:v>2022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ÅK6!$B$6:$B$9</c:f>
              <c:strCache>
                <c:ptCount val="4"/>
                <c:pt idx="0">
                  <c:v>Karolinerskolan </c:v>
                </c:pt>
                <c:pt idx="1">
                  <c:v>Nordalsskolan</c:v>
                </c:pt>
                <c:pt idx="2">
                  <c:v>Åsebro</c:v>
                </c:pt>
                <c:pt idx="3">
                  <c:v>Åsensskola</c:v>
                </c:pt>
              </c:strCache>
            </c:strRef>
          </c:cat>
          <c:val>
            <c:numRef>
              <c:f>ÅK6!$D$6:$D$9</c:f>
              <c:numCache>
                <c:formatCode>General</c:formatCode>
                <c:ptCount val="4"/>
                <c:pt idx="0">
                  <c:v>64.709999999999994</c:v>
                </c:pt>
                <c:pt idx="1">
                  <c:v>51.32</c:v>
                </c:pt>
                <c:pt idx="2">
                  <c:v>62.5</c:v>
                </c:pt>
                <c:pt idx="3">
                  <c:v>14.29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21E-4F7B-B5DE-8A590E3AFFA2}"/>
            </c:ext>
          </c:extLst>
        </c:ser>
        <c:ser>
          <c:idx val="2"/>
          <c:order val="2"/>
          <c:tx>
            <c:strRef>
              <c:f>ÅK6!$E$4:$E$5</c:f>
              <c:strCache>
                <c:ptCount val="2"/>
                <c:pt idx="0">
                  <c:v>Andel elever som upp nått målen i alla ämnen (%)</c:v>
                </c:pt>
                <c:pt idx="1">
                  <c:v>2023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ÅK6!$B$6:$B$9</c:f>
              <c:strCache>
                <c:ptCount val="4"/>
                <c:pt idx="0">
                  <c:v>Karolinerskolan </c:v>
                </c:pt>
                <c:pt idx="1">
                  <c:v>Nordalsskolan</c:v>
                </c:pt>
                <c:pt idx="2">
                  <c:v>Åsebro</c:v>
                </c:pt>
                <c:pt idx="3">
                  <c:v>Åsensskola</c:v>
                </c:pt>
              </c:strCache>
            </c:strRef>
          </c:cat>
          <c:val>
            <c:numRef>
              <c:f>ÅK6!$E$6:$E$9</c:f>
              <c:numCache>
                <c:formatCode>General</c:formatCode>
                <c:ptCount val="4"/>
                <c:pt idx="0">
                  <c:v>90</c:v>
                </c:pt>
                <c:pt idx="1">
                  <c:v>60</c:v>
                </c:pt>
                <c:pt idx="2">
                  <c:v>33.33</c:v>
                </c:pt>
                <c:pt idx="3">
                  <c:v>71.430000000000007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21E-4F7B-B5DE-8A590E3AFF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53812360"/>
        <c:axId val="1053812688"/>
      </c:barChart>
      <c:catAx>
        <c:axId val="1053812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1053812688"/>
        <c:crosses val="autoZero"/>
        <c:auto val="1"/>
        <c:lblAlgn val="ctr"/>
        <c:lblOffset val="100"/>
        <c:noMultiLvlLbl val="0"/>
      </c:catAx>
      <c:valAx>
        <c:axId val="10538126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10538123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v-SE" dirty="0"/>
              <a:t>Engelska åk6,</a:t>
            </a:r>
            <a:r>
              <a:rPr lang="sv-SE" baseline="0" dirty="0"/>
              <a:t> Andel elever som uppnått målen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ÅK6!$C$42:$C$43</c:f>
              <c:strCache>
                <c:ptCount val="2"/>
                <c:pt idx="0">
                  <c:v>Engelska</c:v>
                </c:pt>
                <c:pt idx="1">
                  <c:v>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ÅK6!$B$44:$B$47</c:f>
              <c:strCache>
                <c:ptCount val="4"/>
                <c:pt idx="0">
                  <c:v>Karolinerskolan </c:v>
                </c:pt>
                <c:pt idx="1">
                  <c:v>Nordalsskolan</c:v>
                </c:pt>
                <c:pt idx="2">
                  <c:v>Åsebro skola</c:v>
                </c:pt>
                <c:pt idx="3">
                  <c:v>Åsens skola</c:v>
                </c:pt>
              </c:strCache>
            </c:strRef>
          </c:cat>
          <c:val>
            <c:numRef>
              <c:f>ÅK6!$C$44:$C$47</c:f>
              <c:numCache>
                <c:formatCode>General</c:formatCode>
                <c:ptCount val="4"/>
                <c:pt idx="0">
                  <c:v>96</c:v>
                </c:pt>
                <c:pt idx="1">
                  <c:v>79</c:v>
                </c:pt>
                <c:pt idx="2">
                  <c:v>66</c:v>
                </c:pt>
                <c:pt idx="3">
                  <c:v>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CFB-4DBF-9537-85D8386DD976}"/>
            </c:ext>
          </c:extLst>
        </c:ser>
        <c:ser>
          <c:idx val="1"/>
          <c:order val="1"/>
          <c:tx>
            <c:strRef>
              <c:f>ÅK6!$D$42:$D$43</c:f>
              <c:strCache>
                <c:ptCount val="2"/>
                <c:pt idx="0">
                  <c:v>Engelska</c:v>
                </c:pt>
                <c:pt idx="1">
                  <c:v>2021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ÅK6!$B$44:$B$47</c:f>
              <c:strCache>
                <c:ptCount val="4"/>
                <c:pt idx="0">
                  <c:v>Karolinerskolan </c:v>
                </c:pt>
                <c:pt idx="1">
                  <c:v>Nordalsskolan</c:v>
                </c:pt>
                <c:pt idx="2">
                  <c:v>Åsebro skola</c:v>
                </c:pt>
                <c:pt idx="3">
                  <c:v>Åsens skola</c:v>
                </c:pt>
              </c:strCache>
            </c:strRef>
          </c:cat>
          <c:val>
            <c:numRef>
              <c:f>ÅK6!$D$44:$D$47</c:f>
              <c:numCache>
                <c:formatCode>General</c:formatCode>
                <c:ptCount val="4"/>
                <c:pt idx="0">
                  <c:v>92.5</c:v>
                </c:pt>
                <c:pt idx="1">
                  <c:v>71.400000000000006</c:v>
                </c:pt>
                <c:pt idx="2">
                  <c:v>73.3</c:v>
                </c:pt>
                <c:pt idx="3">
                  <c:v>61.5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CFB-4DBF-9537-85D8386DD976}"/>
            </c:ext>
          </c:extLst>
        </c:ser>
        <c:ser>
          <c:idx val="2"/>
          <c:order val="2"/>
          <c:tx>
            <c:strRef>
              <c:f>ÅK6!$E$42:$E$43</c:f>
              <c:strCache>
                <c:ptCount val="2"/>
                <c:pt idx="0">
                  <c:v>Engelska</c:v>
                </c:pt>
                <c:pt idx="1">
                  <c:v>2022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ÅK6!$B$44:$B$47</c:f>
              <c:strCache>
                <c:ptCount val="4"/>
                <c:pt idx="0">
                  <c:v>Karolinerskolan </c:v>
                </c:pt>
                <c:pt idx="1">
                  <c:v>Nordalsskolan</c:v>
                </c:pt>
                <c:pt idx="2">
                  <c:v>Åsebro skola</c:v>
                </c:pt>
                <c:pt idx="3">
                  <c:v>Åsens skola</c:v>
                </c:pt>
              </c:strCache>
            </c:strRef>
          </c:cat>
          <c:val>
            <c:numRef>
              <c:f>ÅK6!$E$44:$E$47</c:f>
              <c:numCache>
                <c:formatCode>General</c:formatCode>
                <c:ptCount val="4"/>
                <c:pt idx="0">
                  <c:v>76.400000000000006</c:v>
                </c:pt>
                <c:pt idx="1">
                  <c:v>81.400000000000006</c:v>
                </c:pt>
                <c:pt idx="2">
                  <c:v>75</c:v>
                </c:pt>
                <c:pt idx="3">
                  <c:v>71.400000000000006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CFB-4DBF-9537-85D8386DD976}"/>
            </c:ext>
          </c:extLst>
        </c:ser>
        <c:ser>
          <c:idx val="3"/>
          <c:order val="3"/>
          <c:tx>
            <c:strRef>
              <c:f>ÅK6!$F$42:$F$43</c:f>
              <c:strCache>
                <c:ptCount val="2"/>
                <c:pt idx="0">
                  <c:v>Engelska</c:v>
                </c:pt>
                <c:pt idx="1">
                  <c:v>2023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ÅK6!$B$44:$B$47</c:f>
              <c:strCache>
                <c:ptCount val="4"/>
                <c:pt idx="0">
                  <c:v>Karolinerskolan </c:v>
                </c:pt>
                <c:pt idx="1">
                  <c:v>Nordalsskolan</c:v>
                </c:pt>
                <c:pt idx="2">
                  <c:v>Åsebro skola</c:v>
                </c:pt>
                <c:pt idx="3">
                  <c:v>Åsens skola</c:v>
                </c:pt>
              </c:strCache>
            </c:strRef>
          </c:cat>
          <c:val>
            <c:numRef>
              <c:f>ÅK6!$F$44:$F$47</c:f>
              <c:numCache>
                <c:formatCode>0.0</c:formatCode>
                <c:ptCount val="4"/>
                <c:pt idx="0">
                  <c:v>100</c:v>
                </c:pt>
                <c:pt idx="1">
                  <c:v>76</c:v>
                </c:pt>
                <c:pt idx="2">
                  <c:v>66.666666666666657</c:v>
                </c:pt>
                <c:pt idx="3">
                  <c:v>71.428571428571431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CFB-4DBF-9537-85D8386DD97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053838600"/>
        <c:axId val="1053829416"/>
      </c:barChart>
      <c:catAx>
        <c:axId val="1053838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1053829416"/>
        <c:crosses val="autoZero"/>
        <c:auto val="1"/>
        <c:lblAlgn val="ctr"/>
        <c:lblOffset val="100"/>
        <c:noMultiLvlLbl val="0"/>
      </c:catAx>
      <c:valAx>
        <c:axId val="1053829416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10538386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v-SE" dirty="0"/>
              <a:t>Matematik åk6,</a:t>
            </a:r>
            <a:r>
              <a:rPr lang="sv-SE" baseline="0" dirty="0"/>
              <a:t> Andel elever som uppnått målen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ÅK6!$G$42:$G$43</c:f>
              <c:strCache>
                <c:ptCount val="2"/>
                <c:pt idx="0">
                  <c:v>Matematik</c:v>
                </c:pt>
                <c:pt idx="1">
                  <c:v>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ÅK6!$B$44:$B$47</c:f>
              <c:strCache>
                <c:ptCount val="4"/>
                <c:pt idx="0">
                  <c:v>Karolinerskolan </c:v>
                </c:pt>
                <c:pt idx="1">
                  <c:v>Nordalsskolan</c:v>
                </c:pt>
                <c:pt idx="2">
                  <c:v>Åsebro skola</c:v>
                </c:pt>
                <c:pt idx="3">
                  <c:v>Åsens skola</c:v>
                </c:pt>
              </c:strCache>
            </c:strRef>
          </c:cat>
          <c:val>
            <c:numRef>
              <c:f>ÅK6!$G$44:$G$47</c:f>
              <c:numCache>
                <c:formatCode>General</c:formatCode>
                <c:ptCount val="4"/>
                <c:pt idx="0">
                  <c:v>100</c:v>
                </c:pt>
                <c:pt idx="1">
                  <c:v>64</c:v>
                </c:pt>
                <c:pt idx="2">
                  <c:v>83</c:v>
                </c:pt>
                <c:pt idx="3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5CE-43AB-9CBD-F16CE5A260B4}"/>
            </c:ext>
          </c:extLst>
        </c:ser>
        <c:ser>
          <c:idx val="1"/>
          <c:order val="1"/>
          <c:tx>
            <c:strRef>
              <c:f>ÅK6!$H$42:$H$43</c:f>
              <c:strCache>
                <c:ptCount val="2"/>
                <c:pt idx="0">
                  <c:v>Matematik</c:v>
                </c:pt>
                <c:pt idx="1">
                  <c:v>2021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ÅK6!$B$44:$B$47</c:f>
              <c:strCache>
                <c:ptCount val="4"/>
                <c:pt idx="0">
                  <c:v>Karolinerskolan </c:v>
                </c:pt>
                <c:pt idx="1">
                  <c:v>Nordalsskolan</c:v>
                </c:pt>
                <c:pt idx="2">
                  <c:v>Åsebro skola</c:v>
                </c:pt>
                <c:pt idx="3">
                  <c:v>Åsens skola</c:v>
                </c:pt>
              </c:strCache>
            </c:strRef>
          </c:cat>
          <c:val>
            <c:numRef>
              <c:f>ÅK6!$H$44:$H$47</c:f>
              <c:numCache>
                <c:formatCode>General</c:formatCode>
                <c:ptCount val="4"/>
                <c:pt idx="0">
                  <c:v>82.6</c:v>
                </c:pt>
                <c:pt idx="1">
                  <c:v>64.5</c:v>
                </c:pt>
                <c:pt idx="2">
                  <c:v>86.7</c:v>
                </c:pt>
                <c:pt idx="3">
                  <c:v>61.5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5CE-43AB-9CBD-F16CE5A260B4}"/>
            </c:ext>
          </c:extLst>
        </c:ser>
        <c:ser>
          <c:idx val="2"/>
          <c:order val="2"/>
          <c:tx>
            <c:strRef>
              <c:f>ÅK6!$I$42:$I$43</c:f>
              <c:strCache>
                <c:ptCount val="2"/>
                <c:pt idx="0">
                  <c:v>Matematik</c:v>
                </c:pt>
                <c:pt idx="1">
                  <c:v>2022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ÅK6!$B$44:$B$47</c:f>
              <c:strCache>
                <c:ptCount val="4"/>
                <c:pt idx="0">
                  <c:v>Karolinerskolan </c:v>
                </c:pt>
                <c:pt idx="1">
                  <c:v>Nordalsskolan</c:v>
                </c:pt>
                <c:pt idx="2">
                  <c:v>Åsebro skola</c:v>
                </c:pt>
                <c:pt idx="3">
                  <c:v>Åsens skola</c:v>
                </c:pt>
              </c:strCache>
            </c:strRef>
          </c:cat>
          <c:val>
            <c:numRef>
              <c:f>ÅK6!$I$44:$I$47</c:f>
              <c:numCache>
                <c:formatCode>General</c:formatCode>
                <c:ptCount val="4"/>
                <c:pt idx="0">
                  <c:v>82.4</c:v>
                </c:pt>
                <c:pt idx="1">
                  <c:v>72.400000000000006</c:v>
                </c:pt>
                <c:pt idx="2">
                  <c:v>62.5</c:v>
                </c:pt>
                <c:pt idx="3">
                  <c:v>14.3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5CE-43AB-9CBD-F16CE5A260B4}"/>
            </c:ext>
          </c:extLst>
        </c:ser>
        <c:ser>
          <c:idx val="3"/>
          <c:order val="3"/>
          <c:tx>
            <c:strRef>
              <c:f>ÅK6!$J$42:$J$43</c:f>
              <c:strCache>
                <c:ptCount val="2"/>
                <c:pt idx="0">
                  <c:v>Matematik</c:v>
                </c:pt>
                <c:pt idx="1">
                  <c:v>2023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ÅK6!$B$44:$B$47</c:f>
              <c:strCache>
                <c:ptCount val="4"/>
                <c:pt idx="0">
                  <c:v>Karolinerskolan </c:v>
                </c:pt>
                <c:pt idx="1">
                  <c:v>Nordalsskolan</c:v>
                </c:pt>
                <c:pt idx="2">
                  <c:v>Åsebro skola</c:v>
                </c:pt>
                <c:pt idx="3">
                  <c:v>Åsens skola</c:v>
                </c:pt>
              </c:strCache>
            </c:strRef>
          </c:cat>
          <c:val>
            <c:numRef>
              <c:f>ÅK6!$J$44:$J$47</c:f>
              <c:numCache>
                <c:formatCode>0.0</c:formatCode>
                <c:ptCount val="4"/>
                <c:pt idx="0">
                  <c:v>100</c:v>
                </c:pt>
                <c:pt idx="1">
                  <c:v>78</c:v>
                </c:pt>
                <c:pt idx="2">
                  <c:v>55.555555555555557</c:v>
                </c:pt>
                <c:pt idx="3">
                  <c:v>85.714285714285708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5CE-43AB-9CBD-F16CE5A260B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053838600"/>
        <c:axId val="1053829416"/>
      </c:barChart>
      <c:catAx>
        <c:axId val="1053838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1053829416"/>
        <c:crosses val="autoZero"/>
        <c:auto val="1"/>
        <c:lblAlgn val="ctr"/>
        <c:lblOffset val="100"/>
        <c:noMultiLvlLbl val="0"/>
      </c:catAx>
      <c:valAx>
        <c:axId val="1053829416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10538386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v-SE" dirty="0"/>
              <a:t>Svenska  åk6,</a:t>
            </a:r>
            <a:r>
              <a:rPr lang="sv-SE" baseline="0" dirty="0"/>
              <a:t> Andel elever som nått målen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ÅK6!$K$42:$K$43</c:f>
              <c:strCache>
                <c:ptCount val="2"/>
                <c:pt idx="0">
                  <c:v>Svenska</c:v>
                </c:pt>
                <c:pt idx="1">
                  <c:v>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ÅK6!$B$44:$B$47</c:f>
              <c:strCache>
                <c:ptCount val="4"/>
                <c:pt idx="0">
                  <c:v>Karolinerskolan </c:v>
                </c:pt>
                <c:pt idx="1">
                  <c:v>Nordalsskolan</c:v>
                </c:pt>
                <c:pt idx="2">
                  <c:v>Åsebro skola</c:v>
                </c:pt>
                <c:pt idx="3">
                  <c:v>Åsens skola</c:v>
                </c:pt>
              </c:strCache>
            </c:strRef>
          </c:cat>
          <c:val>
            <c:numRef>
              <c:f>ÅK6!$K$44:$K$47</c:f>
              <c:numCache>
                <c:formatCode>General</c:formatCode>
                <c:ptCount val="4"/>
                <c:pt idx="0">
                  <c:v>96</c:v>
                </c:pt>
                <c:pt idx="1">
                  <c:v>76</c:v>
                </c:pt>
                <c:pt idx="2">
                  <c:v>83</c:v>
                </c:pt>
                <c:pt idx="3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915-4E3B-B2B0-1CDEAFFD302E}"/>
            </c:ext>
          </c:extLst>
        </c:ser>
        <c:ser>
          <c:idx val="1"/>
          <c:order val="1"/>
          <c:tx>
            <c:strRef>
              <c:f>ÅK6!$L$42:$L$43</c:f>
              <c:strCache>
                <c:ptCount val="2"/>
                <c:pt idx="0">
                  <c:v>Svenska</c:v>
                </c:pt>
                <c:pt idx="1">
                  <c:v>2021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ÅK6!$B$44:$B$47</c:f>
              <c:strCache>
                <c:ptCount val="4"/>
                <c:pt idx="0">
                  <c:v>Karolinerskolan </c:v>
                </c:pt>
                <c:pt idx="1">
                  <c:v>Nordalsskolan</c:v>
                </c:pt>
                <c:pt idx="2">
                  <c:v>Åsebro skola</c:v>
                </c:pt>
                <c:pt idx="3">
                  <c:v>Åsens skola</c:v>
                </c:pt>
              </c:strCache>
            </c:strRef>
          </c:cat>
          <c:val>
            <c:numRef>
              <c:f>ÅK6!$L$44:$L$47</c:f>
              <c:numCache>
                <c:formatCode>General</c:formatCode>
                <c:ptCount val="4"/>
                <c:pt idx="0">
                  <c:v>84</c:v>
                </c:pt>
                <c:pt idx="1">
                  <c:v>81.599999999999994</c:v>
                </c:pt>
                <c:pt idx="2">
                  <c:v>86.7</c:v>
                </c:pt>
                <c:pt idx="3">
                  <c:v>72.7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915-4E3B-B2B0-1CDEAFFD302E}"/>
            </c:ext>
          </c:extLst>
        </c:ser>
        <c:ser>
          <c:idx val="2"/>
          <c:order val="2"/>
          <c:tx>
            <c:strRef>
              <c:f>ÅK6!$M$42:$M$43</c:f>
              <c:strCache>
                <c:ptCount val="2"/>
                <c:pt idx="0">
                  <c:v>Svenska</c:v>
                </c:pt>
                <c:pt idx="1">
                  <c:v>2022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ÅK6!$B$44:$B$47</c:f>
              <c:strCache>
                <c:ptCount val="4"/>
                <c:pt idx="0">
                  <c:v>Karolinerskolan </c:v>
                </c:pt>
                <c:pt idx="1">
                  <c:v>Nordalsskolan</c:v>
                </c:pt>
                <c:pt idx="2">
                  <c:v>Åsebro skola</c:v>
                </c:pt>
                <c:pt idx="3">
                  <c:v>Åsens skola</c:v>
                </c:pt>
              </c:strCache>
            </c:strRef>
          </c:cat>
          <c:val>
            <c:numRef>
              <c:f>ÅK6!$M$44:$M$47</c:f>
              <c:numCache>
                <c:formatCode>General</c:formatCode>
                <c:ptCount val="4"/>
                <c:pt idx="0">
                  <c:v>75</c:v>
                </c:pt>
                <c:pt idx="1">
                  <c:v>89.1</c:v>
                </c:pt>
                <c:pt idx="2">
                  <c:v>57.1</c:v>
                </c:pt>
                <c:pt idx="3">
                  <c:v>85.7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915-4E3B-B2B0-1CDEAFFD302E}"/>
            </c:ext>
          </c:extLst>
        </c:ser>
        <c:ser>
          <c:idx val="3"/>
          <c:order val="3"/>
          <c:tx>
            <c:strRef>
              <c:f>ÅK6!$N$42:$N$43</c:f>
              <c:strCache>
                <c:ptCount val="2"/>
                <c:pt idx="0">
                  <c:v>Svenska</c:v>
                </c:pt>
                <c:pt idx="1">
                  <c:v>2023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ÅK6!$B$44:$B$47</c:f>
              <c:strCache>
                <c:ptCount val="4"/>
                <c:pt idx="0">
                  <c:v>Karolinerskolan </c:v>
                </c:pt>
                <c:pt idx="1">
                  <c:v>Nordalsskolan</c:v>
                </c:pt>
                <c:pt idx="2">
                  <c:v>Åsebro skola</c:v>
                </c:pt>
                <c:pt idx="3">
                  <c:v>Åsens skola</c:v>
                </c:pt>
              </c:strCache>
            </c:strRef>
          </c:cat>
          <c:val>
            <c:numRef>
              <c:f>ÅK6!$N$44:$N$47</c:f>
              <c:numCache>
                <c:formatCode>0.0</c:formatCode>
                <c:ptCount val="4"/>
                <c:pt idx="0">
                  <c:v>94.73684210526315</c:v>
                </c:pt>
                <c:pt idx="1">
                  <c:v>83.333333333333343</c:v>
                </c:pt>
                <c:pt idx="2">
                  <c:v>88.888888888888886</c:v>
                </c:pt>
                <c:pt idx="3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915-4E3B-B2B0-1CDEAFFD302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053838600"/>
        <c:axId val="1053829416"/>
      </c:barChart>
      <c:catAx>
        <c:axId val="1053838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1053829416"/>
        <c:crosses val="autoZero"/>
        <c:auto val="1"/>
        <c:lblAlgn val="ctr"/>
        <c:lblOffset val="100"/>
        <c:noMultiLvlLbl val="0"/>
      </c:catAx>
      <c:valAx>
        <c:axId val="1053829416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10538386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v-SE"/>
              <a:t>Meritvärde medelvärde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ÅK6!$C$21:$C$22</c:f>
              <c:strCache>
                <c:ptCount val="2"/>
                <c:pt idx="0">
                  <c:v>Meritvärde medelvärde</c:v>
                </c:pt>
                <c:pt idx="1">
                  <c:v>2021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ÅK6!$B$23:$B$26</c:f>
              <c:strCache>
                <c:ptCount val="4"/>
                <c:pt idx="0">
                  <c:v>Karolinerskolan </c:v>
                </c:pt>
                <c:pt idx="1">
                  <c:v>Nordalsskolan</c:v>
                </c:pt>
                <c:pt idx="2">
                  <c:v>Åsebro</c:v>
                </c:pt>
                <c:pt idx="3">
                  <c:v>Åsensskola</c:v>
                </c:pt>
              </c:strCache>
            </c:strRef>
          </c:cat>
          <c:val>
            <c:numRef>
              <c:f>ÅK6!$C$23:$C$26</c:f>
              <c:numCache>
                <c:formatCode>0</c:formatCode>
                <c:ptCount val="4"/>
                <c:pt idx="0">
                  <c:v>149.34</c:v>
                </c:pt>
                <c:pt idx="1">
                  <c:v>175.89</c:v>
                </c:pt>
                <c:pt idx="2">
                  <c:v>137.5</c:v>
                </c:pt>
                <c:pt idx="3">
                  <c:v>110.21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FB0-445E-8088-AD08F17A120E}"/>
            </c:ext>
          </c:extLst>
        </c:ser>
        <c:ser>
          <c:idx val="1"/>
          <c:order val="1"/>
          <c:tx>
            <c:strRef>
              <c:f>ÅK6!$D$21:$D$22</c:f>
              <c:strCache>
                <c:ptCount val="2"/>
                <c:pt idx="0">
                  <c:v>Meritvärde medelvärde</c:v>
                </c:pt>
                <c:pt idx="1">
                  <c:v>2022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ÅK6!$B$23:$B$26</c:f>
              <c:strCache>
                <c:ptCount val="4"/>
                <c:pt idx="0">
                  <c:v>Karolinerskolan </c:v>
                </c:pt>
                <c:pt idx="1">
                  <c:v>Nordalsskolan</c:v>
                </c:pt>
                <c:pt idx="2">
                  <c:v>Åsebro</c:v>
                </c:pt>
                <c:pt idx="3">
                  <c:v>Åsensskola</c:v>
                </c:pt>
              </c:strCache>
            </c:strRef>
          </c:cat>
          <c:val>
            <c:numRef>
              <c:f>ÅK6!$D$23:$D$26</c:f>
              <c:numCache>
                <c:formatCode>0</c:formatCode>
                <c:ptCount val="4"/>
                <c:pt idx="0">
                  <c:v>200.74</c:v>
                </c:pt>
                <c:pt idx="1">
                  <c:v>196.22</c:v>
                </c:pt>
                <c:pt idx="2">
                  <c:v>185.31</c:v>
                </c:pt>
                <c:pt idx="3">
                  <c:v>149.29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FB0-445E-8088-AD08F17A120E}"/>
            </c:ext>
          </c:extLst>
        </c:ser>
        <c:ser>
          <c:idx val="2"/>
          <c:order val="2"/>
          <c:tx>
            <c:strRef>
              <c:f>ÅK6!$E$21:$E$22</c:f>
              <c:strCache>
                <c:ptCount val="2"/>
                <c:pt idx="0">
                  <c:v>Meritvärde medelvärde</c:v>
                </c:pt>
                <c:pt idx="1">
                  <c:v>2023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ÅK6!$B$23:$B$26</c:f>
              <c:strCache>
                <c:ptCount val="4"/>
                <c:pt idx="0">
                  <c:v>Karolinerskolan </c:v>
                </c:pt>
                <c:pt idx="1">
                  <c:v>Nordalsskolan</c:v>
                </c:pt>
                <c:pt idx="2">
                  <c:v>Åsebro</c:v>
                </c:pt>
                <c:pt idx="3">
                  <c:v>Åsensskola</c:v>
                </c:pt>
              </c:strCache>
            </c:strRef>
          </c:cat>
          <c:val>
            <c:numRef>
              <c:f>ÅK6!$E$23:$E$26</c:f>
              <c:numCache>
                <c:formatCode>0</c:formatCode>
                <c:ptCount val="4"/>
                <c:pt idx="0">
                  <c:v>232.75</c:v>
                </c:pt>
                <c:pt idx="1">
                  <c:v>190.3</c:v>
                </c:pt>
                <c:pt idx="2">
                  <c:v>188.47</c:v>
                </c:pt>
                <c:pt idx="3">
                  <c:v>238.93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FB0-445E-8088-AD08F17A120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941933200"/>
        <c:axId val="941928280"/>
      </c:barChart>
      <c:catAx>
        <c:axId val="941933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941928280"/>
        <c:crosses val="autoZero"/>
        <c:auto val="1"/>
        <c:lblAlgn val="ctr"/>
        <c:lblOffset val="100"/>
        <c:noMultiLvlLbl val="0"/>
      </c:catAx>
      <c:valAx>
        <c:axId val="9419282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9419332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DDB680-8C92-D148-80E5-DDFD5023E469}" type="datetimeFigureOut">
              <a:rPr lang="sv-SE" smtClean="0"/>
              <a:t>2023-06-19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553BCB-DF69-7640-B488-83211524CE3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232597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Dags att skörda….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553BCB-DF69-7640-B488-83211524CE38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288215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2 nya frågor</a:t>
            </a:r>
            <a:br>
              <a:rPr lang="sv-SE" dirty="0"/>
            </a:br>
            <a:r>
              <a:rPr lang="sv-SE" dirty="0"/>
              <a:t>Nytt för i år är även att vi har lagt till en hjälptext vid varje fråga men det hjälpte ju inte personalen på särskolan….. Trots allt ett riktigt gott alternativ.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553BCB-DF69-7640-B488-83211524CE38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416241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2 nya frågor</a:t>
            </a:r>
            <a:br>
              <a:rPr lang="sv-SE" dirty="0"/>
            </a:br>
            <a:r>
              <a:rPr lang="sv-SE" dirty="0"/>
              <a:t>Nytt för i år är även att vi har lagt till en hjälptext vid varje fråga men det hjälpte ju inte personalen på särskolan….. Trots allt ett riktigt gott alternativ.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553BCB-DF69-7640-B488-83211524CE38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066165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2 nya frågor</a:t>
            </a:r>
            <a:br>
              <a:rPr lang="sv-SE" dirty="0"/>
            </a:br>
            <a:r>
              <a:rPr lang="sv-SE" dirty="0"/>
              <a:t>Nytt för i år är även att vi har lagt till en hjälptext vid varje fråga men det hjälpte ju inte personalen på särskolan….. Trots allt ett riktigt gott alternativ.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553BCB-DF69-7640-B488-83211524CE38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85088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2 nya frågor</a:t>
            </a:r>
            <a:br>
              <a:rPr lang="sv-SE" dirty="0"/>
            </a:br>
            <a:r>
              <a:rPr lang="sv-SE" dirty="0"/>
              <a:t>Nytt för i år är även att vi har lagt till en hjälptext vid varje fråga men det hjälpte ju inte personalen på särskolan….. Trots allt ett riktigt gott alternativ.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553BCB-DF69-7640-B488-83211524CE38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010568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 vi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48542" y="2178106"/>
            <a:ext cx="7371563" cy="733868"/>
          </a:xfrm>
          <a:prstGeom prst="rect">
            <a:avLst/>
          </a:prstGeom>
        </p:spPr>
        <p:txBody>
          <a:bodyPr anchor="b"/>
          <a:lstStyle>
            <a:lvl1pPr algn="l">
              <a:defRPr sz="3000" b="1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E4C4C6BB-CEA7-E249-84A6-44AE90F13D7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48537" y="3014103"/>
            <a:ext cx="6713538" cy="55006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A5236DE0-AE8A-A94A-A449-AD792ADA0B31}"/>
              </a:ext>
            </a:extLst>
          </p:cNvPr>
          <p:cNvSpPr txBox="1"/>
          <p:nvPr userDrawn="1"/>
        </p:nvSpPr>
        <p:spPr>
          <a:xfrm>
            <a:off x="4603536" y="53996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 sz="1800" dirty="0"/>
          </a:p>
        </p:txBody>
      </p:sp>
    </p:spTree>
    <p:extLst>
      <p:ext uri="{BB962C8B-B14F-4D97-AF65-F5344CB8AC3E}">
        <p14:creationId xmlns:p14="http://schemas.microsoft.com/office/powerpoint/2010/main" val="2087052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 svar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ruta 12">
            <a:extLst>
              <a:ext uri="{FF2B5EF4-FFF2-40B4-BE49-F238E27FC236}">
                <a16:creationId xmlns:a16="http://schemas.microsoft.com/office/drawing/2014/main" id="{A5236DE0-AE8A-A94A-A449-AD792ADA0B31}"/>
              </a:ext>
            </a:extLst>
          </p:cNvPr>
          <p:cNvSpPr txBox="1"/>
          <p:nvPr userDrawn="1"/>
        </p:nvSpPr>
        <p:spPr>
          <a:xfrm>
            <a:off x="4603536" y="53996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 sz="180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BEC8C68-2142-3743-A3D0-DBC9B7A4B5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8542" y="2178106"/>
            <a:ext cx="7371563" cy="733868"/>
          </a:xfrm>
          <a:prstGeom prst="rect">
            <a:avLst/>
          </a:prstGeom>
        </p:spPr>
        <p:txBody>
          <a:bodyPr anchor="b"/>
          <a:lstStyle>
            <a:lvl1pPr algn="l">
              <a:defRPr sz="3000" b="1" i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6" name="Platshållare för text 9">
            <a:extLst>
              <a:ext uri="{FF2B5EF4-FFF2-40B4-BE49-F238E27FC236}">
                <a16:creationId xmlns:a16="http://schemas.microsoft.com/office/drawing/2014/main" id="{28E13A7B-6464-3346-AEA2-40BA2848E2E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48537" y="3014103"/>
            <a:ext cx="6713538" cy="55006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085968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ssida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755" y="1111996"/>
            <a:ext cx="7371563" cy="733868"/>
          </a:xfrm>
          <a:prstGeom prst="rect">
            <a:avLst/>
          </a:prstGeom>
        </p:spPr>
        <p:txBody>
          <a:bodyPr anchor="b"/>
          <a:lstStyle>
            <a:lvl1pPr algn="l">
              <a:defRPr sz="3000" b="1" i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sv-SE" dirty="0"/>
              <a:t>Klicka här för att ändra mall för rubrikformat</a:t>
            </a:r>
            <a:endParaRPr lang="en-US" dirty="0"/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E4C4C6BB-CEA7-E249-84A6-44AE90F13D7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55191" y="2031207"/>
            <a:ext cx="2977621" cy="2781300"/>
          </a:xfrm>
          <a:prstGeom prst="rect">
            <a:avLst/>
          </a:prstGeom>
        </p:spPr>
        <p:txBody>
          <a:bodyPr/>
          <a:lstStyle>
            <a:lvl1pPr marL="285737" indent="-285737">
              <a:buClr>
                <a:schemeClr val="accent1"/>
              </a:buClr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sv-SE" dirty="0"/>
              <a:t>Redigera format för bakgrundstext
Nivå två
Nivå tre
Nivå fyra
Nivå fem</a:t>
            </a:r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A5236DE0-AE8A-A94A-A449-AD792ADA0B31}"/>
              </a:ext>
            </a:extLst>
          </p:cNvPr>
          <p:cNvSpPr txBox="1"/>
          <p:nvPr userDrawn="1"/>
        </p:nvSpPr>
        <p:spPr>
          <a:xfrm>
            <a:off x="4603536" y="53996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 sz="1800" dirty="0"/>
          </a:p>
        </p:txBody>
      </p:sp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5108CE3C-584F-6741-B1B8-4828C8375FD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39750" y="2031207"/>
            <a:ext cx="4818062" cy="2781300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1517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ssid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754" y="1111996"/>
            <a:ext cx="7371563" cy="733868"/>
          </a:xfrm>
          <a:prstGeom prst="rect">
            <a:avLst/>
          </a:prstGeom>
        </p:spPr>
        <p:txBody>
          <a:bodyPr anchor="b"/>
          <a:lstStyle>
            <a:lvl1pPr algn="l">
              <a:defRPr sz="3000" b="1" i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sv-SE" dirty="0"/>
              <a:t>Klicka här för att ändra mall för rubrikformat</a:t>
            </a:r>
            <a:endParaRPr lang="en-US" dirty="0"/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E4C4C6BB-CEA7-E249-84A6-44AE90F13D7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9750" y="2031208"/>
            <a:ext cx="6155794" cy="2788841"/>
          </a:xfrm>
          <a:prstGeom prst="rect">
            <a:avLst/>
          </a:prstGeom>
        </p:spPr>
        <p:txBody>
          <a:bodyPr/>
          <a:lstStyle>
            <a:lvl1pPr marL="285737" indent="-285737">
              <a:buClr>
                <a:schemeClr val="accent1"/>
              </a:buClr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sv-SE" dirty="0"/>
              <a:t>Redigera format för bakgrundstext
Nivå två
Nivå tre
Nivå fyra
Nivå fem</a:t>
            </a:r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A5236DE0-AE8A-A94A-A449-AD792ADA0B31}"/>
              </a:ext>
            </a:extLst>
          </p:cNvPr>
          <p:cNvSpPr txBox="1"/>
          <p:nvPr userDrawn="1"/>
        </p:nvSpPr>
        <p:spPr>
          <a:xfrm>
            <a:off x="4603536" y="53996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 sz="1800" dirty="0"/>
          </a:p>
        </p:txBody>
      </p:sp>
    </p:spTree>
    <p:extLst>
      <p:ext uri="{BB962C8B-B14F-4D97-AF65-F5344CB8AC3E}">
        <p14:creationId xmlns:p14="http://schemas.microsoft.com/office/powerpoint/2010/main" val="2415046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4A3DA368-0649-364A-A54A-AF2ACB6AB087}"/>
              </a:ext>
            </a:extLst>
          </p:cNvPr>
          <p:cNvSpPr/>
          <p:nvPr userDrawn="1"/>
        </p:nvSpPr>
        <p:spPr>
          <a:xfrm>
            <a:off x="0" y="0"/>
            <a:ext cx="9144000" cy="189666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82A8A6C1-D133-6640-8842-BC4348ECFAF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41338" y="539750"/>
            <a:ext cx="3852862" cy="1200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813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2880" userDrawn="1">
          <p15:clr>
            <a:srgbClr val="F26B43"/>
          </p15:clr>
        </p15:guide>
        <p15:guide id="3" orient="horz" pos="1195" userDrawn="1">
          <p15:clr>
            <a:srgbClr val="F26B43"/>
          </p15:clr>
        </p15:guide>
        <p15:guide id="4" pos="341" userDrawn="1">
          <p15:clr>
            <a:srgbClr val="F26B43"/>
          </p15:clr>
        </p15:guide>
        <p15:guide id="5" orient="horz" pos="340" userDrawn="1">
          <p15:clr>
            <a:srgbClr val="F26B43"/>
          </p15:clr>
        </p15:guide>
        <p15:guide id="6" orient="horz" pos="2898" userDrawn="1">
          <p15:clr>
            <a:srgbClr val="F26B43"/>
          </p15:clr>
        </p15:guide>
        <p15:guide id="7" pos="5417" userDrawn="1">
          <p15:clr>
            <a:srgbClr val="F26B43"/>
          </p15:clr>
        </p15:guide>
        <p15:guide id="8" pos="997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4A3DA368-0649-364A-A54A-AF2ACB6AB087}"/>
              </a:ext>
            </a:extLst>
          </p:cNvPr>
          <p:cNvSpPr/>
          <p:nvPr userDrawn="1"/>
        </p:nvSpPr>
        <p:spPr>
          <a:xfrm>
            <a:off x="0" y="0"/>
            <a:ext cx="9144000" cy="9017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82A8A6C1-D133-6640-8842-BC4348ECFAF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39750" y="274885"/>
            <a:ext cx="1558544" cy="485648"/>
          </a:xfrm>
          <a:prstGeom prst="rect">
            <a:avLst/>
          </a:prstGeom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4AA88D02-32E2-6D48-AD49-C923EA56ED7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50000"/>
          </a:blip>
          <a:stretch>
            <a:fillRect/>
          </a:stretch>
        </p:blipFill>
        <p:spPr>
          <a:xfrm>
            <a:off x="7401560" y="358959"/>
            <a:ext cx="1310640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163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</p:sldLayoutIdLst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4" pos="340" userDrawn="1">
          <p15:clr>
            <a:srgbClr val="F26B43"/>
          </p15:clr>
        </p15:guide>
        <p15:guide id="5" orient="horz" pos="224" userDrawn="1">
          <p15:clr>
            <a:srgbClr val="F26B43"/>
          </p15:clr>
        </p15:guide>
        <p15:guide id="6" orient="horz" pos="3010" userDrawn="1">
          <p15:clr>
            <a:srgbClr val="F26B43"/>
          </p15:clr>
        </p15:guide>
        <p15:guide id="7" pos="548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 descr="En bild som visar växt, gräs, träd, snö&#10;&#10;Automatiskt genererad beskrivning">
            <a:extLst>
              <a:ext uri="{FF2B5EF4-FFF2-40B4-BE49-F238E27FC236}">
                <a16:creationId xmlns:a16="http://schemas.microsoft.com/office/drawing/2014/main" id="{A5780A83-6D93-4284-A54E-278AF1175A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98456"/>
            <a:ext cx="9144000" cy="4078771"/>
          </a:xfrm>
          <a:prstGeom prst="rect">
            <a:avLst/>
          </a:prstGeom>
        </p:spPr>
      </p:pic>
      <p:sp>
        <p:nvSpPr>
          <p:cNvPr id="5" name="Rubrik 4">
            <a:extLst>
              <a:ext uri="{FF2B5EF4-FFF2-40B4-BE49-F238E27FC236}">
                <a16:creationId xmlns:a16="http://schemas.microsoft.com/office/drawing/2014/main" id="{8F6B50B5-0373-E848-9B6C-205B2566BB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6101" y="2018338"/>
            <a:ext cx="4440987" cy="733868"/>
          </a:xfrm>
        </p:spPr>
        <p:txBody>
          <a:bodyPr/>
          <a:lstStyle/>
          <a:p>
            <a:r>
              <a:rPr lang="sv-SE" b="0" dirty="0"/>
              <a:t>Betyg Årskurs 6 2023</a:t>
            </a:r>
          </a:p>
        </p:txBody>
      </p:sp>
      <p:pic>
        <p:nvPicPr>
          <p:cNvPr id="16" name="Bildobjekt 15">
            <a:extLst>
              <a:ext uri="{FF2B5EF4-FFF2-40B4-BE49-F238E27FC236}">
                <a16:creationId xmlns:a16="http://schemas.microsoft.com/office/drawing/2014/main" id="{D4B0A454-3D80-7846-8ED6-8AE9259DD8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101" y="4369140"/>
            <a:ext cx="1036637" cy="231435"/>
          </a:xfrm>
          <a:prstGeom prst="rect">
            <a:avLst/>
          </a:prstGeom>
        </p:spPr>
      </p:pic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CA3B80FD-FC53-1218-D1F2-46D9D4E99EA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322601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C5F129DE-28D4-7045-A2A3-7B2EC165C17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Vi tittar lite på Åk 6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D4E3DD7F-EFFB-73A3-B0C7-0955C4546C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65693209"/>
              </p:ext>
            </p:extLst>
          </p:nvPr>
        </p:nvGraphicFramePr>
        <p:xfrm>
          <a:off x="539754" y="1845864"/>
          <a:ext cx="8064492" cy="30488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241343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9D5649A3-6E63-D596-18FF-C10548B8C5A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34548047"/>
              </p:ext>
            </p:extLst>
          </p:nvPr>
        </p:nvGraphicFramePr>
        <p:xfrm>
          <a:off x="484093" y="1111624"/>
          <a:ext cx="8189259" cy="36531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624403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C27C5120-C002-4984-93BE-8EA7ED05F2D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94437354"/>
              </p:ext>
            </p:extLst>
          </p:nvPr>
        </p:nvGraphicFramePr>
        <p:xfrm>
          <a:off x="654423" y="1134034"/>
          <a:ext cx="7996517" cy="37651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77291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ED9D0D89-D9CE-4583-8584-CDA85F6F296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51817619"/>
              </p:ext>
            </p:extLst>
          </p:nvPr>
        </p:nvGraphicFramePr>
        <p:xfrm>
          <a:off x="564775" y="1125071"/>
          <a:ext cx="8189259" cy="37965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946150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417CAB3D-E645-12CF-760E-32CED652CAA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19934646"/>
              </p:ext>
            </p:extLst>
          </p:nvPr>
        </p:nvGraphicFramePr>
        <p:xfrm>
          <a:off x="564775" y="1309687"/>
          <a:ext cx="8063753" cy="36791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09482868"/>
      </p:ext>
    </p:extLst>
  </p:cSld>
  <p:clrMapOvr>
    <a:masterClrMapping/>
  </p:clrMapOvr>
</p:sld>
</file>

<file path=ppt/theme/theme1.xml><?xml version="1.0" encoding="utf-8"?>
<a:theme xmlns:a="http://schemas.openxmlformats.org/drawingml/2006/main" name="Mellerud startsida">
  <a:themeElements>
    <a:clrScheme name="Melleruds Kommun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5EB8"/>
      </a:accent1>
      <a:accent2>
        <a:srgbClr val="B8CCEA"/>
      </a:accent2>
      <a:accent3>
        <a:srgbClr val="003B5C"/>
      </a:accent3>
      <a:accent4>
        <a:srgbClr val="BE83A3"/>
      </a:accent4>
      <a:accent5>
        <a:srgbClr val="279989"/>
      </a:accent5>
      <a:accent6>
        <a:srgbClr val="75787B"/>
      </a:accent6>
      <a:hlink>
        <a:srgbClr val="F9413A"/>
      </a:hlink>
      <a:folHlink>
        <a:srgbClr val="FFC72C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llerud_mall_1901" id="{468F1AB9-4C72-954B-A6ED-EA116CE2BA50}" vid="{B98C2A46-3166-D447-B6C9-8E2A8E127539}"/>
    </a:ext>
  </a:extLst>
</a:theme>
</file>

<file path=ppt/theme/theme2.xml><?xml version="1.0" encoding="utf-8"?>
<a:theme xmlns:a="http://schemas.openxmlformats.org/drawingml/2006/main" name="Mellerud - Innehållssidor">
  <a:themeElements>
    <a:clrScheme name="Melleruds Kommun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5EB8"/>
      </a:accent1>
      <a:accent2>
        <a:srgbClr val="B8CCEA"/>
      </a:accent2>
      <a:accent3>
        <a:srgbClr val="003B5C"/>
      </a:accent3>
      <a:accent4>
        <a:srgbClr val="BE83A3"/>
      </a:accent4>
      <a:accent5>
        <a:srgbClr val="279989"/>
      </a:accent5>
      <a:accent6>
        <a:srgbClr val="75787B"/>
      </a:accent6>
      <a:hlink>
        <a:srgbClr val="F9413A"/>
      </a:hlink>
      <a:folHlink>
        <a:srgbClr val="FFC72C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llerud_mall_1901" id="{468F1AB9-4C72-954B-A6ED-EA116CE2BA50}" vid="{4957BD17-FB95-A540-8127-C9C0B7382DB0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207531CD84E53439E840498900FD037" ma:contentTypeVersion="11" ma:contentTypeDescription="Skapa ett nytt dokument." ma:contentTypeScope="" ma:versionID="93957dd274cc672e19c453dc38a91a14">
  <xsd:schema xmlns:xsd="http://www.w3.org/2001/XMLSchema" xmlns:xs="http://www.w3.org/2001/XMLSchema" xmlns:p="http://schemas.microsoft.com/office/2006/metadata/properties" xmlns:ns3="4fdbecbe-37dc-4781-907e-4763e52f868d" xmlns:ns4="48054dec-9d0c-4cf6-ae18-68d4538edafa" targetNamespace="http://schemas.microsoft.com/office/2006/metadata/properties" ma:root="true" ma:fieldsID="66fd69665b88988103da86f1e4c71d5f" ns3:_="" ns4:_="">
    <xsd:import namespace="4fdbecbe-37dc-4781-907e-4763e52f868d"/>
    <xsd:import namespace="48054dec-9d0c-4cf6-ae18-68d4538edafa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Location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dbecbe-37dc-4781-907e-4763e52f868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Delat med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lat med information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Delar tips,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054dec-9d0c-4cf6-ae18-68d4538eda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1165D24-E071-430A-BC62-CCB7227FCD3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fdbecbe-37dc-4781-907e-4763e52f868d"/>
    <ds:schemaRef ds:uri="48054dec-9d0c-4cf6-ae18-68d4538edaf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4BAEE56-29D9-4FBC-B281-188E696374B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4647100-7398-4A61-9929-5D5C8E2920FD}">
  <ds:schemaRefs>
    <ds:schemaRef ds:uri="http://purl.org/dc/terms/"/>
    <ds:schemaRef ds:uri="4fdbecbe-37dc-4781-907e-4763e52f868d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48054dec-9d0c-4cf6-ae18-68d4538edafa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Mellerud</Template>
  <TotalTime>31729</TotalTime>
  <Words>198</Words>
  <Application>Microsoft Office PowerPoint</Application>
  <PresentationFormat>Bildspel på skärmen (16:9)</PresentationFormat>
  <Paragraphs>17</Paragraphs>
  <Slides>6</Slides>
  <Notes>5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2</vt:i4>
      </vt:variant>
      <vt:variant>
        <vt:lpstr>Bildrubriker</vt:lpstr>
      </vt:variant>
      <vt:variant>
        <vt:i4>6</vt:i4>
      </vt:variant>
    </vt:vector>
  </HeadingPairs>
  <TitlesOfParts>
    <vt:vector size="11" baseType="lpstr">
      <vt:lpstr>Arial</vt:lpstr>
      <vt:lpstr>Calibri</vt:lpstr>
      <vt:lpstr>Tahoma</vt:lpstr>
      <vt:lpstr>Mellerud startsida</vt:lpstr>
      <vt:lpstr>Mellerud - Innehållssidor</vt:lpstr>
      <vt:lpstr>Betyg Årskurs 6 2023</vt:lpstr>
      <vt:lpstr>Vi tittar lite på Åk 6</vt:lpstr>
      <vt:lpstr>PowerPoint-presentation</vt:lpstr>
      <vt:lpstr>PowerPoint-presentation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Elevenkät 2020</dc:title>
  <dc:creator>Gunnar Karlsson</dc:creator>
  <cp:lastModifiedBy>Linda Eriksson</cp:lastModifiedBy>
  <cp:revision>46</cp:revision>
  <dcterms:created xsi:type="dcterms:W3CDTF">2020-05-28T07:25:53Z</dcterms:created>
  <dcterms:modified xsi:type="dcterms:W3CDTF">2023-06-19T10:06:27Z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0x010100C207531CD84E53439E840498900FD037</vt:lpwstr>
  </property>
</Properties>
</file>