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3" r:id="rId5"/>
    <p:sldId id="291" r:id="rId6"/>
    <p:sldId id="296" r:id="rId7"/>
    <p:sldId id="295" r:id="rId8"/>
    <p:sldId id="29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295E3-13CE-0FAC-0839-F67F16F66775}" v="188" dt="2023-08-23T08:20:40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62" autoAdjust="0"/>
    <p:restoredTop sz="94660"/>
  </p:normalViewPr>
  <p:slideViewPr>
    <p:cSldViewPr snapToGrid="0">
      <p:cViewPr varScale="1">
        <p:scale>
          <a:sx n="54" d="100"/>
          <a:sy n="54" d="100"/>
        </p:scale>
        <p:origin x="6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ableStyles" Target="tableStyle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heme" Target="theme/theme1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viewProps" Target="viewProps.xml" Id="rId11" /><Relationship Type="http://schemas.openxmlformats.org/officeDocument/2006/relationships/slide" Target="slides/slide1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92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26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42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875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57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83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24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693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85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70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11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A116CC-94A8-4AD4-87D7-FB67CA4506A4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6A5F44B-C7B4-461B-AC89-BDA5381CBE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921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4278C-7FF2-DB7A-29A6-449D8BE4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VO:  Betyg + avbrott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FFE94D-46F3-D686-C50F-F47F4A4BA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1" y="431850"/>
            <a:ext cx="3950207" cy="53001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VO1:</a:t>
            </a: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12 av  17 är i fas 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Calibri"/>
                <a:cs typeface="Calibri"/>
              </a:rPr>
              <a:t>Avbrott</a:t>
            </a:r>
            <a:endParaRPr lang="sv-SE" dirty="0"/>
          </a:p>
          <a:p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elever av totalt ? Har gjort avbrott </a:t>
            </a:r>
            <a:r>
              <a:rPr lang="sv-SE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pga</a:t>
            </a: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elev gravid</a:t>
            </a:r>
            <a:b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elever övergått till svenska grund</a:t>
            </a:r>
            <a:b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elev valt själv utifrån sin livssituation</a:t>
            </a:r>
          </a:p>
          <a:p>
            <a:endParaRPr lang="sv-SE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Språkförstärkt VO:13 elever, </a:t>
            </a:r>
            <a:b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4 avbrott, 6 elever minst godkänt.</a:t>
            </a:r>
            <a:endParaRPr lang="sv-SE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823038-6D51-D495-0C08-561167215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19" y="427512"/>
            <a:ext cx="3673295" cy="5561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VO 2 </a:t>
            </a: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: </a:t>
            </a:r>
            <a:r>
              <a:rPr lang="sv-SE" sz="24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7 elever  av 11 – </a:t>
            </a:r>
            <a:r>
              <a:rPr lang="sv-SE" sz="24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ttog</a:t>
            </a: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VO college –examen</a:t>
            </a:r>
            <a:b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sv-SE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4 elever har gjort avbrott eller pausat </a:t>
            </a:r>
            <a:endParaRPr lang="sv-SE" sz="24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sv-SE" sz="2400" b="1" err="1">
                <a:solidFill>
                  <a:srgbClr val="000000"/>
                </a:solidFill>
                <a:latin typeface="Calibri"/>
                <a:cs typeface="Calibri"/>
              </a:rPr>
              <a:t>Lärvux</a:t>
            </a:r>
            <a:r>
              <a:rPr lang="sv-SE" sz="2400" b="1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sv-SE" sz="2400" dirty="0">
                <a:solidFill>
                  <a:srgbClr val="000000"/>
                </a:solidFill>
                <a:latin typeface="Calibri"/>
                <a:cs typeface="Calibri"/>
              </a:rPr>
              <a:t> 4 deltagare, 3 har nått delbetyg, 1 avbrott</a:t>
            </a:r>
          </a:p>
          <a:p>
            <a:endParaRPr lang="sv-SE" sz="16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sv-SE" sz="1200" b="1" dirty="0">
              <a:solidFill>
                <a:srgbClr val="595959"/>
              </a:solidFill>
              <a:latin typeface="Corbel" panose="020B0503020204020204"/>
              <a:cs typeface="Calibri"/>
            </a:endParaRPr>
          </a:p>
          <a:p>
            <a:endParaRPr lang="sv-SE" sz="12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sv-SE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15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B35391-EC71-3B6C-05E3-82003DB9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SFI: Betyg + avbrott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7050DF-E233-4624-A8E7-24031BA79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3844" y="868680"/>
            <a:ext cx="410886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  SFI/</a:t>
            </a:r>
            <a:r>
              <a:rPr lang="sv-SE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</a:t>
            </a:r>
            <a:r>
              <a:rPr lang="sv-S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AB1   	        20 </a:t>
            </a:r>
            <a:r>
              <a:rPr lang="sv-S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</a:t>
            </a: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5 betyg</a:t>
            </a:r>
          </a:p>
          <a:p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B12/BC      60 </a:t>
            </a:r>
            <a:r>
              <a:rPr lang="sv-SE" sz="2400" dirty="0" err="1">
                <a:latin typeface="Calibri"/>
                <a:ea typeface="Calibri" panose="020F0502020204030204" pitchFamily="34" charset="0"/>
                <a:cs typeface="Calibri"/>
              </a:rPr>
              <a:t>delt</a:t>
            </a: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. 39 betyg</a:t>
            </a:r>
            <a:endParaRPr lang="sv-SE" sz="2400" dirty="0">
              <a:solidFill>
                <a:srgbClr val="FF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BC123        49 </a:t>
            </a:r>
            <a:r>
              <a:rPr lang="sv-SE" sz="2400" dirty="0" err="1">
                <a:latin typeface="Calibri"/>
                <a:ea typeface="Calibri" panose="020F0502020204030204" pitchFamily="34" charset="0"/>
                <a:cs typeface="Calibri"/>
              </a:rPr>
              <a:t>delt</a:t>
            </a: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. 19 betyg</a:t>
            </a:r>
          </a:p>
          <a:p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C/D 123     33 </a:t>
            </a:r>
            <a:r>
              <a:rPr lang="sv-SE" sz="2400" dirty="0" err="1">
                <a:latin typeface="Calibri"/>
                <a:ea typeface="Calibri" panose="020F0502020204030204" pitchFamily="34" charset="0"/>
                <a:cs typeface="Calibri"/>
              </a:rPr>
              <a:t>delt</a:t>
            </a: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 . 7 betyg ?</a:t>
            </a:r>
          </a:p>
          <a:p>
            <a:r>
              <a:rPr lang="sv-SE" sz="2400" dirty="0" err="1">
                <a:latin typeface="Calibri"/>
                <a:ea typeface="Calibri" panose="020F0502020204030204" pitchFamily="34" charset="0"/>
                <a:cs typeface="Calibri"/>
              </a:rPr>
              <a:t>Sva</a:t>
            </a: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 gr         17 </a:t>
            </a:r>
            <a:r>
              <a:rPr lang="sv-SE" sz="2400" dirty="0" err="1">
                <a:latin typeface="Calibri"/>
                <a:ea typeface="Calibri" panose="020F0502020204030204" pitchFamily="34" charset="0"/>
                <a:cs typeface="Calibri"/>
              </a:rPr>
              <a:t>delt</a:t>
            </a: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 20 betyg i     fyra delkurser</a:t>
            </a:r>
            <a:r>
              <a:rPr lang="sv-SE" dirty="0">
                <a:latin typeface="Calibri"/>
                <a:ea typeface="Calibri" panose="020F0502020204030204" pitchFamily="34" charset="0"/>
                <a:cs typeface="Calibri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290BB6-4263-35A1-51C5-DB52B081F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340748"/>
            <a:ext cx="3474720" cy="4648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Kursavbrott totalt:</a:t>
            </a:r>
            <a:endParaRPr lang="sv-SE" sz="2400" dirty="0"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/>
                <a:ea typeface="Calibri" panose="020F0502020204030204" pitchFamily="34" charset="0"/>
                <a:cs typeface="Calibri"/>
              </a:rPr>
              <a:t>= 38 varav :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bristande progression,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på egen begäran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sv-S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p.g.a</a:t>
            </a: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praktik/arbete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barnledighet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flyttat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okänd anledning, 1 gått till annan </a:t>
            </a:r>
            <a:r>
              <a:rPr lang="sv-S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utb.anordnare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050E91-ABAD-187C-95DC-7D68655F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1" y="715618"/>
            <a:ext cx="3033433" cy="3498574"/>
          </a:xfrm>
        </p:spPr>
        <p:txBody>
          <a:bodyPr/>
          <a:lstStyle/>
          <a:p>
            <a:r>
              <a:rPr lang="sv-SE" b="1" dirty="0"/>
              <a:t>Hermods och egna grund- och gymnasie-kurser + </a:t>
            </a:r>
            <a:r>
              <a:rPr lang="sv-SE" b="1" dirty="0" err="1"/>
              <a:t>YrkesVux</a:t>
            </a:r>
            <a:r>
              <a:rPr lang="sv-SE" b="1" dirty="0"/>
              <a:t>.</a:t>
            </a:r>
            <a:br>
              <a:rPr lang="sv-SE" b="1" dirty="0"/>
            </a:br>
            <a:r>
              <a:rPr lang="sv-SE" b="1" dirty="0"/>
              <a:t> </a:t>
            </a:r>
            <a:br>
              <a:rPr lang="sv-SE" b="1" dirty="0"/>
            </a:br>
            <a:r>
              <a:rPr lang="sv-SE" b="1" dirty="0"/>
              <a:t>Betyg +avbrott.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5B5985-9736-4CE2-ED8F-8420C2B0A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F9E51E2-ABB2-0A80-5BAA-052F4010C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7912" y="491545"/>
            <a:ext cx="6962384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1.Antal</a:t>
            </a:r>
            <a:r>
              <a:rPr kumimoji="0" lang="sv-SE" altLang="sv-SE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kursdeltagartillfällen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GrundVux</a:t>
            </a:r>
            <a:r>
              <a:rPr kumimoji="0" lang="sv-SE" altLang="sv-SE" sz="2400" b="0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58st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GYVux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611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Antal avslutade kurser med betyg: = 487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Andel med minst godkänt = 88%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Varav</a:t>
            </a:r>
            <a:r>
              <a:rPr kumimoji="0" lang="sv-SE" altLang="sv-SE" sz="2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på VVS:  </a:t>
            </a:r>
            <a:r>
              <a:rPr kumimoji="0" lang="sv-SE" altLang="sv-SE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av 7 elever helt genomfört på kortaste tiden.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2.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Betygsresultaten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bland alla kurser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GrundVux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47 G, 11 IG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GYVux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59 A, 82</a:t>
            </a:r>
            <a:r>
              <a:rPr kumimoji="0" lang="sv-SE" altLang="sv-SE" sz="2400" b="0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B, 128 C, 85 D, 73 E, 60 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Antalet kursavbrott: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GrundVux</a:t>
            </a:r>
            <a:r>
              <a:rPr lang="sv-SE" alt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10, 17 %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GYVux</a:t>
            </a:r>
            <a:r>
              <a:rPr kumimoji="0" lang="sv-SE" altLang="sv-SE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74</a:t>
            </a:r>
            <a:r>
              <a:rPr kumimoji="0" lang="sv-SE" altLang="sv-SE" sz="2400" b="0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12%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600" b="0" i="0" u="none" strike="noStrike" cap="none" normalizeH="0" baseline="0" dirty="0">
              <a:ln>
                <a:noFill/>
              </a:ln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1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797DB8-A2B1-9947-FED9-8A74F4B0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Framgång och utveckling</a:t>
            </a:r>
            <a:br>
              <a:rPr lang="sv-SE" b="1" dirty="0"/>
            </a:br>
            <a:r>
              <a:rPr lang="sv-SE" b="1" dirty="0"/>
              <a:t>-VO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95C5AA-1644-817C-B271-EFB3553370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700" b="1" dirty="0">
                <a:solidFill>
                  <a:srgbClr val="000000"/>
                </a:solidFill>
                <a:cs typeface="Calibri"/>
              </a:rPr>
              <a:t>Fungerat bra</a:t>
            </a:r>
            <a:endParaRPr lang="sv-SE" sz="1700" b="1" dirty="0"/>
          </a:p>
          <a:p>
            <a:r>
              <a:rPr lang="sv-SE" sz="1700" dirty="0">
                <a:solidFill>
                  <a:srgbClr val="000000"/>
                </a:solidFill>
                <a:cs typeface="Calibri"/>
              </a:rPr>
              <a:t>Kamratåterkopplingar och diskussioner och redovisningar i helgrupp. 2orna har varit bra förebilder för ettorna. För VO1 har loggbok varit ett bra redskap för lärande. </a:t>
            </a:r>
            <a:endParaRPr lang="sv-SE" sz="1700" dirty="0"/>
          </a:p>
          <a:p>
            <a:r>
              <a:rPr lang="sv-SE" sz="1700" dirty="0">
                <a:solidFill>
                  <a:srgbClr val="000000"/>
                </a:solidFill>
                <a:cs typeface="Calibri"/>
              </a:rPr>
              <a:t>Det har fungerat bra med inspelade föreläsningar, instruktioner, redovisningar och lektioner för flexibelt lärande. </a:t>
            </a:r>
          </a:p>
          <a:p>
            <a:r>
              <a:rPr lang="sv-SE" sz="1700" dirty="0">
                <a:solidFill>
                  <a:srgbClr val="000000"/>
                </a:solidFill>
                <a:cs typeface="Calibri"/>
              </a:rPr>
              <a:t>Det har också varit bra och nödvändigt för progressionen med en svensklärare kopplad till programmen, både reguljär och språkförstärkt.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B67D02-1EA6-CB44-D147-2D31E759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2169994"/>
            <a:ext cx="3474720" cy="3819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sz="1800" b="1" dirty="0"/>
          </a:p>
          <a:p>
            <a:pPr marL="0" indent="0">
              <a:buNone/>
            </a:pPr>
            <a:r>
              <a:rPr lang="sv-SE" sz="1700" b="1" dirty="0"/>
              <a:t>Utvecklingsbehov</a:t>
            </a:r>
          </a:p>
          <a:p>
            <a:r>
              <a:rPr lang="sv-SE" sz="1700" dirty="0">
                <a:solidFill>
                  <a:srgbClr val="000000"/>
                </a:solidFill>
                <a:latin typeface="Calibri"/>
                <a:cs typeface="Calibri"/>
              </a:rPr>
              <a:t>Med tanke på att vi har elever med språk svårigheter och olika funktionsnedsättningar som exempelvis dyslexi behöver vi skapa fler inspelade föreläsningar till de olika kurserna i programmet.</a:t>
            </a:r>
          </a:p>
          <a:p>
            <a:endParaRPr lang="sv-SE" sz="17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sv-SE" sz="1700" b="1" dirty="0"/>
              <a:t>VO - Sammanfattande analys</a:t>
            </a:r>
          </a:p>
          <a:p>
            <a:pPr marL="0" indent="0">
              <a:buNone/>
            </a:pPr>
            <a:r>
              <a:rPr lang="sv-SE" sz="1600" dirty="0">
                <a:solidFill>
                  <a:srgbClr val="000000"/>
                </a:solidFill>
                <a:latin typeface="Calibri"/>
                <a:cs typeface="Calibri"/>
              </a:rPr>
              <a:t>Vi har i år haft många elever med särskilda behov och bristande språkkunskaper, vilket gjort att vi ägnat mycket tid åt kompletteringar skriftliga som muntliga</a:t>
            </a:r>
            <a:endParaRPr lang="sv-SE" sz="16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endParaRPr lang="sv-SE" sz="12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17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6B627-89C4-D3AD-6644-3BBB37B4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Framgång och utveckling- SFI/</a:t>
            </a:r>
            <a:r>
              <a:rPr lang="sv-SE" b="1" dirty="0" err="1"/>
              <a:t>Sva</a:t>
            </a:r>
            <a:r>
              <a:rPr lang="sv-SE" b="1" dirty="0"/>
              <a:t> gr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C682C0-82F8-08DA-36A4-047BE72FBD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1" dirty="0">
                <a:latin typeface="Calibri"/>
                <a:cs typeface="Calibri"/>
              </a:rPr>
              <a:t>Fungerat bra</a:t>
            </a:r>
            <a:endParaRPr lang="sv-SE" b="1" dirty="0"/>
          </a:p>
          <a:p>
            <a:r>
              <a:rPr lang="sv-SE" sz="1800" dirty="0">
                <a:latin typeface="Calibri"/>
                <a:cs typeface="Calibri"/>
              </a:rPr>
              <a:t>Att använda både teori och praktik.</a:t>
            </a:r>
            <a:endParaRPr lang="sv-SE" sz="1800" dirty="0"/>
          </a:p>
          <a:p>
            <a:r>
              <a:rPr lang="sv-SE" sz="1800" dirty="0">
                <a:latin typeface="Calibri"/>
                <a:cs typeface="Calibri"/>
              </a:rPr>
              <a:t>Att jobba i tema under flera veckor och avsluta med en tipspromenad.</a:t>
            </a:r>
          </a:p>
          <a:p>
            <a:r>
              <a:rPr lang="sv-SE" sz="1800" dirty="0">
                <a:latin typeface="Calibri"/>
                <a:cs typeface="Calibri"/>
              </a:rPr>
              <a:t>Samtalsgruppen med samtliga elever i </a:t>
            </a:r>
            <a:r>
              <a:rPr lang="sv-SE" sz="1800" dirty="0" err="1">
                <a:latin typeface="Calibri"/>
                <a:cs typeface="Calibri"/>
              </a:rPr>
              <a:t>Sva</a:t>
            </a:r>
            <a:r>
              <a:rPr lang="sv-SE" sz="1800" dirty="0">
                <a:latin typeface="Calibri"/>
                <a:cs typeface="Calibri"/>
              </a:rPr>
              <a:t> Gr har fungerat väl.</a:t>
            </a:r>
          </a:p>
          <a:p>
            <a:r>
              <a:rPr lang="sv-SE" sz="1800" dirty="0" err="1">
                <a:latin typeface="Calibri"/>
                <a:cs typeface="Calibri"/>
              </a:rPr>
              <a:t>Widgit</a:t>
            </a:r>
            <a:r>
              <a:rPr lang="sv-SE" sz="1800" dirty="0">
                <a:latin typeface="Calibri"/>
                <a:cs typeface="Calibri"/>
              </a:rPr>
              <a:t> har fungerat bra i AB (</a:t>
            </a:r>
            <a:r>
              <a:rPr lang="sv-SE" sz="1800" dirty="0" err="1">
                <a:latin typeface="Calibri"/>
                <a:cs typeface="Calibri"/>
              </a:rPr>
              <a:t>bildstöd</a:t>
            </a:r>
            <a:r>
              <a:rPr lang="sv-SE" sz="1800" dirty="0">
                <a:latin typeface="Calibri"/>
                <a:cs typeface="Calibri"/>
              </a:rPr>
              <a:t>).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673018-C7DE-7903-FD37-0972174D2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622496"/>
            <a:ext cx="3474720" cy="5366824"/>
          </a:xfrm>
        </p:spPr>
        <p:txBody>
          <a:bodyPr/>
          <a:lstStyle/>
          <a:p>
            <a:pPr marL="0" indent="0">
              <a:buNone/>
            </a:pPr>
            <a:endParaRPr lang="sv-SE" sz="16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sv-SE" sz="16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latin typeface="Calibri"/>
                <a:cs typeface="Calibri"/>
              </a:rPr>
              <a:t>Utvecklingsområden</a:t>
            </a:r>
            <a:endParaRPr lang="sv-SE" sz="1600" b="1" dirty="0">
              <a:latin typeface="Corbel" panose="020B0503020204020204"/>
              <a:cs typeface="Calibri"/>
            </a:endParaRPr>
          </a:p>
          <a:p>
            <a:pPr marL="0" indent="0">
              <a:buNone/>
            </a:pPr>
            <a:r>
              <a:rPr lang="sv-SE" sz="1600" dirty="0">
                <a:latin typeface="Calibri"/>
                <a:cs typeface="Calibri"/>
              </a:rPr>
              <a:t>Gemensamt utvecklingsområde på SFI: fler teman, t.ex.: </a:t>
            </a:r>
            <a:endParaRPr lang="sv-SE" sz="1600" dirty="0"/>
          </a:p>
          <a:p>
            <a:r>
              <a:rPr lang="sv-SE" sz="1600" dirty="0" err="1">
                <a:latin typeface="Calibri"/>
                <a:cs typeface="Calibri"/>
              </a:rPr>
              <a:t>Sva</a:t>
            </a:r>
            <a:r>
              <a:rPr lang="sv-SE" sz="1600" dirty="0">
                <a:latin typeface="Calibri"/>
                <a:cs typeface="Calibri"/>
              </a:rPr>
              <a:t> Gr: Ju färre blandade grupper desto bättre utveckling hos eleven i skriva, läsa och höra. (Ej påverkbart av lärare.)</a:t>
            </a:r>
          </a:p>
          <a:p>
            <a:r>
              <a:rPr lang="sv-SE" sz="1600" dirty="0">
                <a:latin typeface="Calibri"/>
                <a:cs typeface="Calibri"/>
              </a:rPr>
              <a:t>SFI: Ju färre blandade grupper desto bättre utveckling hos eleven; gäller både studieväg och kurser. (Ej påverkbart av lärare.)</a:t>
            </a:r>
          </a:p>
          <a:p>
            <a:r>
              <a:rPr lang="sv-SE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Utvecklingsbehov: 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Möjlighet till uttalsträningsgrupp, för framför allt thailändare och asiater.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950658"/>
      </p:ext>
    </p:extLst>
  </p:cSld>
  <p:clrMapOvr>
    <a:masterClrMapping/>
  </p:clrMapOvr>
</p:sld>
</file>

<file path=ppt/theme/theme1.xml><?xml version="1.0" encoding="utf-8"?>
<a:theme xmlns:a="http://schemas.openxmlformats.org/drawingml/2006/main" name="Bildruta">
  <a:themeElements>
    <a:clrScheme name="Bildrut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Bildrut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ildrut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5278c7-ab69-49de-b7d0-50c8b8c8ab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5216AE06519D4DBC05CFDA0AB1B727" ma:contentTypeVersion="15" ma:contentTypeDescription="Skapa ett nytt dokument." ma:contentTypeScope="" ma:versionID="4bd0de257ccf19e38f200ffb0258887b">
  <xsd:schema xmlns:xsd="http://www.w3.org/2001/XMLSchema" xmlns:xs="http://www.w3.org/2001/XMLSchema" xmlns:p="http://schemas.microsoft.com/office/2006/metadata/properties" xmlns:ns3="904549f3-b554-4210-a495-0a128cbbd48d" xmlns:ns4="d65278c7-ab69-49de-b7d0-50c8b8c8ab0c" targetNamespace="http://schemas.microsoft.com/office/2006/metadata/properties" ma:root="true" ma:fieldsID="41873fdcc6532cdbf4ae8b13d280e464" ns3:_="" ns4:_="">
    <xsd:import namespace="904549f3-b554-4210-a495-0a128cbbd48d"/>
    <xsd:import namespace="d65278c7-ab69-49de-b7d0-50c8b8c8ab0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549f3-b554-4210-a495-0a128cbbd4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Delar tips, Hash" ma:internalName="SharingHintHash" ma:readOnly="true">
      <xsd:simpleType>
        <xsd:restriction base="dms:Text"/>
      </xsd:simpleType>
    </xsd:element>
    <xsd:element name="SharedWithDetails" ma:index="10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278c7-ab69-49de-b7d0-50c8b8c8a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613DC5-BAD5-4E14-8517-DA7A44890998}">
  <ds:schemaRefs>
    <ds:schemaRef ds:uri="http://schemas.microsoft.com/office/2006/documentManagement/types"/>
    <ds:schemaRef ds:uri="http://www.w3.org/XML/1998/namespace"/>
    <ds:schemaRef ds:uri="http://purl.org/dc/terms/"/>
    <ds:schemaRef ds:uri="904549f3-b554-4210-a495-0a128cbbd48d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d65278c7-ab69-49de-b7d0-50c8b8c8ab0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87AB7D0-16FB-4B57-A7B3-548675DF0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549f3-b554-4210-a495-0a128cbbd48d"/>
    <ds:schemaRef ds:uri="d65278c7-ab69-49de-b7d0-50c8b8c8ab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C2DBE6-FC7B-4000-84EA-4ACCF5F494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TM03457475[[fn=Bildruta]]</Template>
  <TotalTime>1040</TotalTime>
  <Words>526</Words>
  <Application>Microsoft Office PowerPoint</Application>
  <PresentationFormat>Bredbild</PresentationFormat>
  <Paragraphs>75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Bildruta</vt:lpstr>
      <vt:lpstr>VO:  Betyg + avbrott</vt:lpstr>
      <vt:lpstr>SFI: Betyg + avbrott</vt:lpstr>
      <vt:lpstr>Hermods och egna grund- och gymnasie-kurser + YrkesVux.   Betyg +avbrott.</vt:lpstr>
      <vt:lpstr>Framgång och utveckling -VO</vt:lpstr>
      <vt:lpstr>Framgång och utveckling- SFI/Sva gr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 Bertilsson</dc:creator>
  <cp:lastModifiedBy>Matti Bertilsson</cp:lastModifiedBy>
  <cp:revision>555</cp:revision>
  <dcterms:created xsi:type="dcterms:W3CDTF">2023-08-13T19:30:35Z</dcterms:created>
  <dcterms:modified xsi:type="dcterms:W3CDTF">2023-08-23T08:20:48Z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0x010100D05216AE06519D4DBC05CFDA0AB1B727</vt:lpwstr>
  </property>
</Properties>
</file>