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0"/>
  </p:notesMasterIdLst>
  <p:sldIdLst>
    <p:sldId id="262" r:id="rId2"/>
    <p:sldId id="265" r:id="rId3"/>
    <p:sldId id="257" r:id="rId4"/>
    <p:sldId id="258" r:id="rId5"/>
    <p:sldId id="264" r:id="rId6"/>
    <p:sldId id="260" r:id="rId7"/>
    <p:sldId id="261" r:id="rId8"/>
    <p:sldId id="263" r:id="rId9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10"/>
  </p:normalViewPr>
  <p:slideViewPr>
    <p:cSldViewPr snapToGrid="0" snapToObjects="1">
      <p:cViewPr varScale="1">
        <p:scale>
          <a:sx n="150" d="100"/>
          <a:sy n="150" d="100"/>
        </p:scale>
        <p:origin x="456" y="-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DB680-8C92-D148-80E5-DDFD5023E469}" type="datetimeFigureOut">
              <a:rPr lang="sv-SE" smtClean="0"/>
              <a:t>2021-09-07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53BCB-DF69-7640-B488-83211524CE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25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5" y="1111996"/>
            <a:ext cx="7371563" cy="73386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4C4C6BB-CEA7-E249-84A6-44AE90F13D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5191" y="2031207"/>
            <a:ext cx="2977621" cy="2781300"/>
          </a:xfrm>
          <a:prstGeom prst="rect">
            <a:avLst/>
          </a:prstGeom>
        </p:spPr>
        <p:txBody>
          <a:bodyPr/>
          <a:lstStyle>
            <a:lvl1pPr marL="285737" indent="-285737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5236DE0-AE8A-A94A-A449-AD792ADA0B31}"/>
              </a:ext>
            </a:extLst>
          </p:cNvPr>
          <p:cNvSpPr txBox="1"/>
          <p:nvPr userDrawn="1"/>
        </p:nvSpPr>
        <p:spPr>
          <a:xfrm>
            <a:off x="4603536" y="5399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1800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108CE3C-584F-6741-B1B8-4828C8375F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9750" y="2031207"/>
            <a:ext cx="4818062" cy="27813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51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4" y="1111996"/>
            <a:ext cx="7371563" cy="73386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4C4C6BB-CEA7-E249-84A6-44AE90F13D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2031208"/>
            <a:ext cx="6155794" cy="2788841"/>
          </a:xfrm>
          <a:prstGeom prst="rect">
            <a:avLst/>
          </a:prstGeom>
        </p:spPr>
        <p:txBody>
          <a:bodyPr/>
          <a:lstStyle>
            <a:lvl1pPr marL="285737" indent="-285737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5236DE0-AE8A-A94A-A449-AD792ADA0B31}"/>
              </a:ext>
            </a:extLst>
          </p:cNvPr>
          <p:cNvSpPr txBox="1"/>
          <p:nvPr userDrawn="1"/>
        </p:nvSpPr>
        <p:spPr>
          <a:xfrm>
            <a:off x="4603536" y="5399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41504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A3DA368-0649-364A-A54A-AF2ACB6AB087}"/>
              </a:ext>
            </a:extLst>
          </p:cNvPr>
          <p:cNvSpPr/>
          <p:nvPr userDrawn="1"/>
        </p:nvSpPr>
        <p:spPr>
          <a:xfrm>
            <a:off x="0" y="0"/>
            <a:ext cx="9144000" cy="901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82A8A6C1-D133-6640-8842-BC4348ECFA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9750" y="274885"/>
            <a:ext cx="1558544" cy="48564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AA88D02-32E2-6D48-AD49-C923EA56ED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401560" y="358959"/>
            <a:ext cx="13106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6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4" pos="340" userDrawn="1">
          <p15:clr>
            <a:srgbClr val="F26B43"/>
          </p15:clr>
        </p15:guide>
        <p15:guide id="5" orient="horz" pos="224" userDrawn="1">
          <p15:clr>
            <a:srgbClr val="F26B43"/>
          </p15:clr>
        </p15:guide>
        <p15:guide id="6" orient="horz" pos="3010" userDrawn="1">
          <p15:clr>
            <a:srgbClr val="F26B43"/>
          </p15:clr>
        </p15:guide>
        <p15:guide id="7" pos="54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t.se/nyheter/inrikes/skolministern-ofta-ar-det-en-incident-innan" TargetMode="External"/><Relationship Id="rId2" Type="http://schemas.openxmlformats.org/officeDocument/2006/relationships/hyperlink" Target="https://sverigesradio.se/artikel/rektor-om-skolattacker-viktigt-att-personalen-ar-val-forberedd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sverigesradio.se/artikel/vasteras-stad-mental-beredskap-viktig-vid-skolattacke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A6D696F-28E7-4C2B-A985-A07C5024FA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823" y="1767053"/>
            <a:ext cx="5451477" cy="2788841"/>
          </a:xfrm>
        </p:spPr>
        <p:txBody>
          <a:bodyPr/>
          <a:lstStyle/>
          <a:p>
            <a:r>
              <a:rPr lang="sv-SE" sz="1300" dirty="0"/>
              <a:t>Väpnat våld på skolor, där elever eller lärare blir dödade, är ovanligt i Sverige. Attacken på grundskolan Kronan i Trollhättan, för snart sex år sedan, är den händelse som krävt flest dödsoffer på en skola.</a:t>
            </a:r>
          </a:p>
          <a:p>
            <a:r>
              <a:rPr lang="sv-SE" sz="1300" dirty="0"/>
              <a:t>Kronanattacken blev något av en ögonöppnare för både polis, skolhuvudmän och andra myndigheter i Sverige att det behövs en högre krisberedskap för grövre våld i skolmiljöer.</a:t>
            </a:r>
          </a:p>
          <a:p>
            <a:r>
              <a:rPr lang="sv-SE" sz="1300" dirty="0"/>
              <a:t>Varje situation av väpnad våld i skolan är unik. Åtgärder som i en situation kan bidra till att skydda människor kanske inte alls fungerar i en annan. </a:t>
            </a:r>
          </a:p>
          <a:p>
            <a:r>
              <a:rPr lang="sv-SE" sz="1300" dirty="0"/>
              <a:t>Väpnat våld kan ske mycket snabbt och vara över snabbt. I sådana situationer är det inte säkert att någon hinner agera överhuvudtaget.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76F672E-7850-4C61-AA04-AE7952A58E1F}"/>
              </a:ext>
            </a:extLst>
          </p:cNvPr>
          <p:cNvSpPr txBox="1"/>
          <p:nvPr/>
        </p:nvSpPr>
        <p:spPr>
          <a:xfrm>
            <a:off x="539750" y="1098239"/>
            <a:ext cx="56895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b="1" dirty="0"/>
              <a:t>Krisberedskap – väpnat våld i skolan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4EA7C02-F42C-4711-A9AD-89F47BE43071}"/>
              </a:ext>
            </a:extLst>
          </p:cNvPr>
          <p:cNvSpPr txBox="1"/>
          <p:nvPr/>
        </p:nvSpPr>
        <p:spPr>
          <a:xfrm>
            <a:off x="3538537" y="4881890"/>
            <a:ext cx="1181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A.P 21-08-25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8997EE9-28FB-4A16-852B-222B8639E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150" y="2965811"/>
            <a:ext cx="1742976" cy="195702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307C7DD-11AC-4F59-AF0E-968DE4BC6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274" y="1467123"/>
            <a:ext cx="1742976" cy="1434915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4B503C1B-A874-406B-8BB6-EA273CDDCD53}"/>
              </a:ext>
            </a:extLst>
          </p:cNvPr>
          <p:cNvSpPr txBox="1"/>
          <p:nvPr/>
        </p:nvSpPr>
        <p:spPr>
          <a:xfrm>
            <a:off x="7581900" y="1157129"/>
            <a:ext cx="1435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TT ELA 21-08-31</a:t>
            </a:r>
          </a:p>
        </p:txBody>
      </p:sp>
    </p:spTree>
    <p:extLst>
      <p:ext uri="{BB962C8B-B14F-4D97-AF65-F5344CB8AC3E}">
        <p14:creationId xmlns:p14="http://schemas.microsoft.com/office/powerpoint/2010/main" val="146294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875336-B334-4399-B7A3-B7A433094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4" y="870696"/>
            <a:ext cx="7371563" cy="733868"/>
          </a:xfrm>
        </p:spPr>
        <p:txBody>
          <a:bodyPr/>
          <a:lstStyle/>
          <a:p>
            <a:r>
              <a:rPr lang="sv-SE" sz="1800" dirty="0"/>
              <a:t>    Granskning uppskjuten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98132A-D463-4CD8-8159-EDC9C1056E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722525"/>
            <a:ext cx="5951734" cy="3156742"/>
          </a:xfrm>
        </p:spPr>
        <p:txBody>
          <a:bodyPr/>
          <a:lstStyle/>
          <a:p>
            <a:r>
              <a:rPr lang="sv-SE" sz="1300" dirty="0"/>
              <a:t>Skolinspektionens kvalitetsgranskning ”Skolors arbete med säkerhet och krisberedskap” skulle ha inletts i november 2020 på 30 skolenheter, hälften grundskolor och hälften gymnasieskolor. Den skulle varit klar i november i år men har skjutits upp på obestämd tid på grund av pandemin.</a:t>
            </a:r>
          </a:p>
          <a:p>
            <a:r>
              <a:rPr lang="sv-SE" sz="1300" dirty="0"/>
              <a:t>I direktiven till kvalitetsgranskning står att det till stor del saknas kunskap om skolornas arbete med säkerhet och krisberedskap.</a:t>
            </a:r>
          </a:p>
          <a:p>
            <a:r>
              <a:rPr lang="sv-SE" sz="1300" dirty="0"/>
              <a:t>Enligt direktiven, som kan komma att förändras, vill myndigheten undersöka:</a:t>
            </a:r>
          </a:p>
          <a:p>
            <a:pPr marL="0" indent="0">
              <a:buNone/>
            </a:pPr>
            <a:r>
              <a:rPr lang="sv-SE" sz="1300" dirty="0"/>
              <a:t>      - i vilken utsträckning skolorna har en god krisberedskap genom</a:t>
            </a:r>
            <a:br>
              <a:rPr lang="sv-SE" sz="1300" dirty="0"/>
            </a:br>
            <a:r>
              <a:rPr lang="sv-SE" sz="1300" dirty="0"/>
              <a:t>        upparbetade och välförankrade arbetssätt bland skolans personal.</a:t>
            </a:r>
            <a:br>
              <a:rPr lang="sv-SE" sz="1300" dirty="0"/>
            </a:br>
            <a:br>
              <a:rPr lang="sv-SE" sz="1300" dirty="0"/>
            </a:br>
            <a:r>
              <a:rPr lang="sv-SE" sz="1300" dirty="0"/>
              <a:t>      - i vilken utsträckning rektorn har anpassat det förberedande arbetet med</a:t>
            </a:r>
            <a:br>
              <a:rPr lang="sv-SE" sz="1300" dirty="0"/>
            </a:br>
            <a:r>
              <a:rPr lang="sv-SE" sz="1300" dirty="0"/>
              <a:t>        krisberedskap till skolans lokala förutsättningar och behov.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C967AF7-36AF-4264-8028-CF4C2A6F4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854" y="2682910"/>
            <a:ext cx="1750193" cy="85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70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A5245779-379A-4F4E-B024-83C51EFBBC4B}"/>
              </a:ext>
            </a:extLst>
          </p:cNvPr>
          <p:cNvSpPr txBox="1"/>
          <p:nvPr/>
        </p:nvSpPr>
        <p:spPr>
          <a:xfrm>
            <a:off x="538333" y="1324491"/>
            <a:ext cx="5443367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Förslagen på åtgärder är baserade på internationell erfarenhet och forskning kring väpnat våld i skolan med utdrag ur Skolverkets stödmaterial angående väpnat våld i skolan.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olika förslagen till åtgärder som följer är sådana som ibland visat sig fungera, men det finns ingen åtgärd som fungerar i alla situationer.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Åtgärderna inrymning, utrymning och utestängning kan tas upp i samband med att skolans övriga säkerhetsarbete behandlas.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 att ta hänsyn till den enskilda skolans specifika förutsättningar, som lokalernas utformning och elevsammansättningen.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Handlingsplanen som gäller väpnat våld i skolan bör finnas med i enhetens krisplan.</a:t>
            </a:r>
          </a:p>
          <a:p>
            <a:endParaRPr lang="sv-SE" sz="1000" dirty="0">
              <a:hlinkClick r:id="rId2"/>
            </a:endParaRPr>
          </a:p>
          <a:p>
            <a:r>
              <a:rPr lang="sv-SE" sz="1000" dirty="0">
                <a:hlinkClick r:id="rId2"/>
              </a:rPr>
              <a:t>https://sverigesradio.se/artikel/rektor-om-skolattacker-viktigt-att-personalen-ar-val-forberedd</a:t>
            </a:r>
            <a:endParaRPr lang="sv-SE" sz="1000" dirty="0"/>
          </a:p>
          <a:p>
            <a:endParaRPr lang="sv-SE" sz="1000" dirty="0"/>
          </a:p>
          <a:p>
            <a:r>
              <a:rPr lang="sv-SE" sz="1000" dirty="0">
                <a:hlinkClick r:id="rId3"/>
              </a:rPr>
              <a:t>https://www.svt.se/nyheter/inrikes/skolministern-ofta-ar-det-en-incident-innan</a:t>
            </a:r>
            <a:endParaRPr lang="sv-SE" sz="1000" dirty="0"/>
          </a:p>
          <a:p>
            <a:endParaRPr lang="sv-SE" sz="1000" dirty="0">
              <a:hlinkClick r:id="rId4"/>
            </a:endParaRPr>
          </a:p>
          <a:p>
            <a:r>
              <a:rPr lang="sv-SE" sz="1000" dirty="0">
                <a:hlinkClick r:id="rId4"/>
              </a:rPr>
              <a:t>https://sverigesradio.se/artikel/vasteras-stad-mental-beredskap-viktig-vid-skolattacker</a:t>
            </a:r>
            <a:endParaRPr lang="sv-SE" sz="1000" dirty="0"/>
          </a:p>
          <a:p>
            <a:endParaRPr lang="sv-SE" sz="10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85E69D0-CE65-488C-A1DF-01EC529B0896}"/>
              </a:ext>
            </a:extLst>
          </p:cNvPr>
          <p:cNvSpPr txBox="1"/>
          <p:nvPr/>
        </p:nvSpPr>
        <p:spPr>
          <a:xfrm>
            <a:off x="820830" y="952500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Åtgärder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0843413-32D7-44A2-B405-7CE159DD8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442" y="2089150"/>
            <a:ext cx="1532243" cy="163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0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5F129DE-28D4-7045-A2A3-7B2EC165C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1250729"/>
            <a:ext cx="7371563" cy="733868"/>
          </a:xfrm>
        </p:spPr>
        <p:txBody>
          <a:bodyPr/>
          <a:lstStyle/>
          <a:p>
            <a:r>
              <a:rPr lang="sv-SE" sz="1500" dirty="0"/>
              <a:t>     Inrymning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111F29B-9D56-9345-B52D-9CE8525818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617663"/>
            <a:ext cx="5854700" cy="3087687"/>
          </a:xfrm>
        </p:spPr>
        <p:txBody>
          <a:bodyPr/>
          <a:lstStyle/>
          <a:p>
            <a:r>
              <a:rPr lang="sv-SE" sz="1400" dirty="0"/>
              <a:t>Inrymning innebär att elever/barn och personal stänger in sig i klassrum eller andra salar.</a:t>
            </a:r>
          </a:p>
          <a:p>
            <a:r>
              <a:rPr lang="sv-SE" sz="1400" dirty="0"/>
              <a:t>Genom att låsa och /eller barrikadera en dörr blir det svårare för en gärningsman att komma in. </a:t>
            </a:r>
          </a:p>
          <a:p>
            <a:r>
              <a:rPr lang="sv-SE" sz="1400" dirty="0"/>
              <a:t>Det är en fördel om det finns möjlighet att gömma sig och täcka eventuella fönster.</a:t>
            </a:r>
          </a:p>
          <a:p>
            <a:pPr marL="0" indent="0">
              <a:buNone/>
            </a:pPr>
            <a:r>
              <a:rPr lang="sv-SE" sz="1400" b="1" dirty="0"/>
              <a:t>      Utestängning</a:t>
            </a:r>
          </a:p>
          <a:p>
            <a:r>
              <a:rPr lang="sv-SE" sz="1400" dirty="0"/>
              <a:t>Utestängning av gärningsperson/personer kan användas då våldet pågår på rastgården eller i annan byggnad. </a:t>
            </a:r>
          </a:p>
          <a:p>
            <a:r>
              <a:rPr lang="sv-SE" sz="1400" dirty="0"/>
              <a:t>Det är effektivt att hålla gärningspersoner utestängda genom att låsa dörrar till verksamheten, samtidigt som man håller elever/barn och personal inomhus.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3" name="Bildobjekt 2" descr="En bild som visar text, kontorsmaterial, kuvert&#10;&#10;Automatiskt genererad beskrivning">
            <a:extLst>
              <a:ext uri="{FF2B5EF4-FFF2-40B4-BE49-F238E27FC236}">
                <a16:creationId xmlns:a16="http://schemas.microsoft.com/office/drawing/2014/main" id="{B441712D-2C0B-401F-A351-BB4F0F6BC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370" y="1984597"/>
            <a:ext cx="196088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3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6FA553C-C8AC-4FAA-87A7-89377701D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10" y="921613"/>
            <a:ext cx="5929979" cy="422188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F8670D3-BC4F-4B66-B877-D286081F2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0" y="2359025"/>
            <a:ext cx="21717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51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F93B70-80F5-4DCA-AF2B-234710D07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354" y="1179860"/>
            <a:ext cx="7371563" cy="733868"/>
          </a:xfrm>
        </p:spPr>
        <p:txBody>
          <a:bodyPr/>
          <a:lstStyle/>
          <a:p>
            <a:r>
              <a:rPr lang="sv-SE" sz="1500" dirty="0"/>
              <a:t>     </a:t>
            </a:r>
            <a:r>
              <a:rPr lang="sv-SE" sz="1800" dirty="0"/>
              <a:t>Utrymning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F56C6B-026D-4C93-830C-B63CC3FA08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354" y="1624808"/>
            <a:ext cx="5581646" cy="2788841"/>
          </a:xfrm>
        </p:spPr>
        <p:txBody>
          <a:bodyPr/>
          <a:lstStyle/>
          <a:p>
            <a:r>
              <a:rPr lang="sv-SE" sz="1300" dirty="0"/>
              <a:t>Utrymning innebär att elever/barn och personal lämnar verksamheten för att söka skydd.</a:t>
            </a:r>
          </a:p>
          <a:p>
            <a:r>
              <a:rPr lang="sv-SE" sz="1300" dirty="0"/>
              <a:t>Detta kan vara lämpligt om byggnaden av någon anledning inte utgör bästa skyddet. </a:t>
            </a:r>
          </a:p>
          <a:p>
            <a:r>
              <a:rPr lang="sv-SE" sz="1300" dirty="0"/>
              <a:t>Metoden kan vara lämplig om elever/barn och personal befinner sig på rastgården eller i trapphus på väg in i byggnaden. </a:t>
            </a:r>
          </a:p>
          <a:p>
            <a:r>
              <a:rPr lang="sv-SE" sz="1300" dirty="0"/>
              <a:t>Om väpnat våld då sker inne i skolan kan det vara bättre att fly bort från området. </a:t>
            </a:r>
          </a:p>
          <a:p>
            <a:r>
              <a:rPr lang="sv-SE" sz="1300" dirty="0"/>
              <a:t>Viktigt att tänka på är att utrymning bygger på bedömningen att gärningspersonen inte upptäcker de elever/barn och personal som flyr bort från byggnaden.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9C0DDB6-574F-4FF0-BD9E-61D73C04C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00" y="2146743"/>
            <a:ext cx="1314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96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A4E388-A87A-40DB-9CF0-694E747FC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254" y="781796"/>
            <a:ext cx="7371563" cy="733868"/>
          </a:xfrm>
        </p:spPr>
        <p:txBody>
          <a:bodyPr/>
          <a:lstStyle/>
          <a:p>
            <a:r>
              <a:rPr lang="sv-SE" sz="2000" dirty="0"/>
              <a:t>Diskussionsfrågor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695CDF4-8A97-43B9-B6DB-61E632B066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738116"/>
            <a:ext cx="5207000" cy="2788841"/>
          </a:xfrm>
        </p:spPr>
        <p:txBody>
          <a:bodyPr/>
          <a:lstStyle/>
          <a:p>
            <a:r>
              <a:rPr lang="sv-SE" sz="1300" dirty="0"/>
              <a:t>Hur är möjligheterna till inrymning, utrymning och utestängning?</a:t>
            </a:r>
          </a:p>
          <a:p>
            <a:r>
              <a:rPr lang="sv-SE" sz="1300" dirty="0"/>
              <a:t>Finns larm, högtalarsystem eller annan metod som kan användas?</a:t>
            </a:r>
          </a:p>
          <a:p>
            <a:r>
              <a:rPr lang="sv-SE" sz="1300" dirty="0"/>
              <a:t>Finns det någon återsamlingsplats eller lokal som inte befinner sig på området?</a:t>
            </a:r>
          </a:p>
          <a:p>
            <a:r>
              <a:rPr lang="sv-SE" sz="1300" dirty="0"/>
              <a:t>Formulera några olika scenarier med väpnat våld och diskutera hur man skulle kunna agera vid olika händelseförlopp.</a:t>
            </a:r>
          </a:p>
          <a:p>
            <a:r>
              <a:rPr lang="sv-SE" sz="1300" dirty="0"/>
              <a:t>Hur kan all personal göras delaktiga i säkerhetstänkandet kring väpnat våld?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6D238EE-37A1-444C-9E20-1A89BB27B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984" y="2254251"/>
            <a:ext cx="1934882" cy="16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31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76B635-F017-4ECD-B5FA-38412BC7D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5" y="1111996"/>
            <a:ext cx="4032246" cy="733868"/>
          </a:xfrm>
        </p:spPr>
        <p:txBody>
          <a:bodyPr/>
          <a:lstStyle/>
          <a:p>
            <a:r>
              <a:rPr lang="sv-SE" sz="1800" dirty="0"/>
              <a:t>Handlingsplan –väpnat våld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56080AF-0515-467D-96F0-398441ABDF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2031208"/>
            <a:ext cx="3369059" cy="2788841"/>
          </a:xfrm>
        </p:spPr>
        <p:txBody>
          <a:bodyPr/>
          <a:lstStyle/>
          <a:p>
            <a:r>
              <a:rPr lang="sv-SE" sz="1300" dirty="0"/>
              <a:t>Handlingsplanen som gäller väpnat våld i skolan bör finnas med i skolenhetens krisplan.</a:t>
            </a:r>
          </a:p>
          <a:p>
            <a:endParaRPr lang="sv-SE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D7747B77-05BF-49AC-9FB3-9559CCC222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553786"/>
              </p:ext>
            </p:extLst>
          </p:nvPr>
        </p:nvGraphicFramePr>
        <p:xfrm>
          <a:off x="4595432" y="513347"/>
          <a:ext cx="2931730" cy="4486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59285" imgH="8814596" progId="Word.Document.12">
                  <p:embed/>
                </p:oleObj>
              </mc:Choice>
              <mc:Fallback>
                <p:oleObj name="Document" r:id="rId2" imgW="5759285" imgH="88145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95432" y="513347"/>
                        <a:ext cx="2931730" cy="4486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629490"/>
      </p:ext>
    </p:extLst>
  </p:cSld>
  <p:clrMapOvr>
    <a:masterClrMapping/>
  </p:clrMapOvr>
</p:sld>
</file>

<file path=ppt/theme/theme1.xml><?xml version="1.0" encoding="utf-8"?>
<a:theme xmlns:a="http://schemas.openxmlformats.org/drawingml/2006/main" name="Mellerud - Innehållssidor">
  <a:themeElements>
    <a:clrScheme name="Melleruds Kommu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B8CCEA"/>
      </a:accent2>
      <a:accent3>
        <a:srgbClr val="003B5C"/>
      </a:accent3>
      <a:accent4>
        <a:srgbClr val="BE83A3"/>
      </a:accent4>
      <a:accent5>
        <a:srgbClr val="279989"/>
      </a:accent5>
      <a:accent6>
        <a:srgbClr val="75787B"/>
      </a:accent6>
      <a:hlink>
        <a:srgbClr val="F9413A"/>
      </a:hlink>
      <a:folHlink>
        <a:srgbClr val="FFC72C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llerud_mall_1901" id="{468F1AB9-4C72-954B-A6ED-EA116CE2BA50}" vid="{4957BD17-FB95-A540-8127-C9C0B7382DB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Mellerud</Template>
  <TotalTime>125</TotalTime>
  <Words>676</Words>
  <Application>Microsoft Office PowerPoint</Application>
  <PresentationFormat>Bildspel på skärmen (16:9)</PresentationFormat>
  <Paragraphs>45</Paragraphs>
  <Slides>8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Calibri</vt:lpstr>
      <vt:lpstr>Tahoma</vt:lpstr>
      <vt:lpstr>Mellerud - Innehållssidor</vt:lpstr>
      <vt:lpstr>Document</vt:lpstr>
      <vt:lpstr>PowerPoint-presentation</vt:lpstr>
      <vt:lpstr>    Granskning uppskjuten</vt:lpstr>
      <vt:lpstr>PowerPoint-presentation</vt:lpstr>
      <vt:lpstr>     Inrymning </vt:lpstr>
      <vt:lpstr>PowerPoint-presentation</vt:lpstr>
      <vt:lpstr>     Utrymning </vt:lpstr>
      <vt:lpstr>Diskussionsfrågor</vt:lpstr>
      <vt:lpstr>Handlingsplan –väpnat våld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Pettersson</dc:creator>
  <cp:lastModifiedBy>Anders Pettersson</cp:lastModifiedBy>
  <cp:revision>14</cp:revision>
  <dcterms:created xsi:type="dcterms:W3CDTF">2021-08-24T08:32:06Z</dcterms:created>
  <dcterms:modified xsi:type="dcterms:W3CDTF">2021-09-07T07:35:33Z</dcterms:modified>
</cp:coreProperties>
</file>