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71" r:id="rId3"/>
    <p:sldId id="270" r:id="rId4"/>
    <p:sldId id="274" r:id="rId5"/>
  </p:sldIdLst>
  <p:sldSz cx="9144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DF4"/>
          </a:solidFill>
        </a:fill>
      </a:tcStyle>
    </a:wholeTbl>
    <a:band1H>
      <a:tcStyle>
        <a:tcBdr/>
        <a:fill>
          <a:solidFill>
            <a:srgbClr val="D0D8E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8E8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F81BD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F81BD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A5CB6F8-499F-31A7-1026-3F854E0EE1A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D8409-2780-7A5C-674E-F51FBDE94B2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F991125-3E99-4363-9C01-4481469FEF68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2B835FE-A656-E2DB-130B-AFEF0DCAA0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E5595615-86F5-6EB1-3F81-A711A6894CF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D042B1-53D0-0AA6-E6BB-CE4335CDCD02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1198F3-654E-5E64-DEF4-3B1B7B260D8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823D2A7-8550-4571-9399-E1F5C420ECC4}" type="slidenum">
              <a:t>‹#›</a:t>
            </a:fld>
            <a:endParaRPr lang="sv-SE"/>
          </a:p>
        </p:txBody>
      </p:sp>
      <p:sp>
        <p:nvSpPr>
          <p:cNvPr id="8" name="Platshållare för sidhuvud 1">
            <a:extLst>
              <a:ext uri="{FF2B5EF4-FFF2-40B4-BE49-F238E27FC236}">
                <a16:creationId xmlns:a16="http://schemas.microsoft.com/office/drawing/2014/main" id="{F8ACC363-6C7F-EC8D-38D0-27F4037F9630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9" name="Platshållare för datum 2">
            <a:extLst>
              <a:ext uri="{FF2B5EF4-FFF2-40B4-BE49-F238E27FC236}">
                <a16:creationId xmlns:a16="http://schemas.microsoft.com/office/drawing/2014/main" id="{761EB885-8801-7D78-11A8-DDCCF5555DA4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C223E80-0FF6-476C-936F-70DF72EF77B2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10" name="Platshållare för bildobjekt 3">
            <a:extLst>
              <a:ext uri="{FF2B5EF4-FFF2-40B4-BE49-F238E27FC236}">
                <a16:creationId xmlns:a16="http://schemas.microsoft.com/office/drawing/2014/main" id="{0A0C752B-6F0A-EF6C-296C-F81E58D5D4ED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Platshållare för anteckningar 4">
            <a:extLst>
              <a:ext uri="{FF2B5EF4-FFF2-40B4-BE49-F238E27FC236}">
                <a16:creationId xmlns:a16="http://schemas.microsoft.com/office/drawing/2014/main" id="{19F1E9DC-DD8A-7D1D-BCDF-4A9F5CFC3E96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sidfot 5">
            <a:extLst>
              <a:ext uri="{FF2B5EF4-FFF2-40B4-BE49-F238E27FC236}">
                <a16:creationId xmlns:a16="http://schemas.microsoft.com/office/drawing/2014/main" id="{B7433F90-840E-EBE0-C9F6-4F30771A09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13" name="Platshållare för bildnummer 6">
            <a:extLst>
              <a:ext uri="{FF2B5EF4-FFF2-40B4-BE49-F238E27FC236}">
                <a16:creationId xmlns:a16="http://schemas.microsoft.com/office/drawing/2014/main" id="{48BA4A1A-56E8-D320-F897-0C3BA37E2B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2DE439-13F3-4F41-9DC5-CBA1437F8DDB}" type="slidenum">
              <a:t>‹#›</a:t>
            </a:fld>
            <a:endParaRPr lang="sv-SE"/>
          </a:p>
        </p:txBody>
      </p:sp>
      <p:sp>
        <p:nvSpPr>
          <p:cNvPr id="14" name="Platshållare för sidhuvud 1">
            <a:extLst>
              <a:ext uri="{FF2B5EF4-FFF2-40B4-BE49-F238E27FC236}">
                <a16:creationId xmlns:a16="http://schemas.microsoft.com/office/drawing/2014/main" id="{AFD608AD-78A7-96B3-9C72-4F92C64876EA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15" name="Platshållare för datum 2">
            <a:extLst>
              <a:ext uri="{FF2B5EF4-FFF2-40B4-BE49-F238E27FC236}">
                <a16:creationId xmlns:a16="http://schemas.microsoft.com/office/drawing/2014/main" id="{EFFC6FA7-7F1D-86E3-5D6A-88D015307CBC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FCABE2E-FF21-4BBA-8224-9E3C6574F23A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16" name="Platshållare för bildobjekt 3">
            <a:extLst>
              <a:ext uri="{FF2B5EF4-FFF2-40B4-BE49-F238E27FC236}">
                <a16:creationId xmlns:a16="http://schemas.microsoft.com/office/drawing/2014/main" id="{62D2D13A-70CE-07F9-A132-7D0032A4C7A3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7" name="Platshållare för anteckningar 4">
            <a:extLst>
              <a:ext uri="{FF2B5EF4-FFF2-40B4-BE49-F238E27FC236}">
                <a16:creationId xmlns:a16="http://schemas.microsoft.com/office/drawing/2014/main" id="{5BEE2B28-CA8F-EC4B-AA4A-7B85FDFA30E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8" name="Platshållare för sidfot 5">
            <a:extLst>
              <a:ext uri="{FF2B5EF4-FFF2-40B4-BE49-F238E27FC236}">
                <a16:creationId xmlns:a16="http://schemas.microsoft.com/office/drawing/2014/main" id="{8BC8221C-8B77-28DF-E2D1-3C6F2C74B4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19" name="Platshållare för bildnummer 6">
            <a:extLst>
              <a:ext uri="{FF2B5EF4-FFF2-40B4-BE49-F238E27FC236}">
                <a16:creationId xmlns:a16="http://schemas.microsoft.com/office/drawing/2014/main" id="{A5E6BE6E-21BF-54E9-A4AA-EF2F25EED6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D390E82-881F-4446-8D93-A86EA702D2FF}" type="slidenum">
              <a:t>‹#›</a:t>
            </a:fld>
            <a:endParaRPr lang="sv-SE"/>
          </a:p>
        </p:txBody>
      </p:sp>
      <p:sp>
        <p:nvSpPr>
          <p:cNvPr id="20" name="Platshållare för sidhuvud 1">
            <a:extLst>
              <a:ext uri="{FF2B5EF4-FFF2-40B4-BE49-F238E27FC236}">
                <a16:creationId xmlns:a16="http://schemas.microsoft.com/office/drawing/2014/main" id="{B1677C6E-A8E6-523A-04FB-CE8CDBAB99EA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21" name="Platshållare för datum 2">
            <a:extLst>
              <a:ext uri="{FF2B5EF4-FFF2-40B4-BE49-F238E27FC236}">
                <a16:creationId xmlns:a16="http://schemas.microsoft.com/office/drawing/2014/main" id="{162DB46A-B0ED-667C-DBD1-159052B4AB26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912DA5E-F759-43F9-A108-B64AFBE5EEC9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22" name="Platshållare för bildobjekt 3">
            <a:extLst>
              <a:ext uri="{FF2B5EF4-FFF2-40B4-BE49-F238E27FC236}">
                <a16:creationId xmlns:a16="http://schemas.microsoft.com/office/drawing/2014/main" id="{A7440234-A87F-4AD3-2D91-DD8B71B8D286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23" name="Platshållare för anteckningar 4">
            <a:extLst>
              <a:ext uri="{FF2B5EF4-FFF2-40B4-BE49-F238E27FC236}">
                <a16:creationId xmlns:a16="http://schemas.microsoft.com/office/drawing/2014/main" id="{CE863D04-954D-3937-4640-59A8DE586F3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4" name="Platshållare för sidfot 5">
            <a:extLst>
              <a:ext uri="{FF2B5EF4-FFF2-40B4-BE49-F238E27FC236}">
                <a16:creationId xmlns:a16="http://schemas.microsoft.com/office/drawing/2014/main" id="{D4B56718-FA01-C14C-A6ED-98DED74ACE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25" name="Platshållare för bildnummer 6">
            <a:extLst>
              <a:ext uri="{FF2B5EF4-FFF2-40B4-BE49-F238E27FC236}">
                <a16:creationId xmlns:a16="http://schemas.microsoft.com/office/drawing/2014/main" id="{0FD7BB4F-B397-CF76-384D-501F82E618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ED7AB3-EE22-4BFA-886B-5483005F8D33}" type="slidenum">
              <a:t>‹#›</a:t>
            </a:fld>
            <a:endParaRPr lang="sv-SE"/>
          </a:p>
        </p:txBody>
      </p:sp>
      <p:sp>
        <p:nvSpPr>
          <p:cNvPr id="26" name="Platshållare för sidhuvud 1">
            <a:extLst>
              <a:ext uri="{FF2B5EF4-FFF2-40B4-BE49-F238E27FC236}">
                <a16:creationId xmlns:a16="http://schemas.microsoft.com/office/drawing/2014/main" id="{171B88EB-FEF3-D304-29B7-8D501A34961A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27" name="Platshållare för datum 2">
            <a:extLst>
              <a:ext uri="{FF2B5EF4-FFF2-40B4-BE49-F238E27FC236}">
                <a16:creationId xmlns:a16="http://schemas.microsoft.com/office/drawing/2014/main" id="{97FC8818-03BF-3F33-2D8E-4B3AC51AAABC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897F002-18A0-48C6-BA88-BC58323020A2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28" name="Platshållare för bildobjekt 3">
            <a:extLst>
              <a:ext uri="{FF2B5EF4-FFF2-40B4-BE49-F238E27FC236}">
                <a16:creationId xmlns:a16="http://schemas.microsoft.com/office/drawing/2014/main" id="{A390646A-7EDE-85C2-A5EB-4D55BE102992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29" name="Platshållare för anteckningar 4">
            <a:extLst>
              <a:ext uri="{FF2B5EF4-FFF2-40B4-BE49-F238E27FC236}">
                <a16:creationId xmlns:a16="http://schemas.microsoft.com/office/drawing/2014/main" id="{31682D5F-7FBB-4D75-3CA8-ECB2310CDCE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0" name="Platshållare för sidfot 5">
            <a:extLst>
              <a:ext uri="{FF2B5EF4-FFF2-40B4-BE49-F238E27FC236}">
                <a16:creationId xmlns:a16="http://schemas.microsoft.com/office/drawing/2014/main" id="{F89EDD64-1F55-2C7E-045C-E807AD0E1D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1" name="Platshållare för bildnummer 6">
            <a:extLst>
              <a:ext uri="{FF2B5EF4-FFF2-40B4-BE49-F238E27FC236}">
                <a16:creationId xmlns:a16="http://schemas.microsoft.com/office/drawing/2014/main" id="{C7E11F35-A3E4-AF9A-37F7-33D48ADE3B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0B27E0E-DA66-490D-8454-C1BF21D9A6E0}" type="slidenum">
              <a:t>‹#›</a:t>
            </a:fld>
            <a:endParaRPr lang="sv-SE"/>
          </a:p>
        </p:txBody>
      </p:sp>
      <p:sp>
        <p:nvSpPr>
          <p:cNvPr id="32" name="Platshållare för sidhuvud 1">
            <a:extLst>
              <a:ext uri="{FF2B5EF4-FFF2-40B4-BE49-F238E27FC236}">
                <a16:creationId xmlns:a16="http://schemas.microsoft.com/office/drawing/2014/main" id="{57DB453C-DCB8-A528-C3F1-4370562CE1B7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3" name="Platshållare för datum 2">
            <a:extLst>
              <a:ext uri="{FF2B5EF4-FFF2-40B4-BE49-F238E27FC236}">
                <a16:creationId xmlns:a16="http://schemas.microsoft.com/office/drawing/2014/main" id="{17DB395D-7121-B927-0178-CD6F2EF739E0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331D411-A3FE-4020-999F-CCC4C0D9E481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34" name="Platshållare för bildobjekt 3">
            <a:extLst>
              <a:ext uri="{FF2B5EF4-FFF2-40B4-BE49-F238E27FC236}">
                <a16:creationId xmlns:a16="http://schemas.microsoft.com/office/drawing/2014/main" id="{2F17BBFC-BBAD-0E0E-199E-087B1A547EC7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5" name="Platshållare för anteckningar 4">
            <a:extLst>
              <a:ext uri="{FF2B5EF4-FFF2-40B4-BE49-F238E27FC236}">
                <a16:creationId xmlns:a16="http://schemas.microsoft.com/office/drawing/2014/main" id="{B9E2A7A6-9D9A-7A62-2FA3-65203C3180A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6" name="Platshållare för sidfot 5">
            <a:extLst>
              <a:ext uri="{FF2B5EF4-FFF2-40B4-BE49-F238E27FC236}">
                <a16:creationId xmlns:a16="http://schemas.microsoft.com/office/drawing/2014/main" id="{5B114AEB-C4CB-92DF-2D23-ED23C32830B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7" name="Platshållare för bildnummer 6">
            <a:extLst>
              <a:ext uri="{FF2B5EF4-FFF2-40B4-BE49-F238E27FC236}">
                <a16:creationId xmlns:a16="http://schemas.microsoft.com/office/drawing/2014/main" id="{B89CAFAE-73DF-15BF-9651-A65182B974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2CA32F9-E70F-4EB3-BC38-698DAB7D6763}" type="slidenum">
              <a:t>‹#›</a:t>
            </a:fld>
            <a:endParaRPr lang="sv-SE"/>
          </a:p>
        </p:txBody>
      </p:sp>
      <p:sp>
        <p:nvSpPr>
          <p:cNvPr id="38" name="Platshållare för sidhuvud 1">
            <a:extLst>
              <a:ext uri="{FF2B5EF4-FFF2-40B4-BE49-F238E27FC236}">
                <a16:creationId xmlns:a16="http://schemas.microsoft.com/office/drawing/2014/main" id="{A01B7A56-2EB9-5431-2C9D-70A8A572B6BC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9" name="Platshållare för datum 2">
            <a:extLst>
              <a:ext uri="{FF2B5EF4-FFF2-40B4-BE49-F238E27FC236}">
                <a16:creationId xmlns:a16="http://schemas.microsoft.com/office/drawing/2014/main" id="{C435D8D0-1685-A35E-B632-0B7FD72BA2B3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4048579-DCCE-4E90-92CF-2E66AC295937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40" name="Platshållare för bildobjekt 3">
            <a:extLst>
              <a:ext uri="{FF2B5EF4-FFF2-40B4-BE49-F238E27FC236}">
                <a16:creationId xmlns:a16="http://schemas.microsoft.com/office/drawing/2014/main" id="{55933978-B9B3-8AE0-6A62-24A92ABF1A86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41" name="Platshållare för anteckningar 4">
            <a:extLst>
              <a:ext uri="{FF2B5EF4-FFF2-40B4-BE49-F238E27FC236}">
                <a16:creationId xmlns:a16="http://schemas.microsoft.com/office/drawing/2014/main" id="{D13324BA-6D83-33EB-A275-0440C90E0E5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2" name="Platshållare för sidfot 5">
            <a:extLst>
              <a:ext uri="{FF2B5EF4-FFF2-40B4-BE49-F238E27FC236}">
                <a16:creationId xmlns:a16="http://schemas.microsoft.com/office/drawing/2014/main" id="{D2DFA2EC-DF6F-C7B2-F816-CCEA30887D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43" name="Platshållare för bildnummer 6">
            <a:extLst>
              <a:ext uri="{FF2B5EF4-FFF2-40B4-BE49-F238E27FC236}">
                <a16:creationId xmlns:a16="http://schemas.microsoft.com/office/drawing/2014/main" id="{64302299-E246-8BA3-954C-8949924421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2348CA9-AD18-43DE-A60F-87047FDC70E1}" type="slidenum">
              <a:t>‹#›</a:t>
            </a:fld>
            <a:endParaRPr lang="sv-SE"/>
          </a:p>
        </p:txBody>
      </p:sp>
      <p:sp>
        <p:nvSpPr>
          <p:cNvPr id="44" name="Platshållare för sidhuvud 1">
            <a:extLst>
              <a:ext uri="{FF2B5EF4-FFF2-40B4-BE49-F238E27FC236}">
                <a16:creationId xmlns:a16="http://schemas.microsoft.com/office/drawing/2014/main" id="{78F882C4-5AB3-5053-4DBF-A74DE98BD4F2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45" name="Platshållare för datum 2">
            <a:extLst>
              <a:ext uri="{FF2B5EF4-FFF2-40B4-BE49-F238E27FC236}">
                <a16:creationId xmlns:a16="http://schemas.microsoft.com/office/drawing/2014/main" id="{B562F233-612C-3081-F4A4-5F954E97A3E1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FFCFCB8-29CC-4603-8DFB-42122C5BAD59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46" name="Platshållare för bildobjekt 3">
            <a:extLst>
              <a:ext uri="{FF2B5EF4-FFF2-40B4-BE49-F238E27FC236}">
                <a16:creationId xmlns:a16="http://schemas.microsoft.com/office/drawing/2014/main" id="{2541DD58-6634-6F92-43D7-7736BCA27162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47" name="Platshållare för anteckningar 4">
            <a:extLst>
              <a:ext uri="{FF2B5EF4-FFF2-40B4-BE49-F238E27FC236}">
                <a16:creationId xmlns:a16="http://schemas.microsoft.com/office/drawing/2014/main" id="{1878E668-84D4-EAD4-3F44-8A44FE0005F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8" name="Platshållare för sidfot 5">
            <a:extLst>
              <a:ext uri="{FF2B5EF4-FFF2-40B4-BE49-F238E27FC236}">
                <a16:creationId xmlns:a16="http://schemas.microsoft.com/office/drawing/2014/main" id="{EF36B86E-669E-BD54-031B-B00FAC3FA4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49" name="Platshållare för bildnummer 6">
            <a:extLst>
              <a:ext uri="{FF2B5EF4-FFF2-40B4-BE49-F238E27FC236}">
                <a16:creationId xmlns:a16="http://schemas.microsoft.com/office/drawing/2014/main" id="{534F61FA-7AD8-941D-884B-6D522C2243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085B883-CABE-43F8-BFBC-CAB8E0A1ECE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121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CE3C6E3D-B641-8799-BDB7-8839F2428F24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B04B07-C415-4259-867D-4D6CE35D0C46}" type="slidenum">
              <a:t>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1BFF36-512A-80C5-BADE-79C45376F8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35045" y="687391"/>
            <a:ext cx="1836736" cy="137794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1612B1-AB7B-77B9-20DB-7A8196EAD08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4180" y="2279013"/>
            <a:ext cx="5029638" cy="276999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842FC00C-6B87-0395-6B8D-606CE35CA260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0ACF76-9EBE-4CD7-A8B4-6FE8DCE04B35}" type="slidenum">
              <a:t>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60E0DD-CE14-6BA5-FC03-FBF7533780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35045" y="687391"/>
            <a:ext cx="1836736" cy="137794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116FBB-8A3B-A47A-D114-59F403001B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4180" y="2279013"/>
            <a:ext cx="5029638" cy="276999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C6AB3B4-2DE1-AEEC-BB2E-3E82EEFCCCC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C986815-9F64-425B-B719-2913E842FCE0}" type="slidenum">
              <a:t>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709408-01B8-A52F-8890-844A827B72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35045" y="687391"/>
            <a:ext cx="1836736" cy="137794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61D27D-3EF8-35F7-AA7B-9CB81E6C9EB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4180" y="2279013"/>
            <a:ext cx="5029638" cy="276999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4FC6FEB-E376-E13A-BA1A-B371D417FC9D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B8E8B5-34FF-457A-96B8-5324857AA4FC}" type="slidenum">
              <a:t>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4A0671-117E-36F1-03DC-688DB3E7BD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35045" y="687391"/>
            <a:ext cx="1836736" cy="1377945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A2A379-D910-2954-1C7B-7B860845896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4180" y="2279013"/>
            <a:ext cx="5029638" cy="276999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E1E60E-261A-537D-5F51-B659559AECD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0ABE90D-7BF6-4EB5-6E35-333494C54FC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0C9E2B-69CB-2618-03BC-955BDED262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4E527E-924C-42AC-9A0B-1FB5CAE9FF0F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A149D9-91DA-1EA7-9B46-83B88BF24A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25BBBE-783D-1D7B-F8EB-9654ACFC96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B9C597-7920-4D3C-9CD3-463C2F0842B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85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2E1157-C64A-104C-B8AE-8859FE394C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E09B3A4-3D38-56C5-8EF8-16DDEC728F3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858B25-65DC-9979-B0DB-64ED1654D8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8D6F80-3BD5-4018-99CF-28DC3983729B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9EC3DA-13C6-61CF-E1E5-86CB90EF24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922539-31BC-D05D-C2E6-C36BBB61D4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DD7FC6-93D5-4C5D-A76E-41A2F14D539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09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21421F2-5C5B-6A97-0B47-C2E9A3ADC17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533CD23-42E8-7446-AEA8-B466239CCBB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777DA9-39A0-3536-5CE7-B540F464CE3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CE8C08-5089-4A38-88F5-7AB7C7CB7AFA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FD5F71-13C3-3163-47B1-DB07BD5238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D2DBE6-1AB9-83E0-6358-6C0263D739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92C0EF-9BAB-4BD5-86B3-202FF127210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656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715BB-45D0-FDBC-A0A3-8869F196BC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tabell 2">
            <a:extLst>
              <a:ext uri="{FF2B5EF4-FFF2-40B4-BE49-F238E27FC236}">
                <a16:creationId xmlns:a16="http://schemas.microsoft.com/office/drawing/2014/main" id="{727EC0B5-7B27-F539-23F0-740756ABE92F}"/>
              </a:ext>
            </a:extLst>
          </p:cNvPr>
          <p:cNvSpPr txBox="1">
            <a:spLocks noGrp="1"/>
          </p:cNvSpPr>
          <p:nvPr>
            <p:ph type="tbl"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B09E5D-0C71-C636-91D4-AF3DBC8EEF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B5C22D-B53D-CBDE-FE40-E215DC555F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B5A1CD-58C8-476D-0745-EDCFAC0F90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BC8CDC-E248-40A7-BF76-10BEA39F748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84942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B865D-C062-558B-B970-946F5D9D7BA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A73325-DE9B-CBA5-9B0D-C1FB4783E48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052C75-1C41-74CF-7E29-F010002F35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E4878D-5140-4DB6-B511-94DF08287456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AEB0A1-50E8-723F-D1FA-CC77C5801A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4DBBCB-1D14-BDDB-5A28-6BC208AA92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3F3506-5B5C-419A-9095-FEE6D9F670B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04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417EEB-6108-D0A0-1ED1-2BC8D2374B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9824353-35C7-50BD-FB2F-1402E76C04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F1822A-1366-7DBA-63F9-314F6BDDC4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37AC6A-43C0-441D-8D50-5E8E425FE4C4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791105-9209-2BCD-5FBF-5EB4F98881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A43654-A0F1-C3F9-375B-666F850BF3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A7F446-9A80-43F2-BEC3-4CD806BA3F0C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38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1518A8-D145-5511-99E0-D7565ACBB7F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D08038-870C-3EB5-6E91-87BFC6579DE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371E6B8-03BE-C89E-1994-5622C7D5BCA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CBF4051-775F-490D-4482-33B76C2136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583BB7-3B0C-4110-85DE-48E4654BEC50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4307AF-4C80-C5B2-9978-970EADFF92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CA48BF-79BC-1B80-FFE9-3ABB942D3F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60E21C-15CE-489D-BF6B-E1DDB8EBBA6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4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EF28D4-F852-9B11-D5A4-7349EF9D065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637A86-5A80-E703-9F2E-E2F1D20A57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AC5E28-F760-587F-1F27-2C6D7FB6031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3DF2BD7-DEF5-8283-88EE-EF2A2C40222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901F89-6CE1-B3F2-6E9F-D8DC4B22211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E2AFA4A-E26F-8DD6-01A7-CD030F9404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4F8BCD-CA5C-48C2-A1AA-324EF40178B5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A6D9A61-97AC-FDDF-03C4-7E981D0960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C3C3999-5A22-EF7B-00DF-5533E407DA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46F50-5937-4D0D-B49E-166D3BA6B98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92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9A7281-4AA3-C605-E2E7-CA3C7AC17C5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AB822A8-09F2-316F-763C-AE612ED5D3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91084B-CE69-49FC-92D2-4487E8B5ADBF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32EBC7F-E970-1830-8490-966EF97B35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ABC24CF-05FD-5665-4F4C-5223E61578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F4C8DE-4D56-42BD-9324-DBA98580159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128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C79F3FB-1A74-7FFF-00A2-4E2AB26F58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CF2555-D12F-4C4C-8EE6-68976E4D9B45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5D70EAD-D1BE-A457-9D77-36109FF363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3837E47-8F2C-D614-533A-2CD96E7331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D4263D-27BE-4128-B173-54F3835D4A4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179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21CE1A-D0DB-FFC8-E83D-DE464DF21D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63B51E-4090-F6B2-2663-C379EB133C9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C4464C-6227-3B17-DA55-425011E3A0A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FA9C820-A511-AF68-A02A-513BAA0697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C52099-4EDE-40C2-8C63-9928AB8AA755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330C2A8-A5EB-3482-4D8D-5E5EB20BBE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CC6C6E-6ECD-42CC-BB14-128CB4F7F5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E7D022-0580-4D0A-BF03-3C0C066A6D3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223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DB58AF-53B4-EE34-2FF3-8A3A2B9303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8E5FCFF-9FB5-466E-A91A-C3755286285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56CF37-DFD4-36A4-2F81-24D098D6260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C84C57-E1BD-DB9C-B8BF-0A3378BD84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9C9E99-A165-4743-BEA0-0DFAB02AB316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01D590-F4D3-0AAE-81F4-617B398F77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51891D0-23C9-2E65-1BF7-C62F15277C6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4A78AC-239C-43C9-91F7-9B057A47035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97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4EFDBCF-64A5-00D1-F188-FD56E970C89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56604E-9F6D-F19F-C396-D4E0364AD18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81E130-C445-53BA-BA74-74FC3E22130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462DE3A-7D4B-4467-9C9A-8B11D16746C6}" type="datetime1">
              <a:rPr lang="sv-SE"/>
              <a:pPr lvl="0"/>
              <a:t>2023-02-08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4CA55A-E14D-0A25-2178-BFC444EC105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9CF8B3-C04E-2D66-95A1-4C1EFD94B4C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64F1509-5448-4C17-8770-6107087A63E9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sv-SE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sv-SE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sv-S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sv-S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38C74C4-EE41-8B38-4674-2299AF86BC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5634" y="357192"/>
            <a:ext cx="6670493" cy="358773"/>
          </a:xfrm>
          <a:solidFill>
            <a:srgbClr val="B4C7E7"/>
          </a:solidFill>
          <a:ln w="12701" cap="flat">
            <a:solidFill>
              <a:srgbClr val="4472C4"/>
            </a:solidFill>
            <a:prstDash val="solid"/>
            <a:miter/>
          </a:ln>
        </p:spPr>
        <p:txBody>
          <a:bodyPr>
            <a:noAutofit/>
          </a:bodyPr>
          <a:lstStyle/>
          <a:p>
            <a:pPr lvl="0"/>
            <a:r>
              <a:rPr lang="sv-SE" sz="2000" b="1">
                <a:solidFill>
                  <a:srgbClr val="002060"/>
                </a:solidFill>
              </a:rPr>
              <a:t>Bokslutsdialog 2021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92BAFAF-7AA1-5291-4351-79CF48D9583B}"/>
              </a:ext>
            </a:extLst>
          </p:cNvPr>
          <p:cNvSpPr txBox="1"/>
          <p:nvPr/>
        </p:nvSpPr>
        <p:spPr>
          <a:xfrm>
            <a:off x="366710" y="536579"/>
            <a:ext cx="185732" cy="4429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12" tIns="45701" rIns="91412" bIns="45701" anchor="t" anchorCtr="0" compatLnSpc="1">
            <a:spAutoFit/>
          </a:bodyPr>
          <a:lstStyle/>
          <a:p>
            <a:pPr marL="0" marR="0" lvl="0" indent="0" algn="l" defTabSz="912808" rtl="0" fontAlgn="auto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pic>
        <p:nvPicPr>
          <p:cNvPr id="4" name="Picture 5" descr="MLD2T">
            <a:extLst>
              <a:ext uri="{FF2B5EF4-FFF2-40B4-BE49-F238E27FC236}">
                <a16:creationId xmlns:a16="http://schemas.microsoft.com/office/drawing/2014/main" id="{7FBBAC8E-B06E-53B0-A496-BD235835C69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3396" y="381003"/>
            <a:ext cx="646115" cy="7746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ruta 2">
            <a:extLst>
              <a:ext uri="{FF2B5EF4-FFF2-40B4-BE49-F238E27FC236}">
                <a16:creationId xmlns:a16="http://schemas.microsoft.com/office/drawing/2014/main" id="{27ECC6C3-944B-8E5D-9B9B-D9D974377EB0}"/>
              </a:ext>
            </a:extLst>
          </p:cNvPr>
          <p:cNvSpPr txBox="1"/>
          <p:nvPr/>
        </p:nvSpPr>
        <p:spPr>
          <a:xfrm>
            <a:off x="2195739" y="1484784"/>
            <a:ext cx="5688628" cy="22159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Biblioteket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Kultur- och utbildningsförvaltningen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90B75F0-C7E2-64F2-6196-12E002A43A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92270" y="333371"/>
            <a:ext cx="6546207" cy="358773"/>
          </a:xfrm>
          <a:solidFill>
            <a:srgbClr val="B4C7E7"/>
          </a:solidFill>
          <a:ln w="12701" cap="flat">
            <a:solidFill>
              <a:srgbClr val="4472C4"/>
            </a:solidFill>
            <a:prstDash val="solid"/>
            <a:miter/>
          </a:ln>
        </p:spPr>
        <p:txBody>
          <a:bodyPr>
            <a:noAutofit/>
          </a:bodyPr>
          <a:lstStyle/>
          <a:p>
            <a:pPr lvl="0"/>
            <a:r>
              <a:rPr lang="sv-SE" sz="1800">
                <a:solidFill>
                  <a:srgbClr val="002060"/>
                </a:solidFill>
                <a:latin typeface="Verdana" pitchFamily="34"/>
              </a:rPr>
              <a:t>Bokslutsdialog 2022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E7C5CD1-5F98-CBC0-71BA-15DE0CE63B81}"/>
              </a:ext>
            </a:extLst>
          </p:cNvPr>
          <p:cNvSpPr txBox="1"/>
          <p:nvPr/>
        </p:nvSpPr>
        <p:spPr>
          <a:xfrm>
            <a:off x="366710" y="536579"/>
            <a:ext cx="185732" cy="4429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12" tIns="45701" rIns="91412" bIns="45701" anchor="t" anchorCtr="0" compatLnSpc="1">
            <a:spAutoFit/>
          </a:bodyPr>
          <a:lstStyle/>
          <a:p>
            <a:pPr marL="0" marR="0" lvl="0" indent="0" algn="l" defTabSz="912808" rtl="0" fontAlgn="auto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pic>
        <p:nvPicPr>
          <p:cNvPr id="4" name="Picture 5" descr="MLD2T">
            <a:extLst>
              <a:ext uri="{FF2B5EF4-FFF2-40B4-BE49-F238E27FC236}">
                <a16:creationId xmlns:a16="http://schemas.microsoft.com/office/drawing/2014/main" id="{1D953C81-648F-EA37-8797-8CF09248B4F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3396" y="381003"/>
            <a:ext cx="646115" cy="7746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ruta 2">
            <a:extLst>
              <a:ext uri="{FF2B5EF4-FFF2-40B4-BE49-F238E27FC236}">
                <a16:creationId xmlns:a16="http://schemas.microsoft.com/office/drawing/2014/main" id="{6C3C0727-7617-C9E7-D5B7-0EC628FD41AE}"/>
              </a:ext>
            </a:extLst>
          </p:cNvPr>
          <p:cNvSpPr txBox="1"/>
          <p:nvPr/>
        </p:nvSpPr>
        <p:spPr>
          <a:xfrm>
            <a:off x="1835694" y="908721"/>
            <a:ext cx="568862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6" name="Tabell 7">
            <a:extLst>
              <a:ext uri="{FF2B5EF4-FFF2-40B4-BE49-F238E27FC236}">
                <a16:creationId xmlns:a16="http://schemas.microsoft.com/office/drawing/2014/main" id="{BBCE100D-63EF-2131-559D-4A9D0CCAE0F2}"/>
              </a:ext>
            </a:extLst>
          </p:cNvPr>
          <p:cNvGraphicFramePr>
            <a:graphicFrameLocks noGrp="1"/>
          </p:cNvGraphicFramePr>
          <p:nvPr/>
        </p:nvGraphicFramePr>
        <p:xfrm>
          <a:off x="1756269" y="979496"/>
          <a:ext cx="2640796" cy="1217596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1448107">
                  <a:extLst>
                    <a:ext uri="{9D8B030D-6E8A-4147-A177-3AD203B41FA5}">
                      <a16:colId xmlns:a16="http://schemas.microsoft.com/office/drawing/2014/main" val="2437991780"/>
                    </a:ext>
                  </a:extLst>
                </a:gridCol>
                <a:gridCol w="596344">
                  <a:extLst>
                    <a:ext uri="{9D8B030D-6E8A-4147-A177-3AD203B41FA5}">
                      <a16:colId xmlns:a16="http://schemas.microsoft.com/office/drawing/2014/main" val="3586110875"/>
                    </a:ext>
                  </a:extLst>
                </a:gridCol>
                <a:gridCol w="596344">
                  <a:extLst>
                    <a:ext uri="{9D8B030D-6E8A-4147-A177-3AD203B41FA5}">
                      <a16:colId xmlns:a16="http://schemas.microsoft.com/office/drawing/2014/main" val="1839579750"/>
                    </a:ext>
                  </a:extLst>
                </a:gridCol>
              </a:tblGrid>
              <a:tr h="291629">
                <a:tc>
                  <a:txBody>
                    <a:bodyPr/>
                    <a:lstStyle/>
                    <a:p>
                      <a:pPr lv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 </a:t>
                      </a:r>
                      <a:r>
                        <a:rPr lang="sv-SE" sz="1200" b="1">
                          <a:latin typeface="Calibri"/>
                          <a:ea typeface="Times New Roman" pitchFamily="18"/>
                          <a:cs typeface="Calibri"/>
                        </a:rPr>
                        <a:t>Biblioteket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C9E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805325"/>
                  </a:ext>
                </a:extLst>
              </a:tr>
              <a:tr h="309972">
                <a:tc>
                  <a:txBody>
                    <a:bodyPr/>
                    <a:lstStyle/>
                    <a:p>
                      <a:pPr lv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Antal besökare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42 046</a:t>
                      </a:r>
                      <a:endParaRPr lang="sv-SE" sz="1200">
                        <a:latin typeface="Calibri" pitchFamily="34"/>
                        <a:ea typeface="Times New Roman" pitchFamily="18"/>
                        <a:cs typeface="Calibri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48 634</a:t>
                      </a:r>
                      <a:endParaRPr lang="sv-SE" sz="1200">
                        <a:latin typeface="Calibri" pitchFamily="34"/>
                        <a:ea typeface="Times New Roman" pitchFamily="18"/>
                        <a:cs typeface="Calibri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675595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lv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Antal</a:t>
                      </a:r>
                      <a:r>
                        <a:rPr lang="sv-SE" sz="1200" baseline="0">
                          <a:latin typeface="Calibri"/>
                          <a:ea typeface="Times New Roman" pitchFamily="18"/>
                          <a:cs typeface="Calibri"/>
                        </a:rPr>
                        <a:t> utlån</a:t>
                      </a:r>
                      <a:endParaRPr lang="sv-SE" sz="1200">
                        <a:latin typeface="Calibri"/>
                        <a:ea typeface="Times New Roman" pitchFamily="18"/>
                        <a:cs typeface="Calibri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47 594</a:t>
                      </a:r>
                      <a:endParaRPr lang="sv-SE" sz="1200">
                        <a:latin typeface="Calibri" pitchFamily="34"/>
                        <a:ea typeface="Times New Roman" pitchFamily="18"/>
                        <a:cs typeface="Calibri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52 764</a:t>
                      </a:r>
                      <a:endParaRPr lang="sv-SE" sz="1200">
                        <a:latin typeface="Calibri" pitchFamily="34"/>
                        <a:ea typeface="Times New Roman" pitchFamily="18"/>
                        <a:cs typeface="Calibri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59592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lv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Antal helårsarbetare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4,75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>
                          <a:latin typeface="Calibri"/>
                          <a:ea typeface="Times New Roman" pitchFamily="18"/>
                          <a:cs typeface="Calibri"/>
                        </a:rPr>
                        <a:t>4,75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002954"/>
                  </a:ext>
                </a:extLst>
              </a:tr>
            </a:tbl>
          </a:graphicData>
        </a:graphic>
      </p:graphicFrame>
      <p:sp>
        <p:nvSpPr>
          <p:cNvPr id="7" name="textruta 4">
            <a:extLst>
              <a:ext uri="{FF2B5EF4-FFF2-40B4-BE49-F238E27FC236}">
                <a16:creationId xmlns:a16="http://schemas.microsoft.com/office/drawing/2014/main" id="{2D545509-76BF-AA54-6654-909E3DDC9E7F}"/>
              </a:ext>
            </a:extLst>
          </p:cNvPr>
          <p:cNvSpPr txBox="1"/>
          <p:nvPr/>
        </p:nvSpPr>
        <p:spPr>
          <a:xfrm>
            <a:off x="1641137" y="2375135"/>
            <a:ext cx="6597331" cy="5500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Analys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Både antal utlån och besökare har under 2023 ökat betydligt jämfört med förgående år. Detta indikerar en återgång mot mer "normala" användarnivåer efter pandemins restriktioner.</a:t>
            </a: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Utöver ovan redovisade fysiska besök kan uppvisas ytterligare c:a 50 000 virtuella besök som kan knytas till användare som är registrerade på Melleruds bibliotek. Dessa virtuella besök sker på vår Dalslandsgemensamma digitala biblioteksplattform </a:t>
            </a:r>
            <a:r>
              <a:rPr lang="sv-SE" sz="1400" b="0" i="1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Arena.</a:t>
            </a:r>
            <a:endParaRPr lang="sv-SE" sz="1800" b="0" i="1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0" i="1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Därtill kommer besökare i vår bokbuss. Detta är statistik som i skrivande stund ännu inte är tillgänglig.</a:t>
            </a:r>
            <a:endParaRPr lang="sv-SE" sz="1400" b="0" i="1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Personalläget (kompetensförsörjning, pensionsavgångar)</a:t>
            </a: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I personalgruppen finns förväntade pensionsavgångar under de närmast kommande åren.</a:t>
            </a: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Åtgärder</a:t>
            </a: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Parallellt med inplaneringen av tidpunkter för kommande pensionsavgångar löper arbetet med att säkerställa bemanning och kompetens inom verksamheten inför framtiden.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9F3909C-5A20-AA5B-672C-96EF77912D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92270" y="333371"/>
            <a:ext cx="6477609" cy="358773"/>
          </a:xfrm>
          <a:solidFill>
            <a:srgbClr val="B4C7E7"/>
          </a:solidFill>
          <a:ln w="12701" cap="flat">
            <a:solidFill>
              <a:srgbClr val="4472C4"/>
            </a:solidFill>
            <a:prstDash val="solid"/>
            <a:miter/>
          </a:ln>
        </p:spPr>
        <p:txBody>
          <a:bodyPr>
            <a:noAutofit/>
          </a:bodyPr>
          <a:lstStyle/>
          <a:p>
            <a:pPr lvl="0"/>
            <a:r>
              <a:rPr lang="sv-SE" sz="1800">
                <a:solidFill>
                  <a:srgbClr val="002060"/>
                </a:solidFill>
              </a:rPr>
              <a:t>Bokslutsdialog 2022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9313581-41E9-2B9F-A4D9-A2A4FF3F8E7F}"/>
              </a:ext>
            </a:extLst>
          </p:cNvPr>
          <p:cNvSpPr txBox="1"/>
          <p:nvPr/>
        </p:nvSpPr>
        <p:spPr>
          <a:xfrm>
            <a:off x="366710" y="536579"/>
            <a:ext cx="185732" cy="4429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12" tIns="45701" rIns="91412" bIns="45701" anchor="t" anchorCtr="0" compatLnSpc="1">
            <a:spAutoFit/>
          </a:bodyPr>
          <a:lstStyle/>
          <a:p>
            <a:pPr marL="0" marR="0" lvl="0" indent="0" algn="l" defTabSz="912808" rtl="0" fontAlgn="auto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pic>
        <p:nvPicPr>
          <p:cNvPr id="4" name="Picture 5" descr="MLD2T">
            <a:extLst>
              <a:ext uri="{FF2B5EF4-FFF2-40B4-BE49-F238E27FC236}">
                <a16:creationId xmlns:a16="http://schemas.microsoft.com/office/drawing/2014/main" id="{92762F59-6800-19A6-EE42-F7F8D5C218F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3396" y="381003"/>
            <a:ext cx="646115" cy="7746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ruta 1">
            <a:extLst>
              <a:ext uri="{FF2B5EF4-FFF2-40B4-BE49-F238E27FC236}">
                <a16:creationId xmlns:a16="http://schemas.microsoft.com/office/drawing/2014/main" id="{63BB8CAF-9C42-7C01-F7FC-3F6544AFBA8A}"/>
              </a:ext>
            </a:extLst>
          </p:cNvPr>
          <p:cNvSpPr txBox="1"/>
          <p:nvPr/>
        </p:nvSpPr>
        <p:spPr>
          <a:xfrm>
            <a:off x="1481666" y="1392768"/>
            <a:ext cx="6822054" cy="40934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Ekonomiskt resultat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Analys</a:t>
            </a: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Ökade elkostnader</a:t>
            </a:r>
            <a:endParaRPr lang="sv-SE" sz="1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Ökade hyreskostnader</a:t>
            </a: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Portokostnader (mest fjärrlån)</a:t>
            </a:r>
            <a:endParaRPr lang="sv-SE" sz="1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Rfid-etiketter (Radio- frequency identification)</a:t>
            </a: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Implementeringskostnad av Quria</a:t>
            </a:r>
            <a:endParaRPr lang="sv-SE" sz="1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Ekonomiskt läge inför 2023</a:t>
            </a: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Ansträngt </a:t>
            </a: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El</a:t>
            </a: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Hyror</a:t>
            </a: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Inflationen urholkar bokanslaget</a:t>
            </a: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6" name="Tabell 2">
            <a:extLst>
              <a:ext uri="{FF2B5EF4-FFF2-40B4-BE49-F238E27FC236}">
                <a16:creationId xmlns:a16="http://schemas.microsoft.com/office/drawing/2014/main" id="{FD99ED16-17C9-219D-B090-F4ABE8C05134}"/>
              </a:ext>
            </a:extLst>
          </p:cNvPr>
          <p:cNvGraphicFramePr>
            <a:graphicFrameLocks noGrp="1"/>
          </p:cNvGraphicFramePr>
          <p:nvPr/>
        </p:nvGraphicFramePr>
        <p:xfrm>
          <a:off x="1604808" y="1830235"/>
          <a:ext cx="1991956" cy="36957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765855">
                  <a:extLst>
                    <a:ext uri="{9D8B030D-6E8A-4147-A177-3AD203B41FA5}">
                      <a16:colId xmlns:a16="http://schemas.microsoft.com/office/drawing/2014/main" val="91264673"/>
                    </a:ext>
                  </a:extLst>
                </a:gridCol>
                <a:gridCol w="620941">
                  <a:extLst>
                    <a:ext uri="{9D8B030D-6E8A-4147-A177-3AD203B41FA5}">
                      <a16:colId xmlns:a16="http://schemas.microsoft.com/office/drawing/2014/main" val="3827213997"/>
                    </a:ext>
                  </a:extLst>
                </a:gridCol>
                <a:gridCol w="605149">
                  <a:extLst>
                    <a:ext uri="{9D8B030D-6E8A-4147-A177-3AD203B41FA5}">
                      <a16:colId xmlns:a16="http://schemas.microsoft.com/office/drawing/2014/main" val="39739463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 pitchFamily="34"/>
                        </a:rPr>
                        <a:t>Budget </a:t>
                      </a:r>
                    </a:p>
                  </a:txBody>
                  <a:tcPr marL="9528" marR="9528" marT="9528" marB="0" anchor="b">
                    <a:lnL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sv-SE" sz="1200" b="0" i="0" u="none" strike="noStrike">
                        <a:solidFill>
                          <a:srgbClr val="000000"/>
                        </a:solidFill>
                        <a:latin typeface="Calibri" pitchFamily="34"/>
                      </a:endParaRPr>
                    </a:p>
                  </a:txBody>
                  <a:tcPr marL="9528" marR="9528" marT="9528" marB="0" anchor="b">
                    <a:lnL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 pitchFamily="34"/>
                        </a:rPr>
                        <a:t>Avvikelse</a:t>
                      </a:r>
                    </a:p>
                  </a:txBody>
                  <a:tcPr marL="9528" marR="9528" marT="9528" marB="0" anchor="b">
                    <a:lnL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85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 pitchFamily="34"/>
                        </a:rPr>
                        <a:t>4 451 </a:t>
                      </a:r>
                    </a:p>
                  </a:txBody>
                  <a:tcPr marL="9528" marR="9528" marT="9528" marB="0" anchor="b">
                    <a:lnL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 pitchFamily="34"/>
                        </a:rPr>
                        <a:t>4 508</a:t>
                      </a:r>
                    </a:p>
                  </a:txBody>
                  <a:tcPr marL="9528" marR="9528" marT="9528" marB="0" anchor="b">
                    <a:lnL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 pitchFamily="34"/>
                        </a:rPr>
                        <a:t>-57</a:t>
                      </a:r>
                    </a:p>
                  </a:txBody>
                  <a:tcPr marL="9528" marR="9528" marT="9528" marB="0" anchor="b">
                    <a:lnL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9987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B6AD59E-5F5F-91EA-0AF9-04AC02BB0F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92270" y="333371"/>
            <a:ext cx="6581714" cy="358773"/>
          </a:xfrm>
          <a:solidFill>
            <a:srgbClr val="B4C7E7"/>
          </a:solidFill>
          <a:ln w="12701" cap="flat">
            <a:solidFill>
              <a:srgbClr val="4472C4"/>
            </a:solidFill>
            <a:prstDash val="solid"/>
            <a:miter/>
          </a:ln>
        </p:spPr>
        <p:txBody>
          <a:bodyPr>
            <a:noAutofit/>
          </a:bodyPr>
          <a:lstStyle/>
          <a:p>
            <a:pPr lvl="0"/>
            <a:r>
              <a:rPr lang="sv-SE" sz="1800">
                <a:solidFill>
                  <a:srgbClr val="002060"/>
                </a:solidFill>
              </a:rPr>
              <a:t>Bokslutsdialog 2022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F11E934-59CC-560A-B807-9BD88595B986}"/>
              </a:ext>
            </a:extLst>
          </p:cNvPr>
          <p:cNvSpPr txBox="1"/>
          <p:nvPr/>
        </p:nvSpPr>
        <p:spPr>
          <a:xfrm>
            <a:off x="366710" y="536579"/>
            <a:ext cx="185732" cy="4429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12" tIns="45701" rIns="91412" bIns="45701" anchor="t" anchorCtr="0" compatLnSpc="1">
            <a:spAutoFit/>
          </a:bodyPr>
          <a:lstStyle/>
          <a:p>
            <a:pPr marL="0" marR="0" lvl="0" indent="0" algn="l" defTabSz="912808" rtl="0" fontAlgn="auto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pic>
        <p:nvPicPr>
          <p:cNvPr id="4" name="Picture 5" descr="MLD2T">
            <a:extLst>
              <a:ext uri="{FF2B5EF4-FFF2-40B4-BE49-F238E27FC236}">
                <a16:creationId xmlns:a16="http://schemas.microsoft.com/office/drawing/2014/main" id="{CF1FDD42-CC4F-8389-3021-F39CD41ACB7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3396" y="381003"/>
            <a:ext cx="646115" cy="7746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ruta 2">
            <a:extLst>
              <a:ext uri="{FF2B5EF4-FFF2-40B4-BE49-F238E27FC236}">
                <a16:creationId xmlns:a16="http://schemas.microsoft.com/office/drawing/2014/main" id="{7D8E1A4D-64F7-A3CB-7691-7BF2F505EE83}"/>
              </a:ext>
            </a:extLst>
          </p:cNvPr>
          <p:cNvSpPr txBox="1"/>
          <p:nvPr/>
        </p:nvSpPr>
        <p:spPr>
          <a:xfrm>
            <a:off x="1692270" y="1288490"/>
            <a:ext cx="5688628" cy="627864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Händelser/projekt under året</a:t>
            </a: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Projekt </a:t>
            </a:r>
            <a:r>
              <a:rPr lang="sv-SE" sz="1400" b="0" i="1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Stärkta bibliotek</a:t>
            </a: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 rörande digital tillgänglighet, fortbildning för att öka personalens digitala kompetens samt läsfrämjandeinsatser har avslutats i augusti.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Nytt projekt inom ramen för </a:t>
            </a:r>
            <a:r>
              <a:rPr lang="sv-SE" sz="1400" b="0" i="1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Stärkta bibliotek </a:t>
            </a: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har påbörjats i september rörande införande av RFID och självbetjäning.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Planerad verksamhet under 2023</a:t>
            </a: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Projektet rörande RFID och självbetjäning kommer att fortgå t o m augusti 2023.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1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Ett nytt biblioteksdatasystem och en digital plattform har upphandlats tillsammans med de andra kommunerna i Dalsland. Systemet kommer att implementeras och sjösättas under 2023.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Framtid  </a:t>
            </a:r>
            <a:endParaRPr lang="sv-SE" sz="1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Från och med 2024 finns ingen möjlighet att söka medel från Kulturrådet inom ramen för projektet </a:t>
            </a:r>
            <a:r>
              <a:rPr lang="sv-SE" sz="1400" b="0" i="1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Stärkta bibliotek. </a:t>
            </a: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Detta</a:t>
            </a:r>
            <a:r>
              <a:rPr lang="sv-SE" sz="1400" b="0" i="1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 </a:t>
            </a:r>
            <a:r>
              <a:rPr lang="sv-SE" sz="1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Calibri"/>
              </a:rPr>
              <a:t>innebär bland annat att biblioteken i Dalsland måste ta ett fullt egenansvar för den uppstartade bokbussverksamheten.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0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1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1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1" i="0" u="none" strike="noStrike" kern="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327</Words>
  <Application>Microsoft Office PowerPoint</Application>
  <PresentationFormat>Bredbild</PresentationFormat>
  <Paragraphs>80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tema</vt:lpstr>
      <vt:lpstr>Bokslutsdialog 2021</vt:lpstr>
      <vt:lpstr>Bokslutsdialog 2022</vt:lpstr>
      <vt:lpstr>Bokslutsdialog 2022</vt:lpstr>
      <vt:lpstr>Bokslutsdialog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"Anders Pettersson";Liselott Vislander</dc:creator>
  <cp:lastModifiedBy>Linda Eriksson</cp:lastModifiedBy>
  <cp:revision>171</cp:revision>
  <dcterms:created xsi:type="dcterms:W3CDTF">2011-11-14T12:08:56Z</dcterms:created>
  <dcterms:modified xsi:type="dcterms:W3CDTF">2023-02-08T13:29:40Z</dcterms:modified>
</cp:coreProperties>
</file>