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9" r:id="rId2"/>
    <p:sldId id="283" r:id="rId3"/>
    <p:sldId id="275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i Bertilsson" initials="MB" lastIdx="2" clrIdx="0">
    <p:extLst>
      <p:ext uri="{19B8F6BF-5375-455C-9EA6-DF929625EA0E}">
        <p15:presenceInfo xmlns:p15="http://schemas.microsoft.com/office/powerpoint/2012/main" userId="S::matti.bertilsson@mellerud.se::9eae76e9-9946-4bd8-91a5-d44b271034d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9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1E8E5B-494C-47A0-BEE1-162ADA15C1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DF0AFA1-3298-466B-9B4B-570AE2F5D0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A0A90A-EA24-428A-8A81-5D0BC5029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E800E7-C91D-451A-8902-A74A84EBB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C503F5-8A9B-4978-913B-67B4EAF6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362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0EC050-7987-4D5C-9827-A923379B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0EBD5BD-84C8-494E-ABF1-A0FA06C04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68D7E8-6710-4011-9DD8-7DD7DBE4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7F99C9-FF07-4AA1-9EF7-B9B9BEAE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8E74AF-4585-4A91-9D1E-289994151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40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FB4AD21-2843-4229-B15D-10EF820E5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596CAD5-9EB9-4D87-826B-F82F615AF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981DF5-DF98-440E-B2F6-4B8557061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B03024-D973-4580-BE36-71895265F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0EB1275-4FDF-4377-A826-8FED9898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455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9746F7-2541-4049-83BC-ED69DE4D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CEDAFB-BFAA-477E-94DC-ABE75A2F8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472E7B-6CB1-4943-B0B0-66074385E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982B8E8-CCE4-4709-A3EA-4BAF6B591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3622C6-6F64-43AE-82AD-008046546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508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C0E092-192F-47D5-BE1E-7C01D411C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D92432-14D1-4914-8361-E0B0047B9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A59420-A994-478B-A027-8E48147DB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9BBBE2-900E-440B-8E05-648BB255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F2BAF0-D66E-434E-A526-58A1187C2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922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CAA9E2-5C6A-46E0-9453-D55891DD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E78CE9-C0AA-4F39-8F43-7E34DBA62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ADF407A-8D85-4633-835B-2C5812B18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19AAD39-0541-45F6-9EE4-C81DAF3DC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617997-DEBD-45BC-B37C-8E047618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F868AC9-1DC8-4358-93C7-0CC03248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9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877CF9-E4D5-4210-A9FC-9DDDDB979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AF475A-A2B4-41C3-8F79-98D2DAEC2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239215-449E-43A3-9A91-035746D97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90B9045-089F-433B-AD9F-A2CFAEA3F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4FDD9BC-63BE-4C80-A314-6772AB66B0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466D7FD-C879-435B-AFF2-1845DABCF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42BEBE4-40B5-4FDD-94D8-E6C08BC8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23C1424-D80F-42C6-9A5A-1D26F9E8B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9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CC7FB5-DEB2-4A0B-BD27-CDD52C503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AA86812-0165-49EA-85EC-4E740FB7E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2F608E-C94C-4F84-8820-A286472F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564E59-8E29-49C6-8CA2-02CE3B424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709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06408FC-8882-4915-B794-49BC523DA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6827256-E6BF-4C3A-AA80-1C85CA80A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1D97361-981E-4BB9-A66E-573E175E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452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333E6D-CABE-4491-BC2C-F9E9A0A14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62B880-8DCB-42E3-B559-A968400B1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3DEB4F8-8AE0-4274-A7FB-6913A5C13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1703EF5-2C68-49AC-B7A1-DEC4115D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7A9E552-A8DC-482E-8B59-2AB726461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FADEEFE-4C38-487F-94F6-4E9197198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574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8EDABA-4D90-4F14-882F-2F0E445B0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4631DB5-870A-41C6-AC45-E67D11449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4F3993-22CB-4BB9-88B6-F8270C56C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CBB081-ECD3-4AD1-8DB0-A1085462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B62B0B7-8BCD-45B5-939E-C040DB219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257DDD3-B538-4E78-998E-2857D5E0E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059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77BA539-027B-407E-902D-01CC890A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43A21D8-2ABC-436B-AEA5-1548FE686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39EA04-D388-45CE-B1AE-BBFDA49D6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E357-8FE4-4B95-965D-C61012232E48}" type="datetimeFigureOut">
              <a:rPr lang="sv-SE" smtClean="0"/>
              <a:t>2021-08-20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A15F5E-D285-4764-97AA-C85ECC74D8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E75C53-194F-4ECC-AAD2-D969B4326A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57440-97C6-4DDD-BA7D-C986CEF88F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94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490C90-CFE7-4F83-9F9D-3D68B451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5216"/>
            <a:ext cx="9906001" cy="1499616"/>
          </a:xfrm>
        </p:spPr>
        <p:txBody>
          <a:bodyPr>
            <a:normAutofit/>
          </a:bodyPr>
          <a:lstStyle/>
          <a:p>
            <a:r>
              <a:rPr lang="sv-SE" sz="3600" b="1" dirty="0">
                <a:solidFill>
                  <a:schemeClr val="bg1"/>
                </a:solidFill>
                <a:highlight>
                  <a:srgbClr val="800080"/>
                </a:highlight>
              </a:rPr>
              <a:t>Examensgrad </a:t>
            </a:r>
            <a:r>
              <a:rPr lang="sv-SE" sz="3600" b="1" dirty="0" err="1">
                <a:solidFill>
                  <a:schemeClr val="bg1"/>
                </a:solidFill>
                <a:highlight>
                  <a:srgbClr val="800080"/>
                </a:highlight>
              </a:rPr>
              <a:t>Dahlstiernska</a:t>
            </a:r>
            <a:r>
              <a:rPr lang="sv-SE" sz="3600" b="1" dirty="0">
                <a:solidFill>
                  <a:schemeClr val="bg1"/>
                </a:solidFill>
                <a:highlight>
                  <a:srgbClr val="800080"/>
                </a:highlight>
              </a:rPr>
              <a:t> gymnasiet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6AC063-0AA6-42F5-A353-7DE6FA6E4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7"/>
            <a:ext cx="11568953" cy="48021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3200" dirty="0"/>
              <a:t>Examensgrad                     Genomsnittlig genomströmning</a:t>
            </a:r>
          </a:p>
          <a:p>
            <a:r>
              <a:rPr lang="sv-SE" sz="2400" dirty="0"/>
              <a:t>2015: 55%                                       3,15 år                            </a:t>
            </a:r>
          </a:p>
          <a:p>
            <a:r>
              <a:rPr lang="sv-SE" sz="2400" dirty="0"/>
              <a:t>2016: 88%                                       3,28</a:t>
            </a:r>
          </a:p>
          <a:p>
            <a:r>
              <a:rPr lang="sv-SE" sz="2400" dirty="0"/>
              <a:t>2017: 84 %                                      3,05                                    </a:t>
            </a:r>
          </a:p>
          <a:p>
            <a:r>
              <a:rPr lang="sv-SE" sz="2400" dirty="0"/>
              <a:t>2018: 77 %                                      3,23                                    </a:t>
            </a:r>
          </a:p>
          <a:p>
            <a:r>
              <a:rPr lang="sv-SE" sz="2400" dirty="0"/>
              <a:t>2019: 93 %                                      3,13</a:t>
            </a:r>
          </a:p>
          <a:p>
            <a:r>
              <a:rPr lang="sv-SE" sz="2400" dirty="0"/>
              <a:t>2020: 76%                                       3,14 </a:t>
            </a:r>
          </a:p>
          <a:p>
            <a:r>
              <a:rPr lang="sv-SE" sz="2400" dirty="0"/>
              <a:t>2021: 87 %                                      3,13                 </a:t>
            </a:r>
          </a:p>
          <a:p>
            <a:endParaRPr lang="sv-SE" sz="2400" dirty="0"/>
          </a:p>
          <a:p>
            <a:pPr marL="0" indent="0">
              <a:buNone/>
            </a:pPr>
            <a:r>
              <a:rPr lang="sv-SE" sz="2400" dirty="0"/>
              <a:t>Antalet elever 2021 som avgår 20/21 har varit 46. Av dessa har 40 avgått med examen under tre år. Två elever har gått årskurs 4. </a:t>
            </a:r>
          </a:p>
        </p:txBody>
      </p:sp>
    </p:spTree>
    <p:extLst>
      <p:ext uri="{BB962C8B-B14F-4D97-AF65-F5344CB8AC3E}">
        <p14:creationId xmlns:p14="http://schemas.microsoft.com/office/powerpoint/2010/main" val="100936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49854" y="365125"/>
            <a:ext cx="10903946" cy="1325563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chemeClr val="bg1"/>
                </a:solidFill>
                <a:highlight>
                  <a:srgbClr val="800080"/>
                </a:highlight>
              </a:rPr>
              <a:t>Kursbetyg </a:t>
            </a:r>
            <a:r>
              <a:rPr lang="sv-SE" sz="2800" b="1" dirty="0" err="1">
                <a:solidFill>
                  <a:schemeClr val="bg1"/>
                </a:solidFill>
                <a:highlight>
                  <a:srgbClr val="800080"/>
                </a:highlight>
              </a:rPr>
              <a:t>Dahlstiernska</a:t>
            </a:r>
            <a:r>
              <a:rPr lang="sv-SE" sz="2800" b="1" dirty="0">
                <a:solidFill>
                  <a:schemeClr val="bg1"/>
                </a:solidFill>
                <a:highlight>
                  <a:srgbClr val="800080"/>
                </a:highlight>
              </a:rPr>
              <a:t> gymnasiet - nationella program avgångsklass</a:t>
            </a: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909071"/>
              </p:ext>
            </p:extLst>
          </p:nvPr>
        </p:nvGraphicFramePr>
        <p:xfrm>
          <a:off x="449854" y="1582148"/>
          <a:ext cx="11544922" cy="48798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546">
                  <a:extLst>
                    <a:ext uri="{9D8B030D-6E8A-4147-A177-3AD203B41FA5}">
                      <a16:colId xmlns:a16="http://schemas.microsoft.com/office/drawing/2014/main" val="575123599"/>
                    </a:ext>
                  </a:extLst>
                </a:gridCol>
                <a:gridCol w="1996966">
                  <a:extLst>
                    <a:ext uri="{9D8B030D-6E8A-4147-A177-3AD203B41FA5}">
                      <a16:colId xmlns:a16="http://schemas.microsoft.com/office/drawing/2014/main" val="4265777183"/>
                    </a:ext>
                  </a:extLst>
                </a:gridCol>
                <a:gridCol w="662151">
                  <a:extLst>
                    <a:ext uri="{9D8B030D-6E8A-4147-A177-3AD203B41FA5}">
                      <a16:colId xmlns:a16="http://schemas.microsoft.com/office/drawing/2014/main" val="3530174176"/>
                    </a:ext>
                  </a:extLst>
                </a:gridCol>
                <a:gridCol w="735724">
                  <a:extLst>
                    <a:ext uri="{9D8B030D-6E8A-4147-A177-3AD203B41FA5}">
                      <a16:colId xmlns:a16="http://schemas.microsoft.com/office/drawing/2014/main" val="1339164837"/>
                    </a:ext>
                  </a:extLst>
                </a:gridCol>
                <a:gridCol w="567559">
                  <a:extLst>
                    <a:ext uri="{9D8B030D-6E8A-4147-A177-3AD203B41FA5}">
                      <a16:colId xmlns:a16="http://schemas.microsoft.com/office/drawing/2014/main" val="174464848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90273839"/>
                    </a:ext>
                  </a:extLst>
                </a:gridCol>
                <a:gridCol w="630621">
                  <a:extLst>
                    <a:ext uri="{9D8B030D-6E8A-4147-A177-3AD203B41FA5}">
                      <a16:colId xmlns:a16="http://schemas.microsoft.com/office/drawing/2014/main" val="1991030014"/>
                    </a:ext>
                  </a:extLst>
                </a:gridCol>
                <a:gridCol w="620110">
                  <a:extLst>
                    <a:ext uri="{9D8B030D-6E8A-4147-A177-3AD203B41FA5}">
                      <a16:colId xmlns:a16="http://schemas.microsoft.com/office/drawing/2014/main" val="1954428293"/>
                    </a:ext>
                  </a:extLst>
                </a:gridCol>
                <a:gridCol w="5257645">
                  <a:extLst>
                    <a:ext uri="{9D8B030D-6E8A-4147-A177-3AD203B41FA5}">
                      <a16:colId xmlns:a16="http://schemas.microsoft.com/office/drawing/2014/main" val="1155809385"/>
                    </a:ext>
                  </a:extLst>
                </a:gridCol>
              </a:tblGrid>
              <a:tr h="1162386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3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F + </a:t>
                      </a:r>
                    </a:p>
                    <a:p>
                      <a:pPr algn="l" fontAlgn="t"/>
                      <a:endParaRPr lang="sv-SE" sz="32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3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 E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3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3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3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3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64138916"/>
                  </a:ext>
                </a:extLst>
              </a:tr>
              <a:tr h="545205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r>
                        <a:rPr lang="sv-SE" sz="2400" b="1" dirty="0">
                          <a:solidFill>
                            <a:srgbClr val="7030A0"/>
                          </a:solidFill>
                        </a:rPr>
                        <a:t>Antal satta kursbetyg</a:t>
                      </a:r>
                    </a:p>
                    <a:p>
                      <a:r>
                        <a:rPr lang="sv-SE" sz="2400" b="1" dirty="0">
                          <a:solidFill>
                            <a:srgbClr val="7030A0"/>
                          </a:solidFill>
                        </a:rPr>
                        <a:t>= 1198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r>
                        <a:rPr lang="sv-SE" sz="2800" b="1" dirty="0">
                          <a:solidFill>
                            <a:srgbClr val="7030A0"/>
                          </a:solidFill>
                        </a:rPr>
                        <a:t>37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r>
                        <a:rPr lang="sv-SE" sz="2800" b="1" dirty="0">
                          <a:solidFill>
                            <a:srgbClr val="7030A0"/>
                          </a:solidFill>
                        </a:rPr>
                        <a:t>  454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r>
                        <a:rPr lang="sv-SE" sz="2800" b="1" dirty="0">
                          <a:solidFill>
                            <a:srgbClr val="7030A0"/>
                          </a:solidFill>
                        </a:rPr>
                        <a:t>266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r>
                        <a:rPr lang="sv-SE" sz="2800" b="1" dirty="0">
                          <a:solidFill>
                            <a:srgbClr val="7030A0"/>
                          </a:solidFill>
                        </a:rPr>
                        <a:t>294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r>
                        <a:rPr lang="sv-SE" sz="2800" b="1" dirty="0">
                          <a:solidFill>
                            <a:srgbClr val="7030A0"/>
                          </a:solidFill>
                        </a:rPr>
                        <a:t>108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Sa: </a:t>
                      </a:r>
                      <a:r>
                        <a:rPr lang="sv-SE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97 % klarar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minst godkänd nivå</a:t>
                      </a:r>
                    </a:p>
                    <a:p>
                      <a:endParaRPr lang="sv-SE" sz="2800" b="1" dirty="0"/>
                    </a:p>
                    <a:p>
                      <a:endParaRPr lang="sv-SE" sz="3200" dirty="0"/>
                    </a:p>
                    <a:p>
                      <a:endParaRPr lang="sv-SE" sz="3200" dirty="0"/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38711356"/>
                  </a:ext>
                </a:extLst>
              </a:tr>
              <a:tr h="452612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Andel%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  38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v-SE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v-SE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493507"/>
                  </a:ext>
                </a:extLst>
              </a:tr>
              <a:tr h="731872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359188"/>
                  </a:ext>
                </a:extLst>
              </a:tr>
              <a:tr h="732601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623112469"/>
                  </a:ext>
                </a:extLst>
              </a:tr>
              <a:tr h="696777">
                <a:tc>
                  <a:txBody>
                    <a:bodyPr/>
                    <a:lstStyle/>
                    <a:p>
                      <a:pPr algn="l" fontAlgn="t"/>
                      <a:endParaRPr lang="sv-SE" sz="28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0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endParaRPr lang="sv-SE" sz="2800" b="0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199358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27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D91752-C4C5-4117-B087-497A10E8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>
                <a:solidFill>
                  <a:schemeClr val="bg1"/>
                </a:solidFill>
                <a:highlight>
                  <a:srgbClr val="800080"/>
                </a:highlight>
              </a:rPr>
              <a:t>Meritvärde </a:t>
            </a:r>
            <a:r>
              <a:rPr lang="sv-SE" sz="3200" b="1" dirty="0" err="1">
                <a:solidFill>
                  <a:schemeClr val="bg1"/>
                </a:solidFill>
                <a:highlight>
                  <a:srgbClr val="800080"/>
                </a:highlight>
              </a:rPr>
              <a:t>Dahlstiernska</a:t>
            </a:r>
            <a:r>
              <a:rPr lang="sv-SE" sz="3200" b="1" dirty="0">
                <a:solidFill>
                  <a:schemeClr val="bg1"/>
                </a:solidFill>
                <a:highlight>
                  <a:srgbClr val="800080"/>
                </a:highlight>
              </a:rPr>
              <a:t> gymnasiet – nationella program</a:t>
            </a:r>
            <a:endParaRPr lang="sv-SE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1FF8B5-D34E-4B81-B937-8D1839F38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12883"/>
            <a:ext cx="9720073" cy="4396477"/>
          </a:xfrm>
        </p:spPr>
        <p:txBody>
          <a:bodyPr>
            <a:noAutofit/>
          </a:bodyPr>
          <a:lstStyle/>
          <a:p>
            <a:r>
              <a:rPr lang="sv-SE" sz="2800" dirty="0"/>
              <a:t>2015 – 13,6</a:t>
            </a:r>
          </a:p>
          <a:p>
            <a:r>
              <a:rPr lang="sv-SE" sz="2800" dirty="0"/>
              <a:t>2016 – 13.1</a:t>
            </a:r>
          </a:p>
          <a:p>
            <a:r>
              <a:rPr lang="sv-SE" sz="2800" dirty="0"/>
              <a:t>2017 – 13,2</a:t>
            </a:r>
          </a:p>
          <a:p>
            <a:r>
              <a:rPr lang="sv-SE" sz="2800" dirty="0"/>
              <a:t>2018 – 13,8</a:t>
            </a:r>
          </a:p>
          <a:p>
            <a:r>
              <a:rPr lang="sv-SE" sz="2800" dirty="0"/>
              <a:t>2019 – 12,8        </a:t>
            </a:r>
          </a:p>
          <a:p>
            <a:r>
              <a:rPr lang="sv-SE" sz="2800" dirty="0"/>
              <a:t>2020 -  11,6 </a:t>
            </a:r>
          </a:p>
          <a:p>
            <a:r>
              <a:rPr lang="sv-SE" dirty="0"/>
              <a:t>2021 – 12,5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41120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2320</TotalTime>
  <Words>141</Words>
  <Application>Microsoft Office PowerPoint</Application>
  <PresentationFormat>Bredbild</PresentationFormat>
  <Paragraphs>44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Examensgrad Dahlstiernska gymnasiet</vt:lpstr>
      <vt:lpstr>Kursbetyg Dahlstiernska gymnasiet - nationella program avgångsklass</vt:lpstr>
      <vt:lpstr>Meritvärde Dahlstiernska gymnasiet – nationella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 Bertilsson</dc:creator>
  <cp:lastModifiedBy>Linda Eriksson</cp:lastModifiedBy>
  <cp:revision>121</cp:revision>
  <dcterms:created xsi:type="dcterms:W3CDTF">2019-08-26T09:11:52Z</dcterms:created>
  <dcterms:modified xsi:type="dcterms:W3CDTF">2021-08-20T08:34:29Z</dcterms:modified>
</cp:coreProperties>
</file>