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5"/>
    <p:sldMasterId id="2147483746" r:id="rId6"/>
    <p:sldMasterId id="2147483740" r:id="rId7"/>
    <p:sldMasterId id="2147483660" r:id="rId8"/>
    <p:sldMasterId id="2147483770" r:id="rId9"/>
  </p:sldMasterIdLst>
  <p:notesMasterIdLst>
    <p:notesMasterId r:id="rId46"/>
  </p:notesMasterIdLst>
  <p:handoutMasterIdLst>
    <p:handoutMasterId r:id="rId47"/>
  </p:handoutMasterIdLst>
  <p:sldIdLst>
    <p:sldId id="7615" r:id="rId10"/>
    <p:sldId id="7713" r:id="rId11"/>
    <p:sldId id="511" r:id="rId12"/>
    <p:sldId id="7572" r:id="rId13"/>
    <p:sldId id="7681" r:id="rId14"/>
    <p:sldId id="7725" r:id="rId15"/>
    <p:sldId id="7711" r:id="rId16"/>
    <p:sldId id="7689" r:id="rId17"/>
    <p:sldId id="7715" r:id="rId18"/>
    <p:sldId id="7714" r:id="rId19"/>
    <p:sldId id="7679" r:id="rId20"/>
    <p:sldId id="7703" r:id="rId21"/>
    <p:sldId id="514" r:id="rId22"/>
    <p:sldId id="7716" r:id="rId23"/>
    <p:sldId id="7696" r:id="rId24"/>
    <p:sldId id="7619" r:id="rId25"/>
    <p:sldId id="7650" r:id="rId26"/>
    <p:sldId id="7603" r:id="rId27"/>
    <p:sldId id="7726" r:id="rId28"/>
    <p:sldId id="7707" r:id="rId29"/>
    <p:sldId id="7698" r:id="rId30"/>
    <p:sldId id="7683" r:id="rId31"/>
    <p:sldId id="7705" r:id="rId32"/>
    <p:sldId id="7668" r:id="rId33"/>
    <p:sldId id="7699" r:id="rId34"/>
    <p:sldId id="7700" r:id="rId35"/>
    <p:sldId id="7688" r:id="rId36"/>
    <p:sldId id="7653" r:id="rId37"/>
    <p:sldId id="7644" r:id="rId38"/>
    <p:sldId id="7719" r:id="rId39"/>
    <p:sldId id="7701" r:id="rId40"/>
    <p:sldId id="7720" r:id="rId41"/>
    <p:sldId id="7718" r:id="rId42"/>
    <p:sldId id="7717" r:id="rId43"/>
    <p:sldId id="7721" r:id="rId44"/>
    <p:sldId id="2142533520" r:id="rId45"/>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EDA69AFD-C359-47D9-A63E-5F0CAF11FA60}">
          <p14:sldIdLst>
            <p14:sldId id="7615"/>
            <p14:sldId id="7713"/>
            <p14:sldId id="511"/>
            <p14:sldId id="7572"/>
            <p14:sldId id="7681"/>
            <p14:sldId id="7725"/>
            <p14:sldId id="7711"/>
          </p14:sldIdLst>
        </p14:section>
        <p14:section name="Färdplan Nära vård" id="{5827B3C1-02E9-4FC1-84B6-54195727E0F2}">
          <p14:sldIdLst>
            <p14:sldId id="7689"/>
            <p14:sldId id="7715"/>
            <p14:sldId id="7714"/>
            <p14:sldId id="7679"/>
            <p14:sldId id="7703"/>
            <p14:sldId id="514"/>
            <p14:sldId id="7716"/>
          </p14:sldIdLst>
        </p14:section>
        <p14:section name="Hos-avtal, överenskommelser" id="{0B49881A-BA4B-4E7D-96C0-857C4431D49C}">
          <p14:sldIdLst>
            <p14:sldId id="7696"/>
            <p14:sldId id="7619"/>
            <p14:sldId id="7650"/>
            <p14:sldId id="7603"/>
            <p14:sldId id="7726"/>
            <p14:sldId id="7707"/>
            <p14:sldId id="7698"/>
            <p14:sldId id="7683"/>
            <p14:sldId id="7705"/>
            <p14:sldId id="7668"/>
            <p14:sldId id="7699"/>
            <p14:sldId id="7700"/>
            <p14:sldId id="7688"/>
            <p14:sldId id="7653"/>
            <p14:sldId id="7644"/>
            <p14:sldId id="7719"/>
            <p14:sldId id="7701"/>
            <p14:sldId id="7720"/>
            <p14:sldId id="7718"/>
            <p14:sldId id="7717"/>
            <p14:sldId id="7721"/>
            <p14:sldId id="214253352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orient="horz" pos="1599">
          <p15:clr>
            <a:srgbClr val="A4A3A4"/>
          </p15:clr>
        </p15:guide>
        <p15:guide id="4" pos="36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Styrén" initials="HS" lastIdx="5" clrIdx="0">
    <p:extLst>
      <p:ext uri="{19B8F6BF-5375-455C-9EA6-DF929625EA0E}">
        <p15:presenceInfo xmlns:p15="http://schemas.microsoft.com/office/powerpoint/2012/main" userId="S::helst42@vgregion.se::262c6482-e9f8-4d85-98c8-13bfa293090d" providerId="AD"/>
      </p:ext>
    </p:extLst>
  </p:cmAuthor>
  <p:cmAuthor id="2" name="Ann-Katrin Schutz" initials="AKS" lastIdx="6" clrIdx="1">
    <p:extLst>
      <p:ext uri="{19B8F6BF-5375-455C-9EA6-DF929625EA0E}">
        <p15:presenceInfo xmlns:p15="http://schemas.microsoft.com/office/powerpoint/2012/main" userId="S::annsc24@vgregion.se::45c0cedb-9998-4098-bbaf-a48e5f52ef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94"/>
    <a:srgbClr val="D9E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26A3A-5D5E-550B-BF36-6D41CF6F676E}" v="7" dt="2022-03-10T13:28:39.318"/>
    <p1510:client id="{28A60A7D-5B83-4A0D-A43E-712C2E7B182C}" v="285" dt="2022-03-10T13:16:04.681"/>
    <p1510:client id="{45C336C0-66B2-4CE6-BF26-298AEB1620C6}" v="8" dt="2022-03-10T13:32:01.227"/>
    <p1510:client id="{692347E0-F782-45AF-B4A8-9678A521B915}" v="283" dt="2022-03-09T14:13:13.272"/>
    <p1510:client id="{E282A223-BF66-9631-913A-4FDBB52C02CF}" v="2" dt="2022-03-11T13:32:00.80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74" y="48"/>
      </p:cViewPr>
      <p:guideLst>
        <p:guide orient="horz" pos="1620"/>
        <p:guide pos="2880"/>
        <p:guide orient="horz" pos="1599"/>
        <p:guide pos="36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CCA91C-0401-3E42-B13F-98F8D13CBA2D}" type="datetimeFigureOut">
              <a:rPr lang="sv-SE" smtClean="0"/>
              <a:t>2022-04-11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36A3B8-DDC8-EB47-954C-1015D3CA7DBE}" type="slidenum">
              <a:rPr lang="sv-SE" smtClean="0"/>
              <a:t>‹#›</a:t>
            </a:fld>
            <a:endParaRPr lang="sv-SE"/>
          </a:p>
        </p:txBody>
      </p:sp>
    </p:spTree>
    <p:extLst>
      <p:ext uri="{BB962C8B-B14F-4D97-AF65-F5344CB8AC3E}">
        <p14:creationId xmlns:p14="http://schemas.microsoft.com/office/powerpoint/2010/main" val="2640865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28BF5-D6B6-EE4D-9D45-1FFBBDD3C6B6}" type="datetimeFigureOut">
              <a:rPr lang="sv-SE" smtClean="0"/>
              <a:t>2022-04-11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60D78-0732-444B-B0D5-1543BC9666EF}" type="slidenum">
              <a:rPr lang="sv-SE" smtClean="0"/>
              <a:t>‹#›</a:t>
            </a:fld>
            <a:endParaRPr lang="sv-SE"/>
          </a:p>
        </p:txBody>
      </p:sp>
    </p:spTree>
    <p:extLst>
      <p:ext uri="{BB962C8B-B14F-4D97-AF65-F5344CB8AC3E}">
        <p14:creationId xmlns:p14="http://schemas.microsoft.com/office/powerpoint/2010/main" val="4183794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
              <a:t>SRO har den 24 februari, 2022 ställt sig bakom Färdplan - länsgemensam strategi för god och nära vård samt reviderat hälso- och sjukvårdsavtal med tillhörande överenskommelser och rekommenderar samtliga parter att var för sig besluta om att anta Färdplan och reviderat hälso- och sjukvårdsavtal med tillhörande överenskommelser.</a:t>
            </a:r>
            <a:r>
              <a:rPr lang="en-US"/>
              <a:t> </a:t>
            </a:r>
          </a:p>
          <a:p>
            <a:endParaRPr lang="en-US">
              <a:cs typeface="Calibri"/>
            </a:endParaRPr>
          </a:p>
          <a:p>
            <a:r>
              <a:rPr lang="en-US" err="1">
                <a:cs typeface="Calibri"/>
              </a:rPr>
              <a:t>Förslagen</a:t>
            </a:r>
            <a:r>
              <a:rPr lang="en-US">
                <a:cs typeface="Calibri"/>
              </a:rPr>
              <a:t> </a:t>
            </a:r>
            <a:r>
              <a:rPr lang="en-US" err="1">
                <a:cs typeface="Calibri"/>
              </a:rPr>
              <a:t>går</a:t>
            </a:r>
            <a:r>
              <a:rPr lang="en-US">
                <a:cs typeface="Calibri"/>
              </a:rPr>
              <a:t> </a:t>
            </a:r>
            <a:r>
              <a:rPr lang="en-US" err="1">
                <a:cs typeface="Calibri"/>
              </a:rPr>
              <a:t>ut</a:t>
            </a:r>
            <a:r>
              <a:rPr lang="en-US">
                <a:cs typeface="Calibri"/>
              </a:rPr>
              <a:t> </a:t>
            </a:r>
            <a:r>
              <a:rPr lang="en-US" err="1">
                <a:cs typeface="Calibri"/>
              </a:rPr>
              <a:t>som</a:t>
            </a:r>
            <a:r>
              <a:rPr lang="en-US">
                <a:cs typeface="Calibri"/>
              </a:rPr>
              <a:t> </a:t>
            </a:r>
            <a:r>
              <a:rPr lang="en-US" err="1">
                <a:cs typeface="Calibri"/>
              </a:rPr>
              <a:t>beslutsunderlag</a:t>
            </a:r>
            <a:r>
              <a:rPr lang="en-US">
                <a:cs typeface="Calibri"/>
              </a:rPr>
              <a:t> </a:t>
            </a:r>
            <a:r>
              <a:rPr lang="en-US"/>
              <a:t>under </a:t>
            </a:r>
            <a:r>
              <a:rPr lang="en-US" err="1"/>
              <a:t>våren</a:t>
            </a:r>
            <a:r>
              <a:rPr lang="en-US"/>
              <a:t> 2022</a:t>
            </a:r>
            <a:r>
              <a:rPr lang="en-US">
                <a:cs typeface="Calibri"/>
              </a:rPr>
              <a:t>. </a:t>
            </a:r>
          </a:p>
        </p:txBody>
      </p:sp>
      <p:sp>
        <p:nvSpPr>
          <p:cNvPr id="4" name="Slide Number Placeholder 3"/>
          <p:cNvSpPr>
            <a:spLocks noGrp="1"/>
          </p:cNvSpPr>
          <p:nvPr>
            <p:ph type="sldNum" sz="quarter" idx="5"/>
          </p:nvPr>
        </p:nvSpPr>
        <p:spPr/>
        <p:txBody>
          <a:bodyPr/>
          <a:lstStyle/>
          <a:p>
            <a:fld id="{2E060D78-0732-444B-B0D5-1543BC9666EF}" type="slidenum">
              <a:rPr lang="sv-SE" smtClean="0"/>
              <a:t>1</a:t>
            </a:fld>
            <a:endParaRPr lang="sv-SE"/>
          </a:p>
        </p:txBody>
      </p:sp>
    </p:spTree>
    <p:extLst>
      <p:ext uri="{BB962C8B-B14F-4D97-AF65-F5344CB8AC3E}">
        <p14:creationId xmlns:p14="http://schemas.microsoft.com/office/powerpoint/2010/main" val="155956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400">
              <a:defRPr/>
            </a:pPr>
            <a:r>
              <a:rPr lang="sv"/>
              <a:t>Målbilden ska ge en vägledning för hur vår samverkan kring hälsa, vård och omsorg i Västra Götaland ska vara utformad för att ge våra invånare förutsättningar för ett bra liv. </a:t>
            </a:r>
            <a:endParaRPr lang="en-SE"/>
          </a:p>
          <a:p>
            <a:pPr>
              <a:defRPr/>
            </a:pPr>
            <a:endParaRPr lang="sv-SE"/>
          </a:p>
          <a:p>
            <a:pPr>
              <a:defRPr/>
            </a:pPr>
            <a:r>
              <a:rPr lang="sv-SE"/>
              <a:t>Vi har valt att använda den målbild som Sveriges kommuner och landsting har tagit fram för arbetet med nära vård.</a:t>
            </a:r>
            <a:endParaRPr lang="sv-SE">
              <a:cs typeface="Calibri"/>
            </a:endParaRPr>
          </a:p>
          <a:p>
            <a:pPr>
              <a:defRPr/>
            </a:pPr>
            <a:endParaRPr lang="sv-SE"/>
          </a:p>
          <a:p>
            <a:pPr>
              <a:defRPr/>
            </a:pPr>
            <a:r>
              <a:rPr lang="sv-SE"/>
              <a:t>För att uppnå den övergripande målbilden för god och nära vård behöver stöd, vård och omsorgsstrukturen förändras. </a:t>
            </a:r>
            <a:endParaRPr lang="sv-SE">
              <a:cs typeface="Calibri"/>
            </a:endParaRPr>
          </a:p>
          <a:p>
            <a:pPr>
              <a:defRPr/>
            </a:pPr>
            <a:r>
              <a:rPr lang="sv-SE"/>
              <a:t>Förstärkning av en mer god och nära vård behöver ske i tätt samspel mellan huvudmännen som har ansvar för samma invånare. </a:t>
            </a:r>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8F8B8-09B5-4BE5-87E8-EE3F6AF0695A}"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10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Målgruppen har omformulerats sedan remissversionen för att minska risken för exkludering. </a:t>
            </a:r>
            <a:endParaRPr lang="en-US"/>
          </a:p>
          <a:p>
            <a:r>
              <a:rPr lang="sv-SE"/>
              <a:t>Målgruppen är personer som behöver insatser och samordning från både region och kommun oavsett ålder, diagnos eller funktionsnedsättning.</a:t>
            </a:r>
            <a:endParaRPr lang="en-US"/>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21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Färdplanen - länsgemensam strategi för god och nära vård innehåller gemensamt prioriterade områden att kraftsamla kring och har kompletterats med Barnkonventionen och Regionala utvecklingsstrategi, RUS</a:t>
            </a:r>
            <a:endParaRPr lang="sv"/>
          </a:p>
          <a:p>
            <a:r>
              <a:rPr lang="sv-SE"/>
              <a:t>Sex förändrade arbetssätt beskrivs.</a:t>
            </a:r>
            <a:endParaRPr lang="sv"/>
          </a:p>
          <a:p>
            <a:r>
              <a:rPr lang="sv-SE"/>
              <a:t>Området “utveckling av mobila team som stöd för vård i hemmet” har reviderats. Primärvården har patientansvar dygnet runt och primärvården består av två huvudmän.</a:t>
            </a:r>
            <a:endParaRPr lang="sv"/>
          </a:p>
          <a:p>
            <a:endParaRPr lang="sv-SE" sz="1800">
              <a:latin typeface="Georgia"/>
              <a:cs typeface="Times New Roman" panose="02020603050405020304" pitchFamily="18" charset="0"/>
            </a:endParaRPr>
          </a:p>
          <a:p>
            <a:pPr marL="742950" indent="-285750">
              <a:lnSpc>
                <a:spcPct val="90000"/>
              </a:lnSpc>
              <a:spcBef>
                <a:spcPts val="1000"/>
              </a:spcBef>
              <a:buFont typeface="Arial"/>
              <a:buChar char="•"/>
            </a:pPr>
            <a:endParaRPr lang="sv-SE" sz="1800">
              <a:latin typeface="Georgia"/>
              <a:cs typeface="Times New Roman" panose="02020603050405020304" pitchFamily="18" charset="0"/>
            </a:endParaRPr>
          </a:p>
          <a:p>
            <a:pPr defTabSz="914400">
              <a:defRPr/>
            </a:pPr>
            <a:endParaRPr lang="en-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8F8B8-09B5-4BE5-87E8-EE3F6AF0695A}"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06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färdplanen definieras sex förändrade arbetssätt som ska bidra till att uppnå målbilden.</a:t>
            </a:r>
            <a:endParaRPr lang="en-US"/>
          </a:p>
          <a:p>
            <a:pPr defTabSz="914400">
              <a:defRPr/>
            </a:pPr>
            <a:endParaRPr lang="sv-SE"/>
          </a:p>
          <a:p>
            <a:pPr defTabSz="914400">
              <a:defRPr/>
            </a:pPr>
            <a:r>
              <a:rPr lang="sv-SE" b="1"/>
              <a:t>8.1 Hälsofrämjande och förebyggande insatser</a:t>
            </a:r>
            <a:r>
              <a:rPr lang="sv"/>
              <a:t> behöver få en högre prioritering i det vardagliga arbetet i hälso- och sjukvården och inom den kommunala vård och omsorgen. Det är viktigt för att hälso- och sjukvårdssystemet ska vara hållbart när fler lever längre med kroniska sjukdomar och vi får en äldre befolkning. Tidiga insatser för att barn ska klara av skolgången betyder mycket för deras välmående och möjlighet till framtida försörjning och god hälsa. Den digitala utvecklingen kan bidra till såväl förebyggande som hälsofrämjande insatser, genom exempelvis egenmonitorering och lättillgänglig information</a:t>
            </a:r>
          </a:p>
          <a:p>
            <a:pPr marL="0" marR="0" lvl="0" indent="0" algn="l" defTabSz="914400">
              <a:lnSpc>
                <a:spcPct val="100000"/>
              </a:lnSpc>
              <a:spcBef>
                <a:spcPts val="0"/>
              </a:spcBef>
              <a:spcAft>
                <a:spcPts val="0"/>
              </a:spcAft>
              <a:buClrTx/>
              <a:buSzTx/>
              <a:buFontTx/>
              <a:buNone/>
              <a:tabLst/>
              <a:defRPr/>
            </a:pPr>
            <a:endParaRPr lang="sv" b="1">
              <a:cs typeface="Calibri"/>
            </a:endParaRPr>
          </a:p>
          <a:p>
            <a:pPr defTabSz="914400">
              <a:defRPr/>
            </a:pPr>
            <a:r>
              <a:rPr lang="sv" b="1"/>
              <a:t>8.2 Utveckla Personcentrerade arbetssätt </a:t>
            </a:r>
            <a:r>
              <a:rPr lang="sv"/>
              <a:t>med syfte att patienten blir medskapare i sin vård utifrån sina behov, erfarenheter och resurser</a:t>
            </a:r>
          </a:p>
          <a:p>
            <a:pPr defTabSz="914400">
              <a:defRPr/>
            </a:pPr>
            <a:endParaRPr lang="sv"/>
          </a:p>
          <a:p>
            <a:pPr defTabSz="914400">
              <a:defRPr/>
            </a:pPr>
            <a:r>
              <a:rPr lang="sv" b="1"/>
              <a:t>8.3 Stärk samverkanskultur för att öka tillit mellan huvudmännen. </a:t>
            </a:r>
            <a:r>
              <a:rPr lang="sv"/>
              <a:t>En av de viktigaste åtgärderna för att öka kraften i genomförandet är en organisationskultur baserad på tillit. Alla grupper i samverkan bör tydliggöra och skapa förutsättningar för en stark samverkan med tillit som grund. I detta arbete krävs att struktur som hänger samman och att avtal och andra styrande dokument speglar en vilja av samsyn, samverkan och tillit.</a:t>
            </a:r>
            <a:endParaRPr lang="en-SE"/>
          </a:p>
          <a:p>
            <a:pPr marL="0" marR="0" lvl="0" indent="0" algn="l" defTabSz="914400" rtl="0" eaLnBrk="1" fontAlgn="auto" latinLnBrk="0" hangingPunct="1">
              <a:lnSpc>
                <a:spcPct val="100000"/>
              </a:lnSpc>
              <a:spcBef>
                <a:spcPts val="0"/>
              </a:spcBef>
              <a:spcAft>
                <a:spcPts val="0"/>
              </a:spcAft>
              <a:buClrTx/>
              <a:buSzTx/>
              <a:buFontTx/>
              <a:buNone/>
              <a:tabLst/>
              <a:defRPr/>
            </a:pPr>
            <a:endParaRPr lang="sv"/>
          </a:p>
          <a:p>
            <a:pPr defTabSz="914400">
              <a:defRPr/>
            </a:pPr>
            <a:r>
              <a:rPr lang="sv" b="1"/>
              <a:t>8.4 Stärk kontinuitet och samordning mellan huvudmännen</a:t>
            </a:r>
            <a:r>
              <a:rPr lang="sv"/>
              <a:t>.  Genom kontinuitet i vård- och stödkontakten möjliggörs en relation som skapar tillit och trygghet hos den enskilde. </a:t>
            </a:r>
          </a:p>
          <a:p>
            <a:pPr marL="742950" lvl="1" indent="-285750" defTabSz="914400">
              <a:buFont typeface="Arial"/>
              <a:buChar char="•"/>
              <a:defRPr/>
            </a:pPr>
            <a:r>
              <a:rPr lang="sv"/>
              <a:t>Fast vårdkontakt och fast läkarkontakt</a:t>
            </a:r>
          </a:p>
          <a:p>
            <a:pPr marL="742950" lvl="1" indent="-285750" defTabSz="914400">
              <a:buFont typeface="Arial"/>
              <a:buChar char="•"/>
              <a:defRPr/>
            </a:pPr>
            <a:r>
              <a:rPr lang="sv"/>
              <a:t>Fast omsorgskontakt</a:t>
            </a:r>
          </a:p>
          <a:p>
            <a:pPr marL="742950" lvl="1" indent="-285750" defTabSz="914400">
              <a:buFont typeface="Arial"/>
              <a:buChar char="•"/>
              <a:defRPr/>
            </a:pPr>
            <a:r>
              <a:rPr lang="sv"/>
              <a:t>Samordnad individuell plan </a:t>
            </a:r>
          </a:p>
          <a:p>
            <a:pPr marL="742950" lvl="1" indent="-285750" defTabSz="914400">
              <a:buFont typeface="Arial"/>
              <a:buChar char="•"/>
              <a:defRPr/>
            </a:pPr>
            <a:r>
              <a:rPr lang="sv" err="1"/>
              <a:t>Patientkontrakt</a:t>
            </a:r>
            <a:r>
              <a:rPr lang="sv"/>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E" b="1">
              <a:cs typeface="Calibri"/>
            </a:endParaRPr>
          </a:p>
          <a:p>
            <a:pPr defTabSz="914400">
              <a:defRPr/>
            </a:pPr>
            <a:r>
              <a:rPr lang="sv-SE" b="1"/>
              <a:t>8.5 Utveckling av arbetssätt med stöd av digitalisering</a:t>
            </a:r>
            <a:r>
              <a:rPr lang="sv-SE"/>
              <a:t>. Nya arbetssätt och verktyg inom e-hälsoområdet utgör ett viktigt stöd i utvecklingen till en mer nära vård</a:t>
            </a:r>
          </a:p>
          <a:p>
            <a:pPr defTabSz="914400">
              <a:defRPr/>
            </a:pPr>
            <a:endParaRPr lang="sv-SE" b="1">
              <a:cs typeface="Calibri"/>
            </a:endParaRPr>
          </a:p>
          <a:p>
            <a:pPr defTabSz="914400">
              <a:defRPr/>
            </a:pPr>
            <a:r>
              <a:rPr lang="sv-SE" b="1"/>
              <a:t>8.6 Utveckling av mobila team som stöd för vård i hemmet.</a:t>
            </a:r>
            <a:r>
              <a:rPr lang="sv-SE"/>
              <a:t> Området har reviderats. Primärvården har patientansvar dygnet runt och primärvården består av två huvudmän.</a:t>
            </a:r>
          </a:p>
          <a:p>
            <a:pPr defTabSz="914400">
              <a:defRPr/>
            </a:pPr>
            <a:endParaRPr lang="sv-SE"/>
          </a:p>
          <a:p>
            <a:pPr defTabSz="914400">
              <a:defRPr/>
            </a:pPr>
            <a:endParaRPr lang="sv-SE"/>
          </a:p>
          <a:p>
            <a:pPr defTabSz="914400">
              <a:defRPr/>
            </a:pPr>
            <a:endParaRPr lang="sv-SE"/>
          </a:p>
          <a:p>
            <a:pPr defTabSz="914400">
              <a:defRPr/>
            </a:pPr>
            <a:endParaRPr lang="sv"/>
          </a:p>
          <a:p>
            <a:pPr marL="1200150" lvl="2" indent="-285750" defTabSz="914400">
              <a:lnSpc>
                <a:spcPct val="90000"/>
              </a:lnSpc>
              <a:spcBef>
                <a:spcPts val="500"/>
              </a:spcBef>
              <a:buFont typeface="Arial,Sans-Serif"/>
              <a:buChar char="•"/>
              <a:defRPr/>
            </a:pPr>
            <a:endParaRPr lang="sv-SE"/>
          </a:p>
          <a:p>
            <a:pPr marL="742950" lvl="1" indent="-285750" defTabSz="914400">
              <a:lnSpc>
                <a:spcPct val="90000"/>
              </a:lnSpc>
              <a:spcBef>
                <a:spcPts val="500"/>
              </a:spcBef>
              <a:buFont typeface="Arial,Sans-Serif"/>
              <a:buChar char="•"/>
              <a:defRP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8F8B8-09B5-4BE5-87E8-EE3F6AF0695A}"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83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 sz="1800">
              <a:effectLst/>
              <a:latin typeface="Georgia" panose="02040502050405020303" pitchFamily="18" charset="0"/>
              <a:cs typeface="Times New Roman" panose="02020603050405020304" pitchFamily="18" charset="0"/>
            </a:endParaRPr>
          </a:p>
          <a:p>
            <a:pPr defTabSz="914400">
              <a:defRPr/>
            </a:pPr>
            <a:r>
              <a:rPr lang="sv-SE" noProof="0">
                <a:cs typeface="Calibri"/>
              </a:rPr>
              <a:t>För att utveckla en god och nära vård I samverkan finns det grundläggande förutsättningar som behöver stärkas för att kunna genomföra de förändringar som krävs.</a:t>
            </a:r>
          </a:p>
          <a:p>
            <a:pPr defTabSz="914400">
              <a:defRPr/>
            </a:pPr>
            <a:endParaRPr lang="sv-SE" noProof="0">
              <a:cs typeface="Calibri"/>
            </a:endParaRPr>
          </a:p>
          <a:p>
            <a:pPr defTabSz="914400">
              <a:defRPr/>
            </a:pPr>
            <a:endParaRPr lang="sv-SE" noProof="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8F8B8-09B5-4BE5-87E8-EE3F6AF0695A}"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01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
              <a:t>Hälso- och sjukvårdsavtalet med tillhörande överenskommelser i Västra Götaland reglerar samverkan och ansvar för de personer som har behov av hälso- och sjukvårdsinsatser från både kommunen och Västra Götalandsregionen (VGR). </a:t>
            </a:r>
            <a:endParaRPr lang="en-US"/>
          </a:p>
          <a:p>
            <a:r>
              <a:rPr lang="sv"/>
              <a:t>I de fyra lagstadgade överenskommelserna enligt hälso- och sjukvårdslagen finns de avtalstexter som är specifika för aktuellt samverkansområde/målgrupp såsom samverkansansvar och ansvarsfördelning.  </a:t>
            </a:r>
            <a:endParaRPr lang="en-US"/>
          </a:p>
          <a:p>
            <a:r>
              <a:rPr lang="sv"/>
              <a:t>Det finns ytterligare avtal och överenskommelser som regleras i andra sammanhang. </a:t>
            </a:r>
            <a:endParaRPr lang="en-US"/>
          </a:p>
          <a:p>
            <a:endParaRPr lang="sv">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E060D78-0732-444B-B0D5-1543BC9666EF}" type="slidenum">
              <a:rPr lang="sv-SE" smtClean="0"/>
              <a:t>15</a:t>
            </a:fld>
            <a:endParaRPr lang="sv-SE"/>
          </a:p>
        </p:txBody>
      </p:sp>
    </p:spTree>
    <p:extLst>
      <p:ext uri="{BB962C8B-B14F-4D97-AF65-F5344CB8AC3E}">
        <p14:creationId xmlns:p14="http://schemas.microsoft.com/office/powerpoint/2010/main" val="4528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På uppdrag av det politiska samrådsorganet, SRO,  har Hälso- och sjukvårdsavtalet uppdaterats och reviderats inför ny avtalsperiod. Samtidigt har överenskommelser med koppling till Hälso- och sjukvårdsavtalet, där lagstiftningen ställer krav på att samverkan ska regleras i överenskommelse, också reviderats. </a:t>
            </a:r>
            <a:br>
              <a:rPr lang="sv-SE">
                <a:cs typeface="+mn-lt"/>
              </a:rPr>
            </a:br>
            <a:endParaRPr lang="sv-SE"/>
          </a:p>
          <a:p>
            <a:r>
              <a:rPr lang="sv-SE"/>
              <a:t>Utgångspunkter för revideringen har varit</a:t>
            </a:r>
            <a:br>
              <a:rPr lang="sv-SE">
                <a:cs typeface="+mn-lt"/>
              </a:rPr>
            </a:br>
            <a:r>
              <a:rPr lang="sv-SE"/>
              <a:t>- vad är bäst för individen</a:t>
            </a:r>
            <a:br>
              <a:rPr lang="sv-SE">
                <a:cs typeface="+mn-lt"/>
              </a:rPr>
            </a:br>
            <a:r>
              <a:rPr lang="sv-SE"/>
              <a:t>- vad är bäst ur samhälls-/invånarperspektiv</a:t>
            </a:r>
            <a:br>
              <a:rPr lang="sv-SE">
                <a:cs typeface="+mn-lt"/>
              </a:rPr>
            </a:br>
            <a:r>
              <a:rPr lang="sv-SE"/>
              <a:t>- behövs förtydligande i avtal/överenskommelser</a:t>
            </a:r>
            <a:br>
              <a:rPr lang="sv-SE" sz="1800">
                <a:latin typeface="Georgia"/>
              </a:rPr>
            </a:br>
            <a:endParaRPr lang="sv-SE" sz="1800">
              <a:solidFill>
                <a:srgbClr val="000000"/>
              </a:solidFill>
              <a:latin typeface="Georgia"/>
            </a:endParaRPr>
          </a:p>
        </p:txBody>
      </p:sp>
      <p:sp>
        <p:nvSpPr>
          <p:cNvPr id="4" name="Platshållare för bildnummer 3"/>
          <p:cNvSpPr>
            <a:spLocks noGrp="1"/>
          </p:cNvSpPr>
          <p:nvPr>
            <p:ph type="sldNum" sz="quarter" idx="5"/>
          </p:nvPr>
        </p:nvSpPr>
        <p:spPr/>
        <p:txBody>
          <a:bodyPr/>
          <a:lstStyle/>
          <a:p>
            <a:fld id="{8AEB7A14-AC6A-486C-BEEE-DAE5F967C057}" type="slidenum">
              <a:rPr lang="sv-SE" smtClean="0"/>
              <a:t>16</a:t>
            </a:fld>
            <a:endParaRPr lang="sv-SE"/>
          </a:p>
        </p:txBody>
      </p:sp>
    </p:spTree>
    <p:extLst>
      <p:ext uri="{BB962C8B-B14F-4D97-AF65-F5344CB8AC3E}">
        <p14:creationId xmlns:p14="http://schemas.microsoft.com/office/powerpoint/2010/main" val="79591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400">
              <a:defRPr/>
            </a:pPr>
            <a:r>
              <a:rPr lang="sv-SE"/>
              <a:t>I samband med revideringen har strukturen för avtal och överenskommelser mellan kommunerna i länet och Västra Götalandsregionen setts över i syfte att ge bättre översikt och tydligare visa hur Hälso- och sjukvårdsavtalet och överenskommelserna är kopplade till varandra. Den nya strukturen innebär att överenskommelserna ingår i avtalet som bilagor. Det nya förslaget syftar till att skapa en struktur där lagreglerad samverkan mellan kommun och Västra Götalandsregionen finns samlad. </a:t>
            </a:r>
          </a:p>
          <a:p>
            <a:endParaRPr lang="sv-SE"/>
          </a:p>
          <a:p>
            <a:endParaRPr lang="sv-SE"/>
          </a:p>
          <a:p>
            <a:endParaRPr lang="sv-SE" sz="1800">
              <a:solidFill>
                <a:srgbClr val="000000"/>
              </a:solidFill>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fld id="{2E2FADC0-988F-4876-990D-E68BDB2DC5B5}" type="slidenum">
              <a:rPr lang="sv-SE" smtClean="0"/>
              <a:t>17</a:t>
            </a:fld>
            <a:endParaRPr lang="sv-SE"/>
          </a:p>
        </p:txBody>
      </p:sp>
    </p:spTree>
    <p:extLst>
      <p:ext uri="{BB962C8B-B14F-4D97-AF65-F5344CB8AC3E}">
        <p14:creationId xmlns:p14="http://schemas.microsoft.com/office/powerpoint/2010/main" val="63426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a:t>I den nya strukturen delas avtalet in i tre delar, del A, del B och del C. </a:t>
            </a:r>
          </a:p>
          <a:p>
            <a:pPr marL="0" indent="0" algn="l" rtl="0" fontAlgn="base">
              <a:buNone/>
            </a:pPr>
            <a:endParaRPr lang="sv-SE"/>
          </a:p>
          <a:p>
            <a:pPr fontAlgn="base"/>
            <a:r>
              <a:rPr lang="sv-SE"/>
              <a:t>Del A innehåller avtalstext som är gemensam för Hälso- och sjukvårdsavtal och alla överenskommelser. Dessa texter är av generell och allmän karaktär. </a:t>
            </a:r>
            <a:endParaRPr lang="sv-SE">
              <a:cs typeface="Calibri"/>
            </a:endParaRPr>
          </a:p>
          <a:p>
            <a:pPr marL="0" indent="0" algn="l" rtl="0" fontAlgn="base">
              <a:buNone/>
            </a:pPr>
            <a:endParaRPr lang="sv-SE"/>
          </a:p>
          <a:p>
            <a:pPr fontAlgn="base"/>
            <a:r>
              <a:rPr lang="sv-SE"/>
              <a:t>Del B innehåller Hälso- och sjukvårdsavtalet som reglerar samverkan och ansvarsfördelning för de målgrupper som både kommun och Västra Götalandsregionen (VGR) har hälso- och sjukvårdsansvar för. Det kompletta avtalet består av del B tillsammans med del A.</a:t>
            </a:r>
            <a:endParaRPr lang="sv-SE">
              <a:cs typeface="Calibri"/>
            </a:endParaRPr>
          </a:p>
          <a:p>
            <a:pPr fontAlgn="base"/>
            <a:endParaRPr lang="sv-SE"/>
          </a:p>
          <a:p>
            <a:pPr fontAlgn="base"/>
            <a:r>
              <a:rPr lang="sv-SE"/>
              <a:t>Del C innehåller de fyra tillhörande överenskommelserna. Här finns de avtalstexter som är specifika för aktuellt samverkansområde/målgrupp såsom samverkansansvar och ansvarsfördelning. Det kompletta överenskommelser består av del C tillsammans med del A+B. </a:t>
            </a:r>
            <a:endParaRPr lang="sv-SE">
              <a:cs typeface="Calibri"/>
            </a:endParaRPr>
          </a:p>
          <a:p>
            <a:pPr fontAlgn="base"/>
            <a:endParaRPr lang="sv-SE"/>
          </a:p>
          <a:p>
            <a:pPr fontAlgn="base"/>
            <a:r>
              <a:rPr lang="sv-SE"/>
              <a:t>Detta innebär att </a:t>
            </a:r>
            <a:r>
              <a:rPr lang="sv-SE" err="1"/>
              <a:t>avtalsreglerande</a:t>
            </a:r>
            <a:r>
              <a:rPr lang="sv-SE"/>
              <a:t> texter som exempelvis avtalstid är samma tidsperiod i Hälso- och sjukvårdsavtalet och överenskommelserna.  Avtalsstruktur innebär att ett beslut tas av respektive huvudman. Beslutet omfattar Hälso- och sjukvårdsavtalet med tillhörande överenskommelser. </a:t>
            </a:r>
            <a:endParaRPr lang="sv-SE">
              <a:cs typeface="Calibri"/>
            </a:endParaRPr>
          </a:p>
          <a:p>
            <a:pPr fontAlgn="base">
              <a:defRPr/>
            </a:pPr>
            <a:endParaRPr lang="sv-SE"/>
          </a:p>
          <a:p>
            <a:pPr fontAlgn="base">
              <a:defRPr/>
            </a:pPr>
            <a:r>
              <a:rPr lang="sv-SE"/>
              <a:t>Överenskommelsen om samverkan om Munhälsan är uppdaterad och inte reviderad.</a:t>
            </a:r>
            <a:endParaRPr lang="sv-SE">
              <a:cs typeface="Calibri"/>
            </a:endParaRPr>
          </a:p>
        </p:txBody>
      </p:sp>
      <p:sp>
        <p:nvSpPr>
          <p:cNvPr id="4" name="Platshållare för bildnummer 3"/>
          <p:cNvSpPr>
            <a:spLocks noGrp="1"/>
          </p:cNvSpPr>
          <p:nvPr>
            <p:ph type="sldNum" sz="quarter" idx="5"/>
          </p:nvPr>
        </p:nvSpPr>
        <p:spPr/>
        <p:txBody>
          <a:bodyPr/>
          <a:lstStyle/>
          <a:p>
            <a:fld id="{D3091667-64DE-4468-96FC-9C1F0539EA27}" type="slidenum">
              <a:rPr lang="en-SE" smtClean="0"/>
              <a:t>18</a:t>
            </a:fld>
            <a:endParaRPr lang="en-SE"/>
          </a:p>
        </p:txBody>
      </p:sp>
    </p:spTree>
    <p:extLst>
      <p:ext uri="{BB962C8B-B14F-4D97-AF65-F5344CB8AC3E}">
        <p14:creationId xmlns:p14="http://schemas.microsoft.com/office/powerpoint/2010/main" val="70890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Visualiserad</a:t>
            </a:r>
            <a:r>
              <a:rPr lang="en-US"/>
              <a:t> </a:t>
            </a:r>
            <a:r>
              <a:rPr lang="en-US" err="1"/>
              <a:t>bild</a:t>
            </a:r>
            <a:r>
              <a:rPr lang="en-US"/>
              <a:t> av </a:t>
            </a:r>
            <a:r>
              <a:rPr lang="en-US" err="1"/>
              <a:t>läsanvisning</a:t>
            </a:r>
          </a:p>
        </p:txBody>
      </p:sp>
      <p:sp>
        <p:nvSpPr>
          <p:cNvPr id="4" name="Slide Number Placeholder 3"/>
          <p:cNvSpPr>
            <a:spLocks noGrp="1"/>
          </p:cNvSpPr>
          <p:nvPr>
            <p:ph type="sldNum" sz="quarter" idx="5"/>
          </p:nvPr>
        </p:nvSpPr>
        <p:spPr/>
        <p:txBody>
          <a:bodyPr/>
          <a:lstStyle/>
          <a:p>
            <a:fld id="{2E060D78-0732-444B-B0D5-1543BC9666EF}" type="slidenum">
              <a:rPr lang="sv-SE" smtClean="0"/>
              <a:t>19</a:t>
            </a:fld>
            <a:endParaRPr lang="sv-SE"/>
          </a:p>
        </p:txBody>
      </p:sp>
    </p:spTree>
    <p:extLst>
      <p:ext uri="{BB962C8B-B14F-4D97-AF65-F5344CB8AC3E}">
        <p14:creationId xmlns:p14="http://schemas.microsoft.com/office/powerpoint/2010/main" val="309043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400">
              <a:defRPr/>
            </a:pPr>
            <a:r>
              <a:rPr lang="sv-SE" sz="1200" kern="1200">
                <a:solidFill>
                  <a:schemeClr val="tx1"/>
                </a:solidFill>
                <a:effectLst/>
                <a:latin typeface="+mn-lt"/>
                <a:ea typeface="+mn-ea"/>
                <a:cs typeface="+mn-cs"/>
              </a:rPr>
              <a:t>Omställningen till nära vård ändrar fokus för hälso-, sjukvård och omsorg. </a:t>
            </a:r>
            <a:endParaRPr lang="en-US"/>
          </a:p>
          <a:p>
            <a:pPr defTabSz="914400">
              <a:defRPr/>
            </a:pPr>
            <a:r>
              <a:rPr lang="sv-SE" sz="1200" kern="1200">
                <a:solidFill>
                  <a:schemeClr val="tx1"/>
                </a:solidFill>
                <a:effectLst/>
                <a:latin typeface="+mn-lt"/>
                <a:ea typeface="+mn-ea"/>
                <a:cs typeface="+mn-cs"/>
              </a:rPr>
              <a:t>Man kan likna den vid en rörelse som går från att fokusera på organisation till relation, från att vara reaktiv till att bli förebyggande, och från en fragmentiserad till en sammanhängande vård och omsorg. </a:t>
            </a:r>
            <a:endParaRPr lang="sv-SE"/>
          </a:p>
          <a:p>
            <a:pPr marL="0" marR="0" lvl="0" indent="0" algn="l" defTabSz="914400">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För patienten innebär rörelsen att man blir en aktiv medskapare till istället för en passiv mottagare av vårdens tjänster.</a:t>
            </a:r>
          </a:p>
          <a:p>
            <a:pPr defTabSz="914400">
              <a:defRPr/>
            </a:pPr>
            <a:endParaRPr lang="sv-SE">
              <a:cs typeface="Calibri"/>
            </a:endParaRPr>
          </a:p>
          <a:p>
            <a:pPr defTabSz="914400">
              <a:defRPr/>
            </a:pPr>
            <a:r>
              <a:rPr lang="sv-SE"/>
              <a:t>Syftet med en omställning till en god och nära vård är att främja hälsan hos befolkningen och utveckla vård och omsorg tillsammans, utifrån den enskildes behov.</a:t>
            </a:r>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75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
              <a:t>Genomgående har förtydligande gjorts i både hälso- och sjukvårdsavtal och i överenskommelserna kring personcentrerat förhållningssätt, patientsäkerhet samt samverkan och tillit. </a:t>
            </a:r>
            <a:endParaRPr lang="en-US"/>
          </a:p>
          <a:p>
            <a:r>
              <a:rPr lang="sv"/>
              <a:t>Omställningen till den nära vården har skrivits in och förtydligande kring ansvarsförhållande (vilket kommer på två egna bilder). </a:t>
            </a:r>
            <a:endParaRPr lang="en-US">
              <a:cs typeface="Calibri"/>
            </a:endParaRPr>
          </a:p>
          <a:p>
            <a:r>
              <a:rPr lang="sv"/>
              <a:t>Barnkonventionen ska beaktas i samverkan när det är aktuellt. </a:t>
            </a:r>
            <a:endParaRPr lang="en-US">
              <a:cs typeface="Calibri"/>
            </a:endParaRPr>
          </a:p>
          <a:p>
            <a:r>
              <a:rPr lang="sv">
                <a:cs typeface="Calibri"/>
              </a:rPr>
              <a:t>Samlat information kring SIP, informationsöverföring och planering till Del A . </a:t>
            </a:r>
          </a:p>
          <a:p>
            <a:endParaRPr lang="en-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54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Omställningen</a:t>
            </a:r>
            <a:r>
              <a:rPr lang="en-US">
                <a:cs typeface="Calibri"/>
              </a:rPr>
              <a:t> till den </a:t>
            </a:r>
            <a:r>
              <a:rPr lang="en-US" err="1">
                <a:cs typeface="Calibri"/>
              </a:rPr>
              <a:t>Nära</a:t>
            </a:r>
            <a:r>
              <a:rPr lang="en-US">
                <a:cs typeface="Calibri"/>
              </a:rPr>
              <a:t> </a:t>
            </a:r>
            <a:r>
              <a:rPr lang="en-US" err="1">
                <a:cs typeface="Calibri"/>
              </a:rPr>
              <a:t>vården</a:t>
            </a:r>
            <a:r>
              <a:rPr lang="en-US">
                <a:cs typeface="Calibri"/>
              </a:rPr>
              <a:t> </a:t>
            </a:r>
            <a:r>
              <a:rPr lang="en-US" err="1">
                <a:cs typeface="Calibri"/>
              </a:rPr>
              <a:t>är</a:t>
            </a:r>
            <a:r>
              <a:rPr lang="en-US">
                <a:cs typeface="Calibri"/>
              </a:rPr>
              <a:t> </a:t>
            </a:r>
            <a:r>
              <a:rPr lang="en-US" err="1">
                <a:cs typeface="Calibri"/>
              </a:rPr>
              <a:t>beskriven</a:t>
            </a:r>
            <a:r>
              <a:rPr lang="en-US">
                <a:cs typeface="Calibri"/>
              </a:rPr>
              <a:t> </a:t>
            </a:r>
            <a:r>
              <a:rPr lang="en-US" err="1">
                <a:cs typeface="Calibri"/>
              </a:rPr>
              <a:t>både</a:t>
            </a:r>
            <a:r>
              <a:rPr lang="en-US">
                <a:cs typeface="Calibri"/>
              </a:rPr>
              <a:t> </a:t>
            </a:r>
            <a:r>
              <a:rPr lang="en-US" err="1">
                <a:cs typeface="Calibri"/>
              </a:rPr>
              <a:t>utifrån</a:t>
            </a:r>
            <a:r>
              <a:rPr lang="en-US">
                <a:cs typeface="Calibri"/>
              </a:rPr>
              <a:t> </a:t>
            </a:r>
            <a:r>
              <a:rPr lang="en-US" err="1">
                <a:cs typeface="Calibri"/>
              </a:rPr>
              <a:t>ett</a:t>
            </a:r>
            <a:r>
              <a:rPr lang="en-US">
                <a:cs typeface="Calibri"/>
              </a:rPr>
              <a:t> </a:t>
            </a:r>
            <a:r>
              <a:rPr lang="en-US" err="1">
                <a:cs typeface="Calibri"/>
              </a:rPr>
              <a:t>Nationellt</a:t>
            </a:r>
            <a:r>
              <a:rPr lang="en-US">
                <a:cs typeface="Calibri"/>
              </a:rPr>
              <a:t> </a:t>
            </a:r>
            <a:r>
              <a:rPr lang="en-US" err="1">
                <a:cs typeface="Calibri"/>
              </a:rPr>
              <a:t>perspektiv</a:t>
            </a:r>
            <a:r>
              <a:rPr lang="en-US">
                <a:cs typeface="Calibri"/>
              </a:rPr>
              <a:t> men </a:t>
            </a:r>
            <a:r>
              <a:rPr lang="en-US" err="1">
                <a:cs typeface="Calibri"/>
              </a:rPr>
              <a:t>även</a:t>
            </a:r>
            <a:r>
              <a:rPr lang="en-US">
                <a:cs typeface="Calibri"/>
              </a:rPr>
              <a:t> </a:t>
            </a:r>
            <a:r>
              <a:rPr lang="en-US" err="1">
                <a:cs typeface="Calibri"/>
              </a:rPr>
              <a:t>utifrån</a:t>
            </a:r>
            <a:r>
              <a:rPr lang="en-US">
                <a:cs typeface="Calibri"/>
              </a:rPr>
              <a:t> Västra </a:t>
            </a:r>
            <a:r>
              <a:rPr lang="en-US" err="1">
                <a:cs typeface="Calibri"/>
              </a:rPr>
              <a:t>Götalandsperspektiv</a:t>
            </a:r>
          </a:p>
        </p:txBody>
      </p:sp>
      <p:sp>
        <p:nvSpPr>
          <p:cNvPr id="4" name="Slide Number Placeholder 3"/>
          <p:cNvSpPr>
            <a:spLocks noGrp="1"/>
          </p:cNvSpPr>
          <p:nvPr>
            <p:ph type="sldNum" sz="quarter" idx="5"/>
          </p:nvPr>
        </p:nvSpPr>
        <p:spPr/>
        <p:txBody>
          <a:bodyPr/>
          <a:lstStyle/>
          <a:p>
            <a:fld id="{2E060D78-0732-444B-B0D5-1543BC9666EF}" type="slidenum">
              <a:rPr lang="sv-SE" smtClean="0"/>
              <a:t>21</a:t>
            </a:fld>
            <a:endParaRPr lang="sv-SE"/>
          </a:p>
        </p:txBody>
      </p:sp>
    </p:spTree>
    <p:extLst>
      <p:ext uri="{BB962C8B-B14F-4D97-AF65-F5344CB8AC3E}">
        <p14:creationId xmlns:p14="http://schemas.microsoft.com/office/powerpoint/2010/main" val="277609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
              <a:t>Förtydligande har gjorts kring att primärvård omfattas av två huvudmän </a:t>
            </a:r>
            <a:r>
              <a:rPr lang="sv-SE"/>
              <a:t>och avser vanligt förekommande hälso- och sjukvårdsinsatser både enkla och komplexa som på ett patientsäkert sätt kan utföras utan särskilda medicinska eller tekniska resurser eller annan särskild kompetens.</a:t>
            </a:r>
            <a:endParaRPr lang="sv"/>
          </a:p>
          <a:p>
            <a:r>
              <a:rPr lang="sv-SE"/>
              <a:t>Regionen har ansvar för </a:t>
            </a:r>
            <a:r>
              <a:rPr lang="sv-SE" b="0"/>
              <a:t>specialiserad vård </a:t>
            </a:r>
            <a:r>
              <a:rPr lang="sv-SE"/>
              <a:t>som kräver särskilda medicinska eller tekniska resurser eller annan särskild kompetens även om insatsen utförs av primärvården.</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2E060D78-0732-444B-B0D5-1543BC9666EF}" type="slidenum">
              <a:rPr lang="sv-SE" smtClean="0"/>
              <a:t>22</a:t>
            </a:fld>
            <a:endParaRPr lang="sv-SE"/>
          </a:p>
        </p:txBody>
      </p:sp>
    </p:spTree>
    <p:extLst>
      <p:ext uri="{BB962C8B-B14F-4D97-AF65-F5344CB8AC3E}">
        <p14:creationId xmlns:p14="http://schemas.microsoft.com/office/powerpoint/2010/main" val="2526520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sv-SE" b="0"/>
              <a:t>Avtalstiden är förändrad från 3,5 år till 4 år.  </a:t>
            </a:r>
            <a:endParaRPr lang="en-US" b="0"/>
          </a:p>
          <a:p>
            <a:pPr marL="285750" indent="-285750">
              <a:buFont typeface="Arial,Sans-Serif"/>
              <a:buChar char="•"/>
            </a:pPr>
            <a:r>
              <a:rPr lang="sv-SE" b="0"/>
              <a:t>Möjligheten att förlänga avtalet har ändrats från 2 år till 3 år. </a:t>
            </a:r>
            <a:r>
              <a:rPr lang="en-US" b="0"/>
              <a:t> </a:t>
            </a:r>
          </a:p>
          <a:p>
            <a:pPr marL="285750" indent="-285750">
              <a:buFont typeface="Arial,Sans-Serif"/>
              <a:buChar char="•"/>
            </a:pPr>
            <a:r>
              <a:rPr lang="sv-SE" b="0"/>
              <a:t>Uppsägningstiden är förändrad från 12 månader till 18 månader.</a:t>
            </a:r>
          </a:p>
          <a:p>
            <a:r>
              <a:rPr lang="sv-SE" b="0">
                <a:cs typeface="Calibri"/>
              </a:rPr>
              <a:t>Många länsgemensamma uppföljnings-och utvecklingsarbeten är identifierade vilket kommer </a:t>
            </a:r>
            <a:r>
              <a:rPr lang="sv-SE">
                <a:cs typeface="Calibri"/>
              </a:rPr>
              <a:t>innebära</a:t>
            </a:r>
            <a:r>
              <a:rPr lang="sv-SE" b="0" strike="noStrike">
                <a:cs typeface="Calibri"/>
              </a:rPr>
              <a:t> gemensamma </a:t>
            </a:r>
            <a:r>
              <a:rPr lang="sv-SE" b="0">
                <a:cs typeface="Calibri"/>
              </a:rPr>
              <a:t>insatser i samverkan</a:t>
            </a:r>
            <a:r>
              <a:rPr lang="sv-SE">
                <a:cs typeface="Calibri"/>
              </a:rPr>
              <a:t>. </a:t>
            </a:r>
            <a:endParaRPr lang="sv-SE" b="0">
              <a:cs typeface="Calibri"/>
            </a:endParaRPr>
          </a:p>
        </p:txBody>
      </p:sp>
      <p:sp>
        <p:nvSpPr>
          <p:cNvPr id="4" name="Slide Number Placeholder 3"/>
          <p:cNvSpPr>
            <a:spLocks noGrp="1"/>
          </p:cNvSpPr>
          <p:nvPr>
            <p:ph type="sldNum" sz="quarter" idx="5"/>
          </p:nvPr>
        </p:nvSpPr>
        <p:spPr/>
        <p:txBody>
          <a:bodyPr/>
          <a:lstStyle/>
          <a:p>
            <a:fld id="{2E060D78-0732-444B-B0D5-1543BC9666EF}" type="slidenum">
              <a:rPr lang="sv-SE" smtClean="0"/>
              <a:t>23</a:t>
            </a:fld>
            <a:endParaRPr lang="sv-SE"/>
          </a:p>
        </p:txBody>
      </p:sp>
    </p:spTree>
    <p:extLst>
      <p:ext uri="{BB962C8B-B14F-4D97-AF65-F5344CB8AC3E}">
        <p14:creationId xmlns:p14="http://schemas.microsoft.com/office/powerpoint/2010/main" val="1288570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Del B Hälso- och sjukvårdsavtalet</a:t>
            </a:r>
            <a:endParaRPr lang="sv-SE"/>
          </a:p>
          <a:p>
            <a:r>
              <a:rPr lang="sv-SE"/>
              <a:t>Avsnittet ”Lagstiftning” utökats med </a:t>
            </a:r>
            <a:endParaRPr lang="en-US">
              <a:cs typeface="Calibri"/>
            </a:endParaRPr>
          </a:p>
          <a:p>
            <a:pPr marL="742950" lvl="1" indent="-285750">
              <a:lnSpc>
                <a:spcPct val="113999"/>
              </a:lnSpc>
              <a:spcAft>
                <a:spcPts val="450"/>
              </a:spcAft>
              <a:buFont typeface="Arial"/>
              <a:buChar char="•"/>
            </a:pPr>
            <a:r>
              <a:rPr lang="sv-SE"/>
              <a:t>Primärvårdens grunduppdrag – sedan 1 Juli 2021 finns ett förtydligande i Hälso- och sjukvårdslagen kring primärvårdens grunduppdrag 13a kap.1 § HSL (2017:30).</a:t>
            </a:r>
            <a:endParaRPr lang="en-US"/>
          </a:p>
          <a:p>
            <a:pPr marL="742950" lvl="1" indent="-285750">
              <a:lnSpc>
                <a:spcPct val="113999"/>
              </a:lnSpc>
              <a:spcAft>
                <a:spcPts val="450"/>
              </a:spcAft>
              <a:buFont typeface="Arial"/>
              <a:buChar char="•"/>
            </a:pPr>
            <a:r>
              <a:rPr lang="sv-SE"/>
              <a:t>Barnkonventionen gäller som Svensklag sedan 1 januari 2020 och ska beaktas när det är aktuellt</a:t>
            </a:r>
            <a:endParaRPr lang="sv-SE">
              <a:cs typeface="Calibri"/>
            </a:endParaRPr>
          </a:p>
          <a:p>
            <a:pPr lvl="1">
              <a:lnSpc>
                <a:spcPct val="113999"/>
              </a:lnSpc>
              <a:spcAft>
                <a:spcPts val="450"/>
              </a:spcAft>
            </a:pPr>
            <a:r>
              <a:rPr lang="sv-SE">
                <a:cs typeface="Calibri"/>
              </a:rPr>
              <a:t>Gemensamt ansvar och samverkan och parternas ansvar kommer på egna bilder</a:t>
            </a:r>
          </a:p>
          <a:p>
            <a:pPr marL="171450" indent="-171450">
              <a:lnSpc>
                <a:spcPct val="123998"/>
              </a:lnSpc>
              <a:spcAft>
                <a:spcPts val="450"/>
              </a:spcAft>
              <a:buFont typeface="Arial"/>
              <a:buChar char="•"/>
            </a:pPr>
            <a:r>
              <a:rPr lang="sv-SE"/>
              <a:t>Kommunens möjlighet att bistå VGR i enskilda fall är utökad till att även omfatta dagtid helg, tidigare enbart kväll och natt. </a:t>
            </a:r>
            <a:endParaRPr lang="en-US"/>
          </a:p>
          <a:p>
            <a:pPr marL="171450" indent="-171450">
              <a:lnSpc>
                <a:spcPct val="123998"/>
              </a:lnSpc>
              <a:spcAft>
                <a:spcPts val="450"/>
              </a:spcAft>
              <a:buFont typeface="Arial"/>
              <a:buChar char="•"/>
            </a:pPr>
            <a:r>
              <a:rPr lang="sv-SE"/>
              <a:t>Förtydligat att ansvaret för rehabilitering ska följa hälso- och sjukvårdsavtalet. </a:t>
            </a:r>
            <a:endParaRPr lang="en-US"/>
          </a:p>
          <a:p>
            <a:pPr marL="171450" indent="-171450">
              <a:lnSpc>
                <a:spcPct val="113999"/>
              </a:lnSpc>
              <a:spcAft>
                <a:spcPts val="450"/>
              </a:spcAft>
              <a:buFont typeface="Arial"/>
              <a:buChar char="•"/>
            </a:pPr>
            <a:r>
              <a:rPr lang="sv-SE"/>
              <a:t>Egenvård, utvecklat texten utifrån författningen</a:t>
            </a:r>
            <a:endParaRPr lang="sv-SE">
              <a:cs typeface="Calibri"/>
            </a:endParaRPr>
          </a:p>
          <a:p>
            <a:pPr marL="171450" indent="-171450">
              <a:lnSpc>
                <a:spcPct val="113999"/>
              </a:lnSpc>
              <a:spcAft>
                <a:spcPts val="450"/>
              </a:spcAft>
              <a:buFont typeface="Arial"/>
              <a:buChar char="•"/>
            </a:pPr>
            <a:r>
              <a:rPr lang="sv-SE"/>
              <a:t>Asylsökande, laghänvisningar tillagda</a:t>
            </a:r>
            <a:endParaRPr lang="sv-SE">
              <a:cs typeface="Calibri"/>
            </a:endParaRPr>
          </a:p>
          <a:p>
            <a:pPr marL="171450" indent="-171450">
              <a:lnSpc>
                <a:spcPct val="113999"/>
              </a:lnSpc>
              <a:spcAft>
                <a:spcPts val="450"/>
              </a:spcAft>
              <a:buFont typeface="Arial"/>
              <a:buChar char="•"/>
            </a:pPr>
            <a:r>
              <a:rPr lang="sv-SE"/>
              <a:t>Länsgemensam uppföljning - </a:t>
            </a:r>
            <a:r>
              <a:rPr lang="sv" i="1"/>
              <a:t>. </a:t>
            </a:r>
            <a:r>
              <a:rPr lang="sv"/>
              <a:t>Genom länsgemensam uppföljning och analys följs både avtal och utveckling i sin helhet.</a:t>
            </a:r>
            <a:r>
              <a:rPr lang="sv-SE"/>
              <a:t> </a:t>
            </a:r>
            <a:r>
              <a:rPr lang="sv" i="1"/>
              <a:t>Utvecklingsområdena kommer redovisas löpande på vardsamverkan.se.</a:t>
            </a:r>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6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Teamet</a:t>
            </a:r>
            <a:r>
              <a:rPr lang="en-US">
                <a:cs typeface="Calibri"/>
              </a:rPr>
              <a:t> </a:t>
            </a:r>
            <a:r>
              <a:rPr lang="en-US" err="1">
                <a:cs typeface="Calibri"/>
              </a:rPr>
              <a:t>från</a:t>
            </a:r>
            <a:r>
              <a:rPr lang="en-US">
                <a:cs typeface="Calibri"/>
              </a:rPr>
              <a:t> </a:t>
            </a:r>
            <a:r>
              <a:rPr lang="en-US" err="1">
                <a:cs typeface="Calibri"/>
              </a:rPr>
              <a:t>båda</a:t>
            </a:r>
            <a:r>
              <a:rPr lang="en-US">
                <a:cs typeface="Calibri"/>
              </a:rPr>
              <a:t> </a:t>
            </a:r>
            <a:r>
              <a:rPr lang="en-US" err="1">
                <a:cs typeface="Calibri"/>
              </a:rPr>
              <a:t>huvudmännen</a:t>
            </a:r>
            <a:endParaRPr lang="en-US">
              <a:cs typeface="Calibri"/>
            </a:endParaRPr>
          </a:p>
          <a:p>
            <a:r>
              <a:rPr lang="en-US">
                <a:cs typeface="Calibri"/>
              </a:rPr>
              <a:t>Fast </a:t>
            </a:r>
            <a:r>
              <a:rPr lang="en-US" err="1">
                <a:cs typeface="Calibri"/>
              </a:rPr>
              <a:t>läkarkontakt</a:t>
            </a:r>
            <a:r>
              <a:rPr lang="en-US">
                <a:cs typeface="Calibri"/>
              </a:rPr>
              <a:t> </a:t>
            </a:r>
            <a:r>
              <a:rPr lang="en-US" err="1">
                <a:cs typeface="Calibri"/>
              </a:rPr>
              <a:t>och</a:t>
            </a:r>
            <a:r>
              <a:rPr lang="en-US">
                <a:cs typeface="Calibri"/>
              </a:rPr>
              <a:t> fast </a:t>
            </a:r>
            <a:r>
              <a:rPr lang="en-US" err="1">
                <a:cs typeface="Calibri"/>
              </a:rPr>
              <a:t>vårdkontakt</a:t>
            </a:r>
            <a:r>
              <a:rPr lang="en-US">
                <a:cs typeface="Calibri"/>
              </a:rPr>
              <a:t> </a:t>
            </a:r>
            <a:r>
              <a:rPr lang="en-US" err="1">
                <a:cs typeface="Calibri"/>
              </a:rPr>
              <a:t>är</a:t>
            </a:r>
            <a:r>
              <a:rPr lang="en-US">
                <a:cs typeface="Calibri"/>
              </a:rPr>
              <a:t> </a:t>
            </a:r>
            <a:r>
              <a:rPr lang="en-US" err="1">
                <a:cs typeface="Calibri"/>
              </a:rPr>
              <a:t>identifierade</a:t>
            </a:r>
            <a:r>
              <a:rPr lang="en-US">
                <a:cs typeface="Calibri"/>
              </a:rPr>
              <a:t> utvecklingsområden </a:t>
            </a:r>
            <a:r>
              <a:rPr lang="en-US" err="1">
                <a:cs typeface="Calibri"/>
              </a:rPr>
              <a:t>att</a:t>
            </a:r>
            <a:r>
              <a:rPr lang="en-US">
                <a:cs typeface="Calibri"/>
              </a:rPr>
              <a:t> </a:t>
            </a:r>
            <a:r>
              <a:rPr lang="en-US" err="1">
                <a:cs typeface="Calibri"/>
              </a:rPr>
              <a:t>jobba</a:t>
            </a:r>
            <a:r>
              <a:rPr lang="en-US">
                <a:cs typeface="Calibri"/>
              </a:rPr>
              <a:t> </a:t>
            </a:r>
            <a:r>
              <a:rPr lang="en-US" err="1">
                <a:cs typeface="Calibri"/>
              </a:rPr>
              <a:t>vidare</a:t>
            </a:r>
            <a:r>
              <a:rPr lang="en-US">
                <a:cs typeface="Calibri"/>
              </a:rPr>
              <a:t> med </a:t>
            </a:r>
            <a:r>
              <a:rPr lang="en-US" err="1">
                <a:cs typeface="Calibri"/>
              </a:rPr>
              <a:t>mer</a:t>
            </a:r>
            <a:r>
              <a:rPr lang="en-US">
                <a:cs typeface="Calibri"/>
              </a:rPr>
              <a:t> </a:t>
            </a:r>
            <a:r>
              <a:rPr lang="en-US" err="1">
                <a:cs typeface="Calibri"/>
              </a:rPr>
              <a:t>konkret</a:t>
            </a:r>
            <a:r>
              <a:rPr lang="en-US">
                <a:cs typeface="Calibri"/>
              </a:rPr>
              <a:t> HUR</a:t>
            </a:r>
          </a:p>
          <a:p>
            <a:r>
              <a:rPr lang="sv-SE"/>
              <a:t>Huvudprincipen för den ekonomiska ansvaret är den samma som i nuvarande avtal</a:t>
            </a:r>
            <a:r>
              <a:rPr lang="sv-SE">
                <a:cs typeface="Calibri"/>
              </a:rPr>
              <a:t> och det finns vissa undantag som är beskrivna i andra delar i avtalet tex förtroende förskrivning inom hjälpmedel. </a:t>
            </a:r>
            <a:r>
              <a:rPr lang="en-US">
                <a:cs typeface="Calibri"/>
              </a:rPr>
              <a:t> </a:t>
            </a:r>
            <a:endParaRPr lang="en-US"/>
          </a:p>
        </p:txBody>
      </p:sp>
      <p:sp>
        <p:nvSpPr>
          <p:cNvPr id="4" name="Slide Number Placeholder 3"/>
          <p:cNvSpPr>
            <a:spLocks noGrp="1"/>
          </p:cNvSpPr>
          <p:nvPr>
            <p:ph type="sldNum" sz="quarter" idx="5"/>
          </p:nvPr>
        </p:nvSpPr>
        <p:spPr/>
        <p:txBody>
          <a:bodyPr/>
          <a:lstStyle/>
          <a:p>
            <a:fld id="{2E060D78-0732-444B-B0D5-1543BC9666EF}" type="slidenum">
              <a:rPr lang="sv-SE" smtClean="0"/>
              <a:t>25</a:t>
            </a:fld>
            <a:endParaRPr lang="sv-SE"/>
          </a:p>
        </p:txBody>
      </p:sp>
    </p:spTree>
    <p:extLst>
      <p:ext uri="{BB962C8B-B14F-4D97-AF65-F5344CB8AC3E}">
        <p14:creationId xmlns:p14="http://schemas.microsoft.com/office/powerpoint/2010/main" val="2913519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Kompletteringar</a:t>
            </a:r>
            <a:r>
              <a:rPr lang="en-US">
                <a:cs typeface="Calibri"/>
              </a:rPr>
              <a:t> </a:t>
            </a:r>
            <a:r>
              <a:rPr lang="en-US" err="1">
                <a:cs typeface="Calibri"/>
              </a:rPr>
              <a:t>gjorda</a:t>
            </a:r>
            <a:r>
              <a:rPr lang="en-US">
                <a:cs typeface="Calibri"/>
              </a:rPr>
              <a:t> </a:t>
            </a:r>
            <a:r>
              <a:rPr lang="en-US" err="1">
                <a:cs typeface="Calibri"/>
              </a:rPr>
              <a:t>inom</a:t>
            </a:r>
            <a:r>
              <a:rPr lang="en-US">
                <a:cs typeface="Calibri"/>
              </a:rPr>
              <a:t> </a:t>
            </a:r>
            <a:r>
              <a:rPr lang="en-US" err="1">
                <a:cs typeface="Calibri"/>
              </a:rPr>
              <a:t>Parternas</a:t>
            </a:r>
            <a:r>
              <a:rPr lang="en-US">
                <a:cs typeface="Calibri"/>
              </a:rPr>
              <a:t> </a:t>
            </a:r>
            <a:r>
              <a:rPr lang="en-US" err="1">
                <a:cs typeface="Calibri"/>
              </a:rPr>
              <a:t>ansvar</a:t>
            </a:r>
            <a:endParaRPr lang="en-US">
              <a:cs typeface="Calibri"/>
            </a:endParaRPr>
          </a:p>
          <a:p>
            <a:pPr>
              <a:lnSpc>
                <a:spcPct val="90000"/>
              </a:lnSpc>
              <a:spcBef>
                <a:spcPts val="750"/>
              </a:spcBef>
            </a:pPr>
            <a:r>
              <a:rPr lang="sv-SE" b="1"/>
              <a:t>Regionen</a:t>
            </a:r>
            <a:endParaRPr lang="en-US"/>
          </a:p>
          <a:p>
            <a:pPr>
              <a:lnSpc>
                <a:spcPct val="90000"/>
              </a:lnSpc>
              <a:spcBef>
                <a:spcPts val="750"/>
              </a:spcBef>
            </a:pPr>
            <a:r>
              <a:rPr lang="sv"/>
              <a:t>Erbjuda samtliga hälso- och sjukvårdsinsatser enligt HSL för personer som vistas i hem för vård och boende, HVB, eller hem för viss annan heldygnsvård. Det är ingen nyhet utan har sedan tidigare funnits med i </a:t>
            </a:r>
            <a:r>
              <a:rPr lang="sv" b="1"/>
              <a:t>Överenskommelse Samverkan kring personer med psykisk funktionsnedsättning och personer med missbruk och beroende</a:t>
            </a:r>
            <a:r>
              <a:rPr lang="en-US"/>
              <a:t> men </a:t>
            </a:r>
            <a:r>
              <a:rPr lang="en-US" err="1"/>
              <a:t>är</a:t>
            </a:r>
            <a:r>
              <a:rPr lang="en-US"/>
              <a:t> nu </a:t>
            </a:r>
            <a:r>
              <a:rPr lang="en-US" err="1"/>
              <a:t>även</a:t>
            </a:r>
            <a:r>
              <a:rPr lang="en-US"/>
              <a:t> </a:t>
            </a:r>
            <a:r>
              <a:rPr lang="en-US" err="1"/>
              <a:t>inlyft</a:t>
            </a:r>
            <a:r>
              <a:rPr lang="en-US"/>
              <a:t> till </a:t>
            </a:r>
            <a:r>
              <a:rPr lang="en-US" strike="noStrike"/>
              <a:t>Del B</a:t>
            </a:r>
            <a:r>
              <a:rPr lang="en-US"/>
              <a:t> </a:t>
            </a:r>
            <a:endParaRPr lang="en-US" strike="noStrike">
              <a:cs typeface="Calibri"/>
            </a:endParaRPr>
          </a:p>
          <a:p>
            <a:pPr>
              <a:lnSpc>
                <a:spcPct val="90000"/>
              </a:lnSpc>
              <a:spcBef>
                <a:spcPts val="750"/>
              </a:spcBef>
            </a:pPr>
            <a:endParaRPr lang="en-US"/>
          </a:p>
          <a:p>
            <a:pPr>
              <a:lnSpc>
                <a:spcPct val="90000"/>
              </a:lnSpc>
              <a:spcBef>
                <a:spcPts val="750"/>
              </a:spcBef>
            </a:pPr>
            <a:r>
              <a:rPr lang="sv" b="1"/>
              <a:t>Kommunen </a:t>
            </a:r>
            <a:endParaRPr lang="en-US"/>
          </a:p>
          <a:p>
            <a:pPr>
              <a:lnSpc>
                <a:spcPct val="90000"/>
              </a:lnSpc>
              <a:spcBef>
                <a:spcPts val="750"/>
              </a:spcBef>
            </a:pPr>
            <a:r>
              <a:rPr lang="sv-SE"/>
              <a:t>Kommunal hälso- och sjukvård är en del av primärvården. </a:t>
            </a:r>
            <a:endParaRPr lang="sv"/>
          </a:p>
          <a:p>
            <a:pPr>
              <a:lnSpc>
                <a:spcPct val="90000"/>
              </a:lnSpc>
              <a:spcBef>
                <a:spcPts val="750"/>
              </a:spcBef>
            </a:pPr>
            <a:r>
              <a:rPr lang="sv-SE"/>
              <a:t>Kommunal primärvård omfattar vanligt förekommande vårdbehov, både enkla som komplexa.</a:t>
            </a:r>
            <a:endParaRPr lang="en-US"/>
          </a:p>
        </p:txBody>
      </p:sp>
      <p:sp>
        <p:nvSpPr>
          <p:cNvPr id="4" name="Slide Number Placeholder 3"/>
          <p:cNvSpPr>
            <a:spLocks noGrp="1"/>
          </p:cNvSpPr>
          <p:nvPr>
            <p:ph type="sldNum" sz="quarter" idx="5"/>
          </p:nvPr>
        </p:nvSpPr>
        <p:spPr/>
        <p:txBody>
          <a:bodyPr/>
          <a:lstStyle/>
          <a:p>
            <a:fld id="{2E060D78-0732-444B-B0D5-1543BC9666EF}" type="slidenum">
              <a:rPr lang="sv-SE" smtClean="0"/>
              <a:t>26</a:t>
            </a:fld>
            <a:endParaRPr lang="sv-SE"/>
          </a:p>
        </p:txBody>
      </p:sp>
    </p:spTree>
    <p:extLst>
      <p:ext uri="{BB962C8B-B14F-4D97-AF65-F5344CB8AC3E}">
        <p14:creationId xmlns:p14="http://schemas.microsoft.com/office/powerpoint/2010/main" val="825162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90000"/>
              </a:lnSpc>
              <a:spcBef>
                <a:spcPts val="1000"/>
              </a:spcBef>
              <a:buFont typeface="Arial,Sans-Serif" panose="020B0604020202020204" pitchFamily="34" charset="0"/>
              <a:buChar char="•"/>
            </a:pPr>
            <a:r>
              <a:rPr lang="sv-SE"/>
              <a:t>Gemensamt ansvar</a:t>
            </a:r>
            <a:endParaRPr lang="sv-SE">
              <a:cs typeface="Calibri"/>
            </a:endParaRPr>
          </a:p>
          <a:p>
            <a:pPr marL="800100" lvl="1" indent="-285750">
              <a:lnSpc>
                <a:spcPct val="90000"/>
              </a:lnSpc>
              <a:spcBef>
                <a:spcPts val="500"/>
              </a:spcBef>
              <a:buFont typeface="Arial,Sans-Serif" panose="020B0604020202020204" pitchFamily="34" charset="0"/>
              <a:buChar char="•"/>
            </a:pPr>
            <a:r>
              <a:rPr lang="sv-SE"/>
              <a:t>Samverkansformer och omfattning ska avtalas lokalt, bland annat genom Närområdesplan inklusive bilaga.</a:t>
            </a:r>
            <a:endParaRPr lang="en-US"/>
          </a:p>
          <a:p>
            <a:pPr marL="800100" lvl="1" indent="-285750">
              <a:lnSpc>
                <a:spcPct val="90000"/>
              </a:lnSpc>
              <a:spcBef>
                <a:spcPts val="500"/>
              </a:spcBef>
              <a:buFont typeface="Arial,Sans-Serif" panose="020B0604020202020204" pitchFamily="34" charset="0"/>
              <a:buChar char="•"/>
            </a:pPr>
            <a:r>
              <a:rPr lang="sv-SE"/>
              <a:t>Samverka mellan professionerna är en förutsättning för att kunna bedriva en patientsäker och personcentrerad vård.</a:t>
            </a:r>
            <a:endParaRPr lang="sv-SE">
              <a:cs typeface="Calibri"/>
            </a:endParaRPr>
          </a:p>
          <a:p>
            <a:pPr marL="171450" indent="-171450">
              <a:lnSpc>
                <a:spcPct val="90000"/>
              </a:lnSpc>
              <a:spcBef>
                <a:spcPts val="1000"/>
              </a:spcBef>
              <a:buFont typeface="Arial,Sans-Serif" panose="020B0604020202020204" pitchFamily="34" charset="0"/>
              <a:buChar char="•"/>
            </a:pPr>
            <a:r>
              <a:rPr lang="sv-SE"/>
              <a:t>Regionens ansvar</a:t>
            </a:r>
            <a:endParaRPr lang="en-US"/>
          </a:p>
          <a:p>
            <a:pPr marL="800100" lvl="1" indent="-285750">
              <a:lnSpc>
                <a:spcPct val="90000"/>
              </a:lnSpc>
              <a:spcBef>
                <a:spcPts val="500"/>
              </a:spcBef>
              <a:buFont typeface="Arial,Sans-Serif" panose="020B0604020202020204" pitchFamily="34" charset="0"/>
              <a:buChar char="•"/>
            </a:pPr>
            <a:r>
              <a:rPr lang="sv-SE"/>
              <a:t>att ge möjlighet till fast läkarkontakt inom primärvård</a:t>
            </a:r>
            <a:endParaRPr lang="en-US"/>
          </a:p>
          <a:p>
            <a:pPr marL="171450" indent="-171450">
              <a:lnSpc>
                <a:spcPct val="90000"/>
              </a:lnSpc>
              <a:spcBef>
                <a:spcPts val="1000"/>
              </a:spcBef>
              <a:buFont typeface="Arial,Sans-Serif" panose="020B0604020202020204" pitchFamily="34" charset="0"/>
              <a:buChar char="•"/>
            </a:pPr>
            <a:r>
              <a:rPr lang="sv-SE"/>
              <a:t>Vårdcentralens särskilda ansvar</a:t>
            </a:r>
            <a:endParaRPr lang="en-US"/>
          </a:p>
          <a:p>
            <a:pPr marL="800100" lvl="1" indent="-285750">
              <a:lnSpc>
                <a:spcPct val="90000"/>
              </a:lnSpc>
              <a:spcBef>
                <a:spcPts val="500"/>
              </a:spcBef>
              <a:buFont typeface="Arial,Sans-Serif" panose="020B0604020202020204" pitchFamily="34" charset="0"/>
              <a:buChar char="•"/>
            </a:pPr>
            <a:r>
              <a:rPr lang="sv-SE"/>
              <a:t>Tillse att läkare ska vara tillgänglig per direktkontakt för kommunens sjuksköterskor på överenskomna tider och vid akuta situationer hela dygnet</a:t>
            </a:r>
            <a:endParaRPr lang="en-US"/>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223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a:buChar char="•"/>
            </a:pPr>
            <a:r>
              <a:rPr lang="sv"/>
              <a:t>Patienter som inte längre har behov av slutenvårdens resurser ska </a:t>
            </a:r>
            <a:r>
              <a:rPr lang="sv" i="1"/>
              <a:t>så snart som möjligt</a:t>
            </a:r>
            <a:r>
              <a:rPr lang="sv"/>
              <a:t> skrivas ut, formuleringen är hämtad från lagstiftningen </a:t>
            </a:r>
            <a:r>
              <a:rPr lang="sv" b="1"/>
              <a:t>Lag (2017:612) om samverkan vid utskrivning från sluten hälso- och sjukvård</a:t>
            </a:r>
            <a:endParaRPr lang="sv"/>
          </a:p>
          <a:p>
            <a:pPr marL="285750" indent="-285750">
              <a:buFont typeface="Arial"/>
              <a:buChar char="•"/>
            </a:pPr>
            <a:r>
              <a:rPr lang="sv">
                <a:cs typeface="Calibri"/>
              </a:rPr>
              <a:t>Omgående har omformulerats till så snart som möjligt - Formuleringen är ändrad sedan flera synpunkter inkommit vid remisshanteringen</a:t>
            </a:r>
          </a:p>
          <a:p>
            <a:pPr marL="285750" indent="-285750">
              <a:buFont typeface="Arial"/>
              <a:buChar char="•"/>
            </a:pPr>
            <a:r>
              <a:rPr lang="sv"/>
              <a:t>Även målet är omformulerat till att patienten får vård på rätt vårdnivå</a:t>
            </a:r>
            <a:endParaRPr lang="sv-SE"/>
          </a:p>
          <a:p>
            <a:pPr marL="285750" indent="-285750">
              <a:buFont typeface="Arial"/>
              <a:buChar char="•"/>
            </a:pPr>
            <a:r>
              <a:rPr lang="sv"/>
              <a:t>Villkor för kommunens betalningsansvar kvarstår. Förutsättningarna</a:t>
            </a:r>
            <a:r>
              <a:rPr lang="sv">
                <a:cs typeface="Calibri"/>
              </a:rPr>
              <a:t> för att kommunens betalningsansvar ska träda in är att den regionfinansierade öppna vården gjort planering för insatser och att patientsäkervård kan ske i hemmet.</a:t>
            </a:r>
            <a:endParaRPr lang="sv"/>
          </a:p>
          <a:p>
            <a:pPr marL="285750" indent="-285750">
              <a:buFont typeface="Arial"/>
              <a:buChar char="•"/>
            </a:pPr>
            <a:r>
              <a:rPr lang="sv-SE"/>
              <a:t>Stor enighet kring att Betalningsmodellen ska</a:t>
            </a:r>
            <a:r>
              <a:rPr lang="sv-SE" sz="1200"/>
              <a:t> kvarstår som den är utformad idag</a:t>
            </a:r>
            <a:r>
              <a:rPr lang="sv-SE"/>
              <a:t>, därför är det inte några ändringar här</a:t>
            </a:r>
            <a:endParaRPr lang="sv-SE">
              <a:cs typeface="Calibri"/>
            </a:endParaRPr>
          </a:p>
          <a:p>
            <a:endParaRPr lang="en-SE"/>
          </a:p>
          <a:p>
            <a:endParaRPr lang="en-SE"/>
          </a:p>
        </p:txBody>
      </p:sp>
      <p:sp>
        <p:nvSpPr>
          <p:cNvPr id="4" name="Platshållare för bildnummer 3"/>
          <p:cNvSpPr>
            <a:spLocks noGrp="1"/>
          </p:cNvSpPr>
          <p:nvPr>
            <p:ph type="sldNum" sz="quarter" idx="5"/>
          </p:nvPr>
        </p:nvSpPr>
        <p:spPr/>
        <p:txBody>
          <a:bodyPr/>
          <a:lstStyle/>
          <a:p>
            <a:fld id="{D3091667-64DE-4468-96FC-9C1F0539EA27}" type="slidenum">
              <a:rPr lang="en-SE" smtClean="0"/>
              <a:t>28</a:t>
            </a:fld>
            <a:endParaRPr lang="en-SE"/>
          </a:p>
        </p:txBody>
      </p:sp>
    </p:spTree>
    <p:extLst>
      <p:ext uri="{BB962C8B-B14F-4D97-AF65-F5344CB8AC3E}">
        <p14:creationId xmlns:p14="http://schemas.microsoft.com/office/powerpoint/2010/main" val="105777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
              <a:t>Omfattar samtliga kommunala och regionala verksamheten som möter målgruppen</a:t>
            </a:r>
            <a:endParaRPr lang="en-US"/>
          </a:p>
          <a:p>
            <a:pPr marL="171450" indent="-171450">
              <a:buFont typeface="Arial"/>
              <a:buChar char="•"/>
            </a:pPr>
            <a:r>
              <a:rPr lang="sv"/>
              <a:t>Tydliggöranden gällande ansvarsfördelning för respektive huvudman samt för gemensamma ansvarsområden</a:t>
            </a:r>
            <a:endParaRPr lang="sv-SE"/>
          </a:p>
          <a:p>
            <a:pPr marL="171450" indent="-171450">
              <a:buFont typeface="Arial"/>
              <a:buChar char="•"/>
            </a:pPr>
            <a:r>
              <a:rPr lang="sv"/>
              <a:t>Större fokus på individen och dess behov, personcentrerad</a:t>
            </a:r>
            <a:endParaRPr lang="sv-SE"/>
          </a:p>
          <a:p>
            <a:pPr marL="171450" indent="-171450">
              <a:buFont typeface="Arial"/>
              <a:buChar char="•"/>
            </a:pPr>
            <a:endParaRPr lang="sv">
              <a:cs typeface="Calibri"/>
            </a:endParaRPr>
          </a:p>
          <a:p>
            <a:pPr marL="171450" indent="-171450">
              <a:buFont typeface="Arial"/>
              <a:buChar char="•"/>
            </a:pPr>
            <a:r>
              <a:rPr lang="sv">
                <a:cs typeface="Calibri"/>
              </a:rPr>
              <a:t>Den nationella Samsjuklighetsutredningen kommer presenteras under 2022 och kan komma att ha inverkan på denna överenskommelse och översyn får då göras.</a:t>
            </a:r>
          </a:p>
          <a:p>
            <a:endParaRPr lang="en-SE">
              <a:cs typeface="Calibri"/>
            </a:endParaRPr>
          </a:p>
          <a:p>
            <a:r>
              <a:rPr lang="sv-SE"/>
              <a:t>Lagtext: </a:t>
            </a:r>
            <a:br>
              <a:rPr lang="sv-SE">
                <a:cs typeface="+mn-lt"/>
              </a:rPr>
            </a:br>
            <a:r>
              <a:rPr lang="sv-SE"/>
              <a:t>"Skyldigheten att ingå överenskommelser är avsedd att omfatta kommunernas och regionernas offentligrättsliga åtaganden, och överenskommelserna får inte strida mot några föreskrifter."</a:t>
            </a:r>
            <a:endParaRPr lang="en-SE"/>
          </a:p>
        </p:txBody>
      </p:sp>
      <p:sp>
        <p:nvSpPr>
          <p:cNvPr id="4" name="Platshållare för bildnummer 3"/>
          <p:cNvSpPr>
            <a:spLocks noGrp="1"/>
          </p:cNvSpPr>
          <p:nvPr>
            <p:ph type="sldNum" sz="quarter" idx="5"/>
          </p:nvPr>
        </p:nvSpPr>
        <p:spPr/>
        <p:txBody>
          <a:bodyPr/>
          <a:lstStyle/>
          <a:p>
            <a:fld id="{D3091667-64DE-4468-96FC-9C1F0539EA27}" type="slidenum">
              <a:rPr lang="en-SE" smtClean="0"/>
              <a:t>29</a:t>
            </a:fld>
            <a:endParaRPr lang="en-SE"/>
          </a:p>
        </p:txBody>
      </p:sp>
    </p:spTree>
    <p:extLst>
      <p:ext uri="{BB962C8B-B14F-4D97-AF65-F5344CB8AC3E}">
        <p14:creationId xmlns:p14="http://schemas.microsoft.com/office/powerpoint/2010/main" val="395710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
              <a:t>En politiska viljeinriktning har varit vägledande i framtagandet av färdplanen och vid revideringen av Hälso- och sjukvårdsavtalet med tillhörande överenskommelser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8F8B8-09B5-4BE5-87E8-EE3F6AF0695A}"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19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ea typeface="+mn-lt"/>
                <a:cs typeface="+mn-lt"/>
              </a:rPr>
              <a:t>N-Tandvårds åldersgräns är förändrad, gäller numera från det år den enskilde fyller 24 år.  </a:t>
            </a:r>
          </a:p>
          <a:p>
            <a:pPr defTabSz="914400">
              <a:defRPr/>
            </a:pPr>
            <a:r>
              <a:rPr lang="sv-SE">
                <a:cs typeface="Calibri"/>
              </a:rPr>
              <a:t>Denna överenskommelse har inte ingått i remissförfarandet eftersom den endast uppdaterats.</a:t>
            </a:r>
          </a:p>
          <a:p>
            <a:pPr algn="l"/>
            <a:endParaRPr lang="sv-SE" sz="1200">
              <a:cs typeface="Calibri"/>
            </a:endParaRPr>
          </a:p>
          <a:p>
            <a:pPr>
              <a:buFont typeface="Arial" panose="020B0604020202020204" pitchFamily="34" charset="0"/>
              <a:buChar char="•"/>
            </a:pPr>
            <a:endParaRPr lang="sv-SE">
              <a:cs typeface="Calibri"/>
            </a:endParaRPr>
          </a:p>
          <a:p>
            <a:endParaRPr lang="en-SE"/>
          </a:p>
          <a:p>
            <a:endParaRPr lang="en-SE">
              <a:cs typeface="Calibri"/>
            </a:endParaRPr>
          </a:p>
        </p:txBody>
      </p:sp>
      <p:sp>
        <p:nvSpPr>
          <p:cNvPr id="4" name="Platshållare för bildnummer 3"/>
          <p:cNvSpPr>
            <a:spLocks noGrp="1"/>
          </p:cNvSpPr>
          <p:nvPr>
            <p:ph type="sldNum" sz="quarter" idx="5"/>
          </p:nvPr>
        </p:nvSpPr>
        <p:spPr/>
        <p:txBody>
          <a:bodyPr/>
          <a:lstStyle/>
          <a:p>
            <a:fld id="{D3091667-64DE-4468-96FC-9C1F0539EA27}" type="slidenum">
              <a:rPr lang="en-SE" smtClean="0"/>
              <a:t>30</a:t>
            </a:fld>
            <a:endParaRPr lang="en-SE"/>
          </a:p>
        </p:txBody>
      </p:sp>
    </p:spTree>
    <p:extLst>
      <p:ext uri="{BB962C8B-B14F-4D97-AF65-F5344CB8AC3E}">
        <p14:creationId xmlns:p14="http://schemas.microsoft.com/office/powerpoint/2010/main" val="2731934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a:t>Kommunerna och Västra Götalandsregionen har gemensamt ansvar för utveckling av sammanhållen hälsa, vård och omsorg vilket även innebär ansvar för gemensam uppföljning. </a:t>
            </a:r>
          </a:p>
          <a:p>
            <a:r>
              <a:rPr lang="sv-SE" noProof="0"/>
              <a:t>Gemensam uppföljning kan vara på patientnivå men även ske på systemnivå. </a:t>
            </a:r>
            <a:endParaRPr lang="sv-SE" noProof="0">
              <a:cs typeface="Calibri"/>
            </a:endParaRPr>
          </a:p>
        </p:txBody>
      </p:sp>
      <p:sp>
        <p:nvSpPr>
          <p:cNvPr id="4" name="Slide Number Placeholder 3"/>
          <p:cNvSpPr>
            <a:spLocks noGrp="1"/>
          </p:cNvSpPr>
          <p:nvPr>
            <p:ph type="sldNum" sz="quarter" idx="5"/>
          </p:nvPr>
        </p:nvSpPr>
        <p:spPr/>
        <p:txBody>
          <a:bodyPr/>
          <a:lstStyle/>
          <a:p>
            <a:fld id="{2E060D78-0732-444B-B0D5-1543BC9666EF}" type="slidenum">
              <a:rPr lang="sv-SE" smtClean="0"/>
              <a:t>31</a:t>
            </a:fld>
            <a:endParaRPr lang="sv-SE"/>
          </a:p>
        </p:txBody>
      </p:sp>
    </p:spTree>
    <p:extLst>
      <p:ext uri="{BB962C8B-B14F-4D97-AF65-F5344CB8AC3E}">
        <p14:creationId xmlns:p14="http://schemas.microsoft.com/office/powerpoint/2010/main" val="1029297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Syftet med länsgemensam uppföljning och analys är</a:t>
            </a:r>
            <a:r>
              <a:rPr lang="sv-SE"/>
              <a:t> att utifrån Färdplan den länsgemensamma strategin för god och nära vård och Hälso- och sjukvårdsavtalet med tillhörande överenskommelser ta fram förslag till partsgemensam uppföljning och analys, med målsättningen att kunna följa utvecklingen mot en god och nära vård. </a:t>
            </a:r>
          </a:p>
          <a:p>
            <a:endParaRPr lang="sv-SE">
              <a:cs typeface="Calibri"/>
            </a:endParaRPr>
          </a:p>
          <a:p>
            <a:r>
              <a:rPr lang="sv-SE"/>
              <a:t>I uppdragshandlingen står</a:t>
            </a:r>
            <a:endParaRPr lang="sv-SE">
              <a:cs typeface="Calibri"/>
            </a:endParaRPr>
          </a:p>
          <a:p>
            <a:pPr marL="171450" indent="-171450">
              <a:buFont typeface="Arial"/>
              <a:buChar char="•"/>
            </a:pPr>
            <a:r>
              <a:rPr lang="sv-SE"/>
              <a:t>Ta fram goda exempel på gemensam uppföljning med stöd av omvärldsbevakning främst på nationell nivå.</a:t>
            </a:r>
            <a:endParaRPr lang="sv-SE">
              <a:cs typeface="Calibri"/>
            </a:endParaRPr>
          </a:p>
          <a:p>
            <a:pPr marL="171450" indent="-171450">
              <a:buFont typeface="Arial"/>
              <a:buChar char="•"/>
            </a:pPr>
            <a:r>
              <a:rPr lang="sv-SE"/>
              <a:t>Föreslå modell för uppföljning med indikatorer, process för inhämtande, analys och redovisning, inklusive frekvens</a:t>
            </a:r>
            <a:endParaRPr lang="sv-SE">
              <a:cs typeface="Calibri"/>
            </a:endParaRPr>
          </a:p>
          <a:p>
            <a:pPr marL="171450" indent="-171450">
              <a:buFont typeface="Arial"/>
              <a:buChar char="•"/>
            </a:pPr>
            <a:r>
              <a:rPr lang="sv-SE"/>
              <a:t>Föreslå modell för uppföljning som säkerställer omhändertagande av patientens åsikter</a:t>
            </a:r>
            <a:endParaRPr lang="sv-SE">
              <a:cs typeface="Calibri"/>
            </a:endParaRPr>
          </a:p>
          <a:p>
            <a:pPr marL="171450" indent="-171450">
              <a:buFont typeface="Arial"/>
              <a:buChar char="•"/>
            </a:pPr>
            <a:r>
              <a:rPr lang="sv-SE"/>
              <a:t>Ta fram ett utkast till första uppföljning utifrån tillgängliga indikatorer</a:t>
            </a:r>
            <a:endParaRPr lang="sv-SE">
              <a:cs typeface="Calibri"/>
            </a:endParaRPr>
          </a:p>
          <a:p>
            <a:endParaRPr lang="sv-SE">
              <a:cs typeface="Calibri"/>
            </a:endParaRPr>
          </a:p>
          <a:p>
            <a:r>
              <a:rPr lang="sv-SE"/>
              <a:t>Uppdraget omfattar alla målgrupper och inkluderar både hälso- och sjukvård samt förebyggande arbete och bör komplettera det nationella uppföljnings- och analysarbetet. Det förslag till modell som tas fram ska vara hållbart över tid och så långt som möjligt stödjas av de system som finns idag för att undvika manuell hantering. Uppdraget ska innehålla förslag till kostnader och förvaltning av den länsgemensamma uppföljningen. </a:t>
            </a:r>
            <a:endParaRPr lang="sv-SE">
              <a:cs typeface="Calibri"/>
            </a:endParaRPr>
          </a:p>
          <a:p>
            <a:endParaRPr lang="sv-SE"/>
          </a:p>
          <a:p>
            <a:r>
              <a:rPr lang="sv-SE"/>
              <a:t>Uppdraget ska redovisas i en rapport. </a:t>
            </a:r>
            <a:endParaRPr lang="sv-SE">
              <a:cs typeface="Calibri"/>
            </a:endParaRPr>
          </a:p>
        </p:txBody>
      </p:sp>
      <p:sp>
        <p:nvSpPr>
          <p:cNvPr id="4" name="Platshållare för bildnummer 3"/>
          <p:cNvSpPr>
            <a:spLocks noGrp="1"/>
          </p:cNvSpPr>
          <p:nvPr>
            <p:ph type="sldNum" sz="quarter" idx="5"/>
          </p:nvPr>
        </p:nvSpPr>
        <p:spPr/>
        <p:txBody>
          <a:bodyPr/>
          <a:lstStyle/>
          <a:p>
            <a:fld id="{2E060D78-0732-444B-B0D5-1543BC9666EF}" type="slidenum">
              <a:rPr lang="sv-SE" smtClean="0"/>
              <a:t>32</a:t>
            </a:fld>
            <a:endParaRPr lang="sv-SE"/>
          </a:p>
        </p:txBody>
      </p:sp>
    </p:spTree>
    <p:extLst>
      <p:ext uri="{BB962C8B-B14F-4D97-AF65-F5344CB8AC3E}">
        <p14:creationId xmlns:p14="http://schemas.microsoft.com/office/powerpoint/2010/main" val="1186059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Färdplanen - länsgemensamma strategin för god och nära vård är en strategi som anger inriktningen av utvecklingen inom god och nära vård för alla berörda aktörer och målgrupper. </a:t>
            </a:r>
            <a:endParaRPr lang="en-US"/>
          </a:p>
          <a:p>
            <a:endParaRPr lang="sv-SE">
              <a:cs typeface="Calibri"/>
            </a:endParaRPr>
          </a:p>
          <a:p>
            <a:r>
              <a:rPr lang="sv-SE">
                <a:cs typeface="Calibri"/>
              </a:rPr>
              <a:t>I arbetet med Färdplan, Hälso- och sjukvårdsavtal med tillhörande överenskommelser och rapporten </a:t>
            </a:r>
            <a:r>
              <a:rPr lang="sv-SE" i="1">
                <a:cs typeface="Calibri"/>
              </a:rPr>
              <a:t>Med primärvården som nav </a:t>
            </a:r>
            <a:r>
              <a:rPr lang="sv-SE" i="1"/>
              <a:t>i utvecklingen av god och nära vård </a:t>
            </a:r>
            <a:r>
              <a:rPr lang="sv-SE"/>
              <a:t>har</a:t>
            </a:r>
            <a:r>
              <a:rPr lang="sv-SE">
                <a:cs typeface="Calibri"/>
              </a:rPr>
              <a:t> en mängd utvecklingsområden identifierats.</a:t>
            </a:r>
          </a:p>
          <a:p>
            <a:endParaRPr lang="sv-SE"/>
          </a:p>
          <a:p>
            <a:r>
              <a:rPr lang="sv-SE" b="1"/>
              <a:t>Länsgemensamma handlingsplaner</a:t>
            </a:r>
            <a:r>
              <a:rPr lang="sv-SE"/>
              <a:t> redogör för identifierade utvecklingsområden med gemensamt framtagna aktiviteter, mål och indikatorer. </a:t>
            </a:r>
            <a:endParaRPr lang="en-US">
              <a:cs typeface="Calibri"/>
            </a:endParaRPr>
          </a:p>
          <a:p>
            <a:endParaRPr lang="sv-SE"/>
          </a:p>
          <a:p>
            <a:r>
              <a:rPr lang="sv-SE"/>
              <a:t>På </a:t>
            </a:r>
            <a:r>
              <a:rPr lang="sv-SE" b="1"/>
              <a:t>delregional nivå</a:t>
            </a:r>
            <a:r>
              <a:rPr lang="sv-SE"/>
              <a:t> är uppdraget att vara ett stöd i implementering och uppföljning samt upprätta struktur för samverkansarenor mellan kommunerna och VGR på delregional och lokal nivå</a:t>
            </a:r>
            <a:endParaRPr lang="en-US"/>
          </a:p>
          <a:p>
            <a:endParaRPr lang="sv-SE"/>
          </a:p>
          <a:p>
            <a:r>
              <a:rPr lang="sv-SE" b="1"/>
              <a:t>Lokal nivå</a:t>
            </a:r>
            <a:r>
              <a:rPr lang="sv-SE"/>
              <a:t>; det är här det verkligen händer: utveckling av gemensamt personcentrerat  arbetssätt, implementering sker och utveckling av god och nära vård genomförs och utvärderas gemensamt.</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2E060D78-0732-444B-B0D5-1543BC9666EF}" type="slidenum">
              <a:rPr lang="sv-SE" smtClean="0"/>
              <a:t>33</a:t>
            </a:fld>
            <a:endParaRPr lang="sv-SE"/>
          </a:p>
        </p:txBody>
      </p:sp>
    </p:spTree>
    <p:extLst>
      <p:ext uri="{BB962C8B-B14F-4D97-AF65-F5344CB8AC3E}">
        <p14:creationId xmlns:p14="http://schemas.microsoft.com/office/powerpoint/2010/main" val="2622746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a:cs typeface="Calibri"/>
              </a:rPr>
              <a:t>De utvecklingsområden som har identifierats kommer bland annat från arbetet med framtagandet av </a:t>
            </a:r>
            <a:r>
              <a:rPr lang="sv-SE" noProof="0"/>
              <a:t>Färdplan, Hälso- och sjukvårdsavtal med tillhörande överenskommelser och rapporten </a:t>
            </a:r>
            <a:r>
              <a:rPr lang="sv-SE" i="1" noProof="0"/>
              <a:t>Med primärvården som nav i utvecklingen av god och nära vård .</a:t>
            </a:r>
            <a:endParaRPr lang="sv-SE" noProof="0">
              <a:cs typeface="Calibri"/>
            </a:endParaRPr>
          </a:p>
          <a:p>
            <a:r>
              <a:rPr lang="sv-SE">
                <a:cs typeface="Calibri"/>
              </a:rPr>
              <a:t> I rörelsen mot en nära vård kommer utvecklingsbehoven att förändras och utveckling i samverkan behöver ske. Detta kommer vara ett kontinuerligt arbete. </a:t>
            </a:r>
          </a:p>
          <a:p>
            <a:endParaRPr lang="en-US">
              <a:cs typeface="Calibri"/>
            </a:endParaRPr>
          </a:p>
          <a:p>
            <a:r>
              <a:rPr lang="sv-SE" noProof="0">
                <a:cs typeface="Calibri"/>
              </a:rPr>
              <a:t>Exempel på </a:t>
            </a:r>
            <a:r>
              <a:rPr lang="sv-SE" b="1"/>
              <a:t>Gemensamma utvecklingsområden och aktiviteter, identifierade och förankrade på VVG under hösten 2021</a:t>
            </a:r>
            <a:endParaRPr lang="sv-SE">
              <a:cs typeface="Calibri"/>
            </a:endParaRPr>
          </a:p>
          <a:p>
            <a:pPr marL="171450" indent="-171450">
              <a:lnSpc>
                <a:spcPct val="90000"/>
              </a:lnSpc>
              <a:spcBef>
                <a:spcPts val="750"/>
              </a:spcBef>
              <a:buFont typeface="Arial"/>
              <a:buChar char="•"/>
            </a:pPr>
            <a:r>
              <a:rPr lang="sv-SE" strike="noStrike"/>
              <a:t>Barn och ungas hälsa- gemensamma arbetssätt </a:t>
            </a:r>
            <a:endParaRPr lang="en-US" strike="noStrike"/>
          </a:p>
          <a:p>
            <a:pPr marL="171450" indent="-171450">
              <a:lnSpc>
                <a:spcPct val="90000"/>
              </a:lnSpc>
              <a:spcBef>
                <a:spcPts val="750"/>
              </a:spcBef>
              <a:buFont typeface="Arial"/>
              <a:buChar char="•"/>
            </a:pPr>
            <a:r>
              <a:rPr lang="sv-SE" strike="noStrike"/>
              <a:t>Gemensam öppenvårdsprocess – VVG har i febr. 2022 beslutat om en uppdragshandling och arbetet planeras påbörjas under våren 2022</a:t>
            </a:r>
            <a:endParaRPr lang="en-US" strike="noStrike"/>
          </a:p>
          <a:p>
            <a:pPr marL="171450" indent="-171450">
              <a:lnSpc>
                <a:spcPct val="90000"/>
              </a:lnSpc>
              <a:spcBef>
                <a:spcPts val="750"/>
              </a:spcBef>
              <a:buFont typeface="Arial"/>
              <a:buChar char="•"/>
            </a:pPr>
            <a:r>
              <a:rPr lang="sv-SE" strike="noStrike"/>
              <a:t>Översyn av gemensamma rehabiliteringsrutiner/ÖK – planering för behovsinventering är påbörjad våren 2022</a:t>
            </a:r>
            <a:endParaRPr lang="en-US" strike="noStrike"/>
          </a:p>
          <a:p>
            <a:pPr marL="171450" indent="-171450">
              <a:lnSpc>
                <a:spcPct val="90000"/>
              </a:lnSpc>
              <a:spcBef>
                <a:spcPts val="750"/>
              </a:spcBef>
              <a:buFont typeface="Arial"/>
              <a:buChar char="•"/>
            </a:pPr>
            <a:r>
              <a:rPr lang="sv-SE" strike="noStrike"/>
              <a:t>Utveckla gemensamma närområdesplaner mellan kommun och VGR</a:t>
            </a:r>
            <a:endParaRPr lang="en-US" strike="noStrike"/>
          </a:p>
          <a:p>
            <a:pPr marL="171450" indent="-171450">
              <a:lnSpc>
                <a:spcPct val="90000"/>
              </a:lnSpc>
              <a:spcBef>
                <a:spcPts val="750"/>
              </a:spcBef>
              <a:buFont typeface="Arial"/>
              <a:buChar char="•"/>
            </a:pPr>
            <a:r>
              <a:rPr lang="sv-SE" strike="noStrike"/>
              <a:t>Utvecklat stöd i tolkning av </a:t>
            </a:r>
            <a:r>
              <a:rPr lang="sv-SE" strike="noStrike" err="1"/>
              <a:t>HoS</a:t>
            </a:r>
            <a:r>
              <a:rPr lang="sv-SE" strike="noStrike"/>
              <a:t>-avtalet till användarna – implementeringsarbete är påbörjat våren 2022</a:t>
            </a:r>
            <a:endParaRPr lang="en-US" strike="noStrike"/>
          </a:p>
          <a:p>
            <a:pPr marL="171450" indent="-171450">
              <a:lnSpc>
                <a:spcPct val="90000"/>
              </a:lnSpc>
              <a:spcBef>
                <a:spcPts val="750"/>
              </a:spcBef>
              <a:buFont typeface="Arial"/>
              <a:buChar char="•"/>
            </a:pPr>
            <a:r>
              <a:rPr lang="sv-SE" strike="noStrike"/>
              <a:t>Öka kunskap om fast vårdkontakt och fast läkarkontakt – gemensam utbildning</a:t>
            </a:r>
            <a:endParaRPr lang="en-US" strike="noStrike"/>
          </a:p>
          <a:p>
            <a:pPr marL="171450" indent="-171450">
              <a:lnSpc>
                <a:spcPct val="90000"/>
              </a:lnSpc>
              <a:spcBef>
                <a:spcPts val="750"/>
              </a:spcBef>
              <a:buFont typeface="Arial"/>
              <a:buChar char="•"/>
            </a:pPr>
            <a:r>
              <a:rPr lang="sv-SE" strike="noStrike"/>
              <a:t>Förtydliga förhållandet mellan Patientkontrakt och SIP – arbetet har påbörjats under våren 2022</a:t>
            </a:r>
            <a:endParaRPr lang="en-US" strike="noStrike"/>
          </a:p>
          <a:p>
            <a:pPr marL="171450" indent="-171450">
              <a:lnSpc>
                <a:spcPct val="90000"/>
              </a:lnSpc>
              <a:spcBef>
                <a:spcPts val="750"/>
              </a:spcBef>
              <a:buFont typeface="Arial"/>
              <a:buChar char="•"/>
            </a:pPr>
            <a:r>
              <a:rPr lang="sv-SE" strike="noStrike"/>
              <a:t>Hantering av kostnader vid placering HVB</a:t>
            </a:r>
            <a:endParaRPr lang="en-US" strike="noStrike"/>
          </a:p>
          <a:p>
            <a:pPr marL="171450" indent="-171450">
              <a:lnSpc>
                <a:spcPct val="90000"/>
              </a:lnSpc>
              <a:spcBef>
                <a:spcPts val="750"/>
              </a:spcBef>
              <a:buFont typeface="Arial"/>
              <a:buChar char="•"/>
            </a:pPr>
            <a:r>
              <a:rPr lang="sv-SE" strike="noStrike"/>
              <a:t>Gemensamt utvecklingsarbete och aktiviteter efter covid-rapporterna.</a:t>
            </a:r>
            <a:endParaRPr lang="en-US" strike="noStrike"/>
          </a:p>
          <a:p>
            <a:pPr marL="171450" indent="-171450">
              <a:lnSpc>
                <a:spcPct val="90000"/>
              </a:lnSpc>
              <a:spcBef>
                <a:spcPts val="750"/>
              </a:spcBef>
              <a:buFont typeface="Arial"/>
              <a:buChar char="•"/>
            </a:pPr>
            <a:r>
              <a:rPr lang="sv-SE" strike="noStrike"/>
              <a:t>Barn/unga korttids: nytt (kommande) uppdrag. För VGR reg. barnuppdraget.</a:t>
            </a:r>
            <a:endParaRPr lang="en-US" strike="noStrike"/>
          </a:p>
          <a:p>
            <a:pPr marL="171450" indent="-171450">
              <a:lnSpc>
                <a:spcPct val="90000"/>
              </a:lnSpc>
              <a:spcBef>
                <a:spcPts val="750"/>
              </a:spcBef>
              <a:buFont typeface="Wingdings,Sans-Serif"/>
              <a:buChar char="ü"/>
            </a:pPr>
            <a:r>
              <a:rPr lang="sv-SE" strike="noStrike"/>
              <a:t>Riktlinje för länsgemensamma styrdokument – är genomfört och finns att läsa på hemsidan för vårdsamverkan Västra Götaland</a:t>
            </a:r>
            <a:endParaRPr lang="sv-SE" strike="noStrike">
              <a:cs typeface="Calibri"/>
            </a:endParaRPr>
          </a:p>
        </p:txBody>
      </p:sp>
      <p:sp>
        <p:nvSpPr>
          <p:cNvPr id="4" name="Slide Number Placeholder 3"/>
          <p:cNvSpPr>
            <a:spLocks noGrp="1"/>
          </p:cNvSpPr>
          <p:nvPr>
            <p:ph type="sldNum" sz="quarter" idx="5"/>
          </p:nvPr>
        </p:nvSpPr>
        <p:spPr/>
        <p:txBody>
          <a:bodyPr/>
          <a:lstStyle/>
          <a:p>
            <a:fld id="{2E060D78-0732-444B-B0D5-1543BC9666EF}" type="slidenum">
              <a:rPr lang="sv-SE" smtClean="0"/>
              <a:t>34</a:t>
            </a:fld>
            <a:endParaRPr lang="sv-SE"/>
          </a:p>
        </p:txBody>
      </p:sp>
    </p:spTree>
    <p:extLst>
      <p:ext uri="{BB962C8B-B14F-4D97-AF65-F5344CB8AC3E}">
        <p14:creationId xmlns:p14="http://schemas.microsoft.com/office/powerpoint/2010/main" val="910626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a:cs typeface="Calibri"/>
              </a:rPr>
              <a:t>Nyhetsbrev från Vårdsamverkan skickas ut 1 gång i veckan om det gjorts förändringar på hemsidan.</a:t>
            </a:r>
          </a:p>
        </p:txBody>
      </p:sp>
      <p:sp>
        <p:nvSpPr>
          <p:cNvPr id="4" name="Slide Number Placeholder 3"/>
          <p:cNvSpPr>
            <a:spLocks noGrp="1"/>
          </p:cNvSpPr>
          <p:nvPr>
            <p:ph type="sldNum" sz="quarter" idx="5"/>
          </p:nvPr>
        </p:nvSpPr>
        <p:spPr/>
        <p:txBody>
          <a:bodyPr/>
          <a:lstStyle/>
          <a:p>
            <a:fld id="{2E060D78-0732-444B-B0D5-1543BC9666EF}" type="slidenum">
              <a:rPr lang="sv-SE" smtClean="0"/>
              <a:t>36</a:t>
            </a:fld>
            <a:endParaRPr lang="sv-SE"/>
          </a:p>
        </p:txBody>
      </p:sp>
    </p:spTree>
    <p:extLst>
      <p:ext uri="{BB962C8B-B14F-4D97-AF65-F5344CB8AC3E}">
        <p14:creationId xmlns:p14="http://schemas.microsoft.com/office/powerpoint/2010/main" val="283329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Arbetet för god och nära vård i Västra Götaland pågår på flera starkt sammankopplade fronter. </a:t>
            </a:r>
          </a:p>
          <a:p>
            <a:endParaRPr lang="sv-SE"/>
          </a:p>
          <a:p>
            <a:r>
              <a:rPr lang="sv-SE" sz="1200" kern="1200">
                <a:solidFill>
                  <a:schemeClr val="tx1"/>
                </a:solidFill>
                <a:effectLst/>
                <a:latin typeface="+mn-lt"/>
                <a:ea typeface="+mn-ea"/>
                <a:cs typeface="+mn-cs"/>
              </a:rPr>
              <a:t>Att ta fram förslag till en revidering av </a:t>
            </a:r>
            <a:r>
              <a:rPr lang="sv-SE" sz="1200" b="1" kern="1200">
                <a:solidFill>
                  <a:schemeClr val="tx1"/>
                </a:solidFill>
                <a:effectLst/>
                <a:latin typeface="+mn-lt"/>
                <a:ea typeface="+mn-ea"/>
                <a:cs typeface="+mn-cs"/>
              </a:rPr>
              <a:t>lednings- och samverkansstruktur på länsnivån </a:t>
            </a:r>
            <a:r>
              <a:rPr lang="sv-SE" sz="1200" kern="1200">
                <a:solidFill>
                  <a:schemeClr val="tx1"/>
                </a:solidFill>
                <a:effectLst/>
                <a:latin typeface="+mn-lt"/>
                <a:ea typeface="+mn-ea"/>
                <a:cs typeface="+mn-cs"/>
              </a:rPr>
              <a:t>ingår som en del i framtagandet av en gemensam färdplan.</a:t>
            </a:r>
            <a:r>
              <a:rPr lang="sv-SE"/>
              <a:t> </a:t>
            </a:r>
            <a:endParaRPr lang="sv-SE" sz="1200" kern="1200">
              <a:solidFill>
                <a:schemeClr val="tx1"/>
              </a:solidFill>
              <a:effectLst/>
              <a:latin typeface="+mn-lt"/>
              <a:cs typeface="Calibri"/>
            </a:endParaRPr>
          </a:p>
          <a:p>
            <a:r>
              <a:rPr lang="sv-SE" sz="1200" kern="1200">
                <a:solidFill>
                  <a:schemeClr val="tx1"/>
                </a:solidFill>
                <a:effectLst/>
                <a:latin typeface="+mn-lt"/>
                <a:ea typeface="+mn-ea"/>
                <a:cs typeface="+mn-cs"/>
              </a:rPr>
              <a:t>Strukturen för samverkan ska utgå från de område som redan är etablerade och där överenskommelser eller pågående utvecklingsarbete finns och kompletteras med område som lyfts fram i arbetet med gemensam färdplan.</a:t>
            </a:r>
            <a:r>
              <a:rPr lang="sv-SE"/>
              <a:t> </a:t>
            </a:r>
            <a:endParaRPr lang="sv-SE" sz="1200" kern="1200">
              <a:solidFill>
                <a:schemeClr val="tx1"/>
              </a:solidFill>
              <a:effectLst/>
              <a:latin typeface="+mn-lt"/>
              <a:cs typeface="Calibri"/>
            </a:endParaRP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Uppdraget att ta fram en länsgemensam lednings- och samverkansstruktur innebär att genomföra en översyn av nuvarande gemensamma samverkansytor på länsgemensam nivå</a:t>
            </a:r>
            <a:endParaRPr lang="sv-SE" sz="1200" kern="1200">
              <a:solidFill>
                <a:schemeClr val="tx1"/>
              </a:solidFill>
              <a:effectLst/>
              <a:latin typeface="+mn-lt"/>
              <a:cs typeface="Calibri"/>
            </a:endParaRPr>
          </a:p>
          <a:p>
            <a:pPr>
              <a:defRPr/>
            </a:pPr>
            <a:r>
              <a:rPr lang="sv-SE" sz="1200" kern="1200">
                <a:solidFill>
                  <a:schemeClr val="tx1"/>
                </a:solidFill>
                <a:effectLst/>
                <a:latin typeface="+mn-lt"/>
                <a:ea typeface="+mn-ea"/>
                <a:cs typeface="+mn-cs"/>
              </a:rPr>
              <a:t>ta fram förslag till en lednings- och samverkansstruktur på länsgemensam nivå. En ö</a:t>
            </a:r>
            <a:r>
              <a:rPr lang="sv-SE"/>
              <a:t>versynen har genomförts med hjälp av </a:t>
            </a:r>
            <a:r>
              <a:rPr lang="en-US"/>
              <a:t>Centre for Healthcare Improvement (CHI) </a:t>
            </a:r>
            <a:r>
              <a:rPr lang="en-US" err="1"/>
              <a:t>på</a:t>
            </a:r>
            <a:r>
              <a:rPr lang="en-US"/>
              <a:t> Chalmers. </a:t>
            </a:r>
            <a:endParaRPr lang="en-US">
              <a:cs typeface="Calibri"/>
            </a:endParaRPr>
          </a:p>
          <a:p>
            <a:pPr lvl="0"/>
            <a:endParaRPr lang="sv-SE" sz="1200" kern="1200" noProof="0">
              <a:solidFill>
                <a:schemeClr val="tx1"/>
              </a:solidFill>
              <a:effectLst/>
              <a:latin typeface="+mn-lt"/>
              <a:ea typeface="+mn-ea"/>
              <a:cs typeface="+mn-cs"/>
            </a:endParaRPr>
          </a:p>
          <a:p>
            <a:pPr defTabSz="914400">
              <a:defRPr/>
            </a:pPr>
            <a:r>
              <a:rPr lang="sv-SE" noProof="0"/>
              <a:t>En modell för </a:t>
            </a:r>
            <a:r>
              <a:rPr lang="sv-SE" b="1" noProof="0"/>
              <a:t>länsgemensam</a:t>
            </a:r>
            <a:r>
              <a:rPr lang="sv-SE" noProof="0"/>
              <a:t> </a:t>
            </a:r>
            <a:r>
              <a:rPr lang="sv-SE" b="1" noProof="0"/>
              <a:t>uppföljning och analys </a:t>
            </a:r>
            <a:r>
              <a:rPr lang="sv-SE" noProof="0"/>
              <a:t>av arbetet i samverkan ska tas fram.</a:t>
            </a:r>
            <a:r>
              <a:rPr lang="sv-SE"/>
              <a:t> </a:t>
            </a:r>
            <a:r>
              <a:rPr lang="sv-SE" noProof="0"/>
              <a:t> </a:t>
            </a:r>
            <a:r>
              <a:rPr lang="sv-SE"/>
              <a:t>VVG har beslutat om en uppdragshandling för länsgemensam uppföljning och analys  med planerad uppstart</a:t>
            </a:r>
            <a:r>
              <a:rPr lang="sv-SE" noProof="0"/>
              <a:t> i april </a:t>
            </a:r>
            <a:r>
              <a:rPr lang="sv-SE"/>
              <a:t>2022. Målet</a:t>
            </a:r>
            <a:r>
              <a:rPr lang="sv-SE" noProof="0"/>
              <a:t> är att det ska presenteras i en rapport i december 2022.</a:t>
            </a:r>
            <a:endParaRPr lang="sv-SE" sz="1200" kern="1200" noProof="0">
              <a:solidFill>
                <a:schemeClr val="tx1"/>
              </a:solidFill>
              <a:effectLst/>
              <a:latin typeface="+mn-lt"/>
              <a:cs typeface="Calibri"/>
            </a:endParaRPr>
          </a:p>
          <a:p>
            <a:pPr lvl="0"/>
            <a:endParaRPr lang="sv-SE"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a:solidFill>
                  <a:schemeClr val="tx1"/>
                </a:solidFill>
                <a:effectLst/>
                <a:latin typeface="+mn-lt"/>
                <a:ea typeface="+mn-ea"/>
                <a:cs typeface="+mn-cs"/>
              </a:rPr>
              <a:t>Arbetet med översynen av nuvarande </a:t>
            </a:r>
            <a:r>
              <a:rPr lang="sv-SE" sz="1200" b="1" kern="1200" noProof="0">
                <a:solidFill>
                  <a:schemeClr val="tx1"/>
                </a:solidFill>
                <a:effectLst/>
                <a:latin typeface="+mn-lt"/>
                <a:ea typeface="+mn-ea"/>
                <a:cs typeface="+mn-cs"/>
              </a:rPr>
              <a:t>hälso- och sjukvårdsavtal </a:t>
            </a:r>
            <a:r>
              <a:rPr lang="sv-SE" b="1" noProof="0"/>
              <a:t>och tillhörande överenskommelser </a:t>
            </a:r>
            <a:r>
              <a:rPr lang="sv-SE" noProof="0"/>
              <a:t>har </a:t>
            </a:r>
            <a:r>
              <a:rPr lang="sv-SE" sz="1200" kern="1200" noProof="0">
                <a:solidFill>
                  <a:schemeClr val="tx1"/>
                </a:solidFill>
                <a:effectLst/>
                <a:latin typeface="+mn-lt"/>
                <a:ea typeface="+mn-ea"/>
                <a:cs typeface="+mn-cs"/>
              </a:rPr>
              <a:t>pågått parallellt </a:t>
            </a:r>
            <a:r>
              <a:rPr lang="sv-SE" sz="1200" kern="1200">
                <a:solidFill>
                  <a:schemeClr val="tx1"/>
                </a:solidFill>
                <a:effectLst/>
                <a:latin typeface="+mn-lt"/>
                <a:ea typeface="+mn-ea"/>
                <a:cs typeface="+mn-cs"/>
              </a:rPr>
              <a:t>med framtagningen av en gemensam färdplan i Västra Götaland.</a:t>
            </a:r>
            <a:endParaRPr lang="sv-SE" sz="1200" kern="1200">
              <a:solidFill>
                <a:schemeClr val="tx1"/>
              </a:solidFill>
              <a:effectLst/>
              <a:latin typeface="+mn-lt"/>
              <a:cs typeface="Calibri"/>
            </a:endParaRPr>
          </a:p>
          <a:p>
            <a:endParaRPr lang="en-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41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E060D78-0732-444B-B0D5-1543BC9666EF}" type="slidenum">
              <a:rPr lang="sv-SE" smtClean="0"/>
              <a:t>5</a:t>
            </a:fld>
            <a:endParaRPr lang="sv-SE"/>
          </a:p>
        </p:txBody>
      </p:sp>
    </p:spTree>
    <p:extLst>
      <p:ext uri="{BB962C8B-B14F-4D97-AF65-F5344CB8AC3E}">
        <p14:creationId xmlns:p14="http://schemas.microsoft.com/office/powerpoint/2010/main" val="282005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cs typeface="Calibri"/>
            </a:endParaRPr>
          </a:p>
          <a:p>
            <a:pPr marL="0" indent="0">
              <a:buNone/>
            </a:pPr>
            <a:r>
              <a:rPr lang="sv-SE" noProof="0"/>
              <a:t>Färdplan</a:t>
            </a:r>
            <a:endParaRPr lang="sv-SE" noProof="0">
              <a:cs typeface="Calibri"/>
            </a:endParaRPr>
          </a:p>
          <a:p>
            <a:r>
              <a:rPr lang="sv-SE" noProof="0"/>
              <a:t>Workshop på Länsnivå våren 2020 </a:t>
            </a:r>
            <a:endParaRPr lang="sv-SE" noProof="0">
              <a:cs typeface="Calibri"/>
            </a:endParaRPr>
          </a:p>
          <a:p>
            <a:r>
              <a:rPr lang="sv-SE" noProof="0"/>
              <a:t>Delregionala dialoger hösten 2020 </a:t>
            </a:r>
            <a:endParaRPr lang="sv-SE" noProof="0">
              <a:cs typeface="Calibri"/>
            </a:endParaRPr>
          </a:p>
          <a:p>
            <a:endParaRPr lang="sv-SE" noProof="0"/>
          </a:p>
          <a:p>
            <a:r>
              <a:rPr lang="sv-SE" noProof="0"/>
              <a:t>Hälso- och sjukvårdsavtalet tillsammans med överenskommelserna</a:t>
            </a:r>
          </a:p>
          <a:p>
            <a:r>
              <a:rPr lang="sv-SE" noProof="0"/>
              <a:t>Fem arbetsgrupper med verksamhetsrepresentanter, har  från oktober 2020 till april 2021 jobbat fram ett reviderat förslag, som skickats ut på remiss.</a:t>
            </a:r>
            <a:endParaRPr lang="sv-SE" noProof="0">
              <a:cs typeface="Calibri"/>
            </a:endParaRPr>
          </a:p>
          <a:p>
            <a:endParaRPr lang="sv-SE" noProof="0"/>
          </a:p>
          <a:p>
            <a:r>
              <a:rPr lang="sv-SE" noProof="0"/>
              <a:t>Vårdsamverkan Västra Götaland (VVG) och Politiskt samrådsorgan (SRO) har varit delaktiga med löpande ställningstaganden och information</a:t>
            </a:r>
            <a:endParaRPr lang="sv-SE" noProof="0">
              <a:cs typeface="Calibri"/>
            </a:endParaRPr>
          </a:p>
          <a:p>
            <a:r>
              <a:rPr lang="sv-SE" noProof="0"/>
              <a:t>Remissförfarande pågick mellan oktober 2021 och februari 2022. </a:t>
            </a:r>
            <a:endParaRPr lang="sv-SE" noProof="0">
              <a:cs typeface="Calibri"/>
            </a:endParaRPr>
          </a:p>
          <a:p>
            <a:r>
              <a:rPr lang="sv-SE" noProof="0"/>
              <a:t>Andra grupperingar inom kommun och region har löpande varit delaktiga I arbetet.</a:t>
            </a:r>
          </a:p>
        </p:txBody>
      </p:sp>
      <p:sp>
        <p:nvSpPr>
          <p:cNvPr id="4" name="Platshållare för bildnummer 3"/>
          <p:cNvSpPr>
            <a:spLocks noGrp="1"/>
          </p:cNvSpPr>
          <p:nvPr>
            <p:ph type="sldNum" sz="quarter" idx="5"/>
          </p:nvPr>
        </p:nvSpPr>
        <p:spPr/>
        <p:txBody>
          <a:bodyPr/>
          <a:lstStyle/>
          <a:p>
            <a:fld id="{2E060D78-0732-444B-B0D5-1543BC9666EF}" type="slidenum">
              <a:rPr lang="sv-SE" smtClean="0"/>
              <a:t>6</a:t>
            </a:fld>
            <a:endParaRPr lang="sv-SE"/>
          </a:p>
        </p:txBody>
      </p:sp>
    </p:spTree>
    <p:extLst>
      <p:ext uri="{BB962C8B-B14F-4D97-AF65-F5344CB8AC3E}">
        <p14:creationId xmlns:p14="http://schemas.microsoft.com/office/powerpoint/2010/main" val="201022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
              <a:t>En stor mängd synpunkter har inkommit från remissinstanserna, vilket tyder på ett stort engagemang. Det har varit en utmaning att ta hand om motstridiga synpunkter, som exempel förkorta eller förlänga avtalets längd. Några remissinstanser har önskat en högre detaljeringsgrad och andra en lägre. Flera av synpunkterna kommer att tas om hand i det fortsatta länsgemensamma utvecklingsarbetet. </a:t>
            </a:r>
            <a:endParaRPr lang="en-US"/>
          </a:p>
        </p:txBody>
      </p:sp>
      <p:sp>
        <p:nvSpPr>
          <p:cNvPr id="4" name="Slide Number Placeholder 3"/>
          <p:cNvSpPr>
            <a:spLocks noGrp="1"/>
          </p:cNvSpPr>
          <p:nvPr>
            <p:ph type="sldNum" sz="quarter" idx="5"/>
          </p:nvPr>
        </p:nvSpPr>
        <p:spPr/>
        <p:txBody>
          <a:bodyPr/>
          <a:lstStyle/>
          <a:p>
            <a:fld id="{2E060D78-0732-444B-B0D5-1543BC9666EF}" type="slidenum">
              <a:rPr lang="sv-SE" smtClean="0"/>
              <a:t>7</a:t>
            </a:fld>
            <a:endParaRPr lang="sv-SE"/>
          </a:p>
        </p:txBody>
      </p:sp>
    </p:spTree>
    <p:extLst>
      <p:ext uri="{BB962C8B-B14F-4D97-AF65-F5344CB8AC3E}">
        <p14:creationId xmlns:p14="http://schemas.microsoft.com/office/powerpoint/2010/main" val="368444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Alla som bor och verkar i Västra Götaland ska kunna leva ett gott liv. </a:t>
            </a:r>
            <a:endParaRPr lang="en-US"/>
          </a:p>
          <a:p>
            <a:r>
              <a:rPr lang="sv-SE"/>
              <a:t>Nyckeln till Västra Götalands långsiktiga attraktivitet och konkurrenskraft är vår gemensamma förmåga att vara innovativa och ställa om till ett hållbart samhälle. </a:t>
            </a:r>
            <a:endParaRPr lang="sv-SE">
              <a:cs typeface="Calibri"/>
            </a:endParaRPr>
          </a:p>
          <a:p>
            <a:r>
              <a:rPr lang="sv-SE"/>
              <a:t>God och nära vård är riktningen i omställningsarbetet.</a:t>
            </a:r>
            <a:endParaRPr lang="sv-SE">
              <a:cs typeface="Calibri"/>
            </a:endParaRPr>
          </a:p>
          <a:p>
            <a:endParaRPr lang="sv-SE"/>
          </a:p>
          <a:p>
            <a:r>
              <a:rPr lang="sv-SE"/>
              <a:t>Färdplanen är en övergripande länsgemensam strategi som ska bidra till Västra Götalands utveckling inom hälsa, vård och omsorg. </a:t>
            </a:r>
            <a:endParaRPr lang="sv-SE">
              <a:cs typeface="Calibri"/>
            </a:endParaRPr>
          </a:p>
          <a:p>
            <a:r>
              <a:rPr lang="sv-SE"/>
              <a:t>Den innehåller de områden som vi gemensamt prioriterar att kraftsamla kring.</a:t>
            </a:r>
            <a:endParaRPr lang="sv-SE">
              <a:cs typeface="Calibri"/>
            </a:endParaRPr>
          </a:p>
        </p:txBody>
      </p:sp>
      <p:sp>
        <p:nvSpPr>
          <p:cNvPr id="4" name="Slide Number Placeholder 3"/>
          <p:cNvSpPr>
            <a:spLocks noGrp="1"/>
          </p:cNvSpPr>
          <p:nvPr>
            <p:ph type="sldNum" sz="quarter" idx="5"/>
          </p:nvPr>
        </p:nvSpPr>
        <p:spPr/>
        <p:txBody>
          <a:bodyPr/>
          <a:lstStyle/>
          <a:p>
            <a:fld id="{2E060D78-0732-444B-B0D5-1543BC9666EF}" type="slidenum">
              <a:rPr lang="sv-SE" smtClean="0"/>
              <a:t>8</a:t>
            </a:fld>
            <a:endParaRPr lang="sv-SE"/>
          </a:p>
        </p:txBody>
      </p:sp>
    </p:spTree>
    <p:extLst>
      <p:ext uri="{BB962C8B-B14F-4D97-AF65-F5344CB8AC3E}">
        <p14:creationId xmlns:p14="http://schemas.microsoft.com/office/powerpoint/2010/main" val="94518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400">
              <a:defRPr/>
            </a:pPr>
            <a:r>
              <a:rPr lang="sv"/>
              <a:t>Parterna är länets 49 kommuner och Västra Götalandsregionen och riktar sig mot; vård och omsorg, socialtjänst, skolverksamheterna, kommunal och regional primärvård, specialistvård, tandvård samt hälsofrämjande och förebyggande områden.</a:t>
            </a:r>
            <a:endParaRPr lang="en-SE"/>
          </a:p>
          <a:p>
            <a:endParaRPr lang="en-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8F8B8-09B5-4BE5-87E8-EE3F6AF0695A}"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690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3.gi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CC125BE-FE90-4C66-9381-EE146576B4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5720" r="5720"/>
          <a:stretch/>
        </p:blipFill>
        <p:spPr>
          <a:xfrm>
            <a:off x="342361" y="2538"/>
            <a:ext cx="4566608" cy="5143500"/>
          </a:xfrm>
          <a:prstGeom prst="rect">
            <a:avLst/>
          </a:prstGeom>
        </p:spPr>
      </p:pic>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5408763" y="728514"/>
            <a:ext cx="3202556" cy="2224236"/>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5408764" y="2953842"/>
            <a:ext cx="3202556" cy="934888"/>
          </a:xfrm>
          <a:noFill/>
          <a:ln>
            <a:noFill/>
          </a:ln>
        </p:spPr>
        <p:txBody>
          <a:bodyPr anchor="t"/>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A86F7B93-EF19-4FF4-8DD9-65BC645EB565}"/>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A5AFC61F-B908-4D6A-96D1-41738CD52740}"/>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F0B53361-1952-44EA-8FFA-50ECA3315E57}"/>
              </a:ext>
            </a:extLst>
          </p:cNvPr>
          <p:cNvSpPr>
            <a:spLocks noGrp="1"/>
          </p:cNvSpPr>
          <p:nvPr>
            <p:ph type="sldNum" sz="quarter" idx="12"/>
          </p:nvPr>
        </p:nvSpPr>
        <p:spPr/>
        <p:txBody>
          <a:bodyPr/>
          <a:lstStyle/>
          <a:p>
            <a:fld id="{787AF432-D350-4F15-8928-1825670EE0E0}"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3557" y="4556038"/>
            <a:ext cx="1464091" cy="377445"/>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86957" y="4556038"/>
            <a:ext cx="1444957" cy="438535"/>
          </a:xfrm>
          <a:prstGeom prst="rect">
            <a:avLst/>
          </a:prstGeom>
        </p:spPr>
      </p:pic>
    </p:spTree>
    <p:extLst>
      <p:ext uri="{BB962C8B-B14F-4D97-AF65-F5344CB8AC3E}">
        <p14:creationId xmlns:p14="http://schemas.microsoft.com/office/powerpoint/2010/main" val="223547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vå delar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8274516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anig bakgrund, blå">
    <p:bg>
      <p:bgPr>
        <a:pattFill prst="wdUpDiag">
          <a:fgClr>
            <a:schemeClr val="accent1">
              <a:lumMod val="60000"/>
              <a:lumOff val="40000"/>
            </a:schemeClr>
          </a:fgClr>
          <a:bgClr>
            <a:schemeClr val="accent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1961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6B432-FC62-4952-BD66-51169BC99DA4}"/>
              </a:ext>
            </a:extLst>
          </p:cNvPr>
          <p:cNvSpPr>
            <a:spLocks noGrp="1"/>
          </p:cNvSpPr>
          <p:nvPr>
            <p:ph type="ctrTitle"/>
          </p:nvPr>
        </p:nvSpPr>
        <p:spPr>
          <a:xfrm>
            <a:off x="1143000" y="841772"/>
            <a:ext cx="6858000" cy="1790700"/>
          </a:xfrm>
        </p:spPr>
        <p:txBody>
          <a:bodyPr anchor="b">
            <a:normAutofit/>
          </a:bodyPr>
          <a:lstStyle>
            <a:lvl1pPr algn="ctr">
              <a:defRPr sz="4050">
                <a:latin typeface="Franklin Gothic Medium" panose="020B0603020102020204" pitchFamily="34" charset="0"/>
              </a:defRPr>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8C0A4090-7932-4777-AA73-6C7C994BFD83}"/>
              </a:ext>
            </a:extLst>
          </p:cNvPr>
          <p:cNvSpPr>
            <a:spLocks noGrp="1"/>
          </p:cNvSpPr>
          <p:nvPr>
            <p:ph type="subTitle" idx="1"/>
          </p:nvPr>
        </p:nvSpPr>
        <p:spPr>
          <a:xfrm>
            <a:off x="1143000" y="2701528"/>
            <a:ext cx="6858000" cy="1241822"/>
          </a:xfrm>
        </p:spPr>
        <p:txBody>
          <a:bodyPr/>
          <a:lstStyle>
            <a:lvl1pPr marL="0" indent="0" algn="ctr">
              <a:buNone/>
              <a:defRPr sz="1800">
                <a:latin typeface="Franklin Gothic Book" panose="020B05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94681B9E-45C0-4D4C-80F6-35D4DB7713A9}"/>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DB2F5BDB-8ACE-48FE-8B5D-E1693F55B794}"/>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7B5325CF-84F6-4646-82E4-8AA76566B38A}"/>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1138144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3160C-EDEC-4F17-96E9-3FDA0B58C804}"/>
              </a:ext>
            </a:extLst>
          </p:cNvPr>
          <p:cNvSpPr>
            <a:spLocks noGrp="1"/>
          </p:cNvSpPr>
          <p:nvPr>
            <p:ph type="title"/>
          </p:nvPr>
        </p:nvSpPr>
        <p:spPr/>
        <p:txBody>
          <a:bodyPr/>
          <a:lstStyle>
            <a:lvl1pPr>
              <a:defRPr>
                <a:latin typeface="Franklin Gothic Medium" panose="020B0603020102020204" pitchFamily="34" charset="0"/>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2252006A-1ADD-4735-B187-BF3C2E54A02F}"/>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E5F25E7F-4D9E-4C7F-8D96-29516B4D709D}"/>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303D525F-AAD4-4D38-A2FF-9015FC05758B}"/>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454AF201-7617-4095-B769-B7470A85D915}"/>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7" name="Bildobjekt 6" descr="Bild på Vätra Götalandsregionens logotyp">
            <a:extLst>
              <a:ext uri="{FF2B5EF4-FFF2-40B4-BE49-F238E27FC236}">
                <a16:creationId xmlns:a16="http://schemas.microsoft.com/office/drawing/2014/main" id="{3DF4DF2E-5E32-4B8B-9711-FF686B283B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8" name="Bildobjekt 7" descr="Bild på VästKoms logotyp">
            <a:extLst>
              <a:ext uri="{FF2B5EF4-FFF2-40B4-BE49-F238E27FC236}">
                <a16:creationId xmlns:a16="http://schemas.microsoft.com/office/drawing/2014/main" id="{B4813128-5D2D-4CEE-9202-E165148544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225932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EDF999-4BC2-4704-9867-1DD600A6BD43}"/>
              </a:ext>
            </a:extLst>
          </p:cNvPr>
          <p:cNvSpPr>
            <a:spLocks noGrp="1"/>
          </p:cNvSpPr>
          <p:nvPr>
            <p:ph type="title"/>
          </p:nvPr>
        </p:nvSpPr>
        <p:spPr>
          <a:xfrm>
            <a:off x="623888" y="1282304"/>
            <a:ext cx="7886700" cy="2139553"/>
          </a:xfrm>
        </p:spPr>
        <p:txBody>
          <a:bodyPr anchor="b">
            <a:normAutofit/>
          </a:bodyPr>
          <a:lstStyle>
            <a:lvl1pPr>
              <a:defRPr sz="4050">
                <a:latin typeface="Franklin Gothic Medium" panose="020B0603020102020204" pitchFamily="34" charset="0"/>
              </a:defRPr>
            </a:lvl1p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1FF2538F-DC9C-4437-89C4-2197A45227B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latin typeface="Franklin Gothic Book" panose="020B05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3172D01-A9A7-4DC0-9D7F-B7135F3BC478}"/>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7F7AC6C6-D5DF-4B8A-B8D1-F78D9B456AB4}"/>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FCEF3BCA-CD12-4A6D-AFCA-89117CC324D8}"/>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7" name="Bildobjekt 6" descr="Bild på Vätra Götalandsregionens logotyp">
            <a:extLst>
              <a:ext uri="{FF2B5EF4-FFF2-40B4-BE49-F238E27FC236}">
                <a16:creationId xmlns:a16="http://schemas.microsoft.com/office/drawing/2014/main" id="{B5AF7800-5E67-4B16-82C6-34F34332AE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8" name="Bildobjekt 7" descr="Bild på VästKoms logotyp">
            <a:extLst>
              <a:ext uri="{FF2B5EF4-FFF2-40B4-BE49-F238E27FC236}">
                <a16:creationId xmlns:a16="http://schemas.microsoft.com/office/drawing/2014/main" id="{25282805-DD39-4BFD-B29C-9DB2C524FA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37228005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p:txBody>
          <a:bodyPr>
            <a:normAutofit/>
          </a:bodyPr>
          <a:lstStyle>
            <a:lvl1pPr>
              <a:defRPr sz="3000">
                <a:latin typeface="Franklin Gothic Demi" panose="020B0703020102020204" pitchFamily="34" charset="0"/>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404AD1-F74C-4DD0-9CAA-91CDBE7D894D}"/>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6B533BAD-976A-4560-8797-4368336953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9" name="Bildobjekt 8" descr="Bild på VästKoms logotyp">
            <a:extLst>
              <a:ext uri="{FF2B5EF4-FFF2-40B4-BE49-F238E27FC236}">
                <a16:creationId xmlns:a16="http://schemas.microsoft.com/office/drawing/2014/main" id="{D250C3F0-615C-4436-8FE3-0C4A4F0A2A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330878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BA9761-4A5E-4F02-A767-F110A925F551}"/>
              </a:ext>
            </a:extLst>
          </p:cNvPr>
          <p:cNvSpPr>
            <a:spLocks noGrp="1"/>
          </p:cNvSpPr>
          <p:nvPr>
            <p:ph type="title"/>
          </p:nvPr>
        </p:nvSpPr>
        <p:spPr>
          <a:xfrm>
            <a:off x="629841" y="273844"/>
            <a:ext cx="7886700" cy="994172"/>
          </a:xfrm>
        </p:spPr>
        <p:txBody>
          <a:bodyPr>
            <a:normAutofit/>
          </a:bodyPr>
          <a:lstStyle>
            <a:lvl1pPr>
              <a:defRPr sz="3000">
                <a:latin typeface="Franklin Gothic Medium" panose="020B0603020102020204" pitchFamily="34" charset="0"/>
              </a:defRPr>
            </a:lvl1p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B2835A4A-7E16-4B83-A714-924FF2529BD5}"/>
              </a:ext>
            </a:extLst>
          </p:cNvPr>
          <p:cNvSpPr>
            <a:spLocks noGrp="1"/>
          </p:cNvSpPr>
          <p:nvPr>
            <p:ph type="body" idx="1"/>
          </p:nvPr>
        </p:nvSpPr>
        <p:spPr>
          <a:xfrm>
            <a:off x="629842" y="1260872"/>
            <a:ext cx="3868340" cy="617934"/>
          </a:xfrm>
        </p:spPr>
        <p:txBody>
          <a:bodyPr anchor="b">
            <a:normAutofit/>
          </a:bodyPr>
          <a:lstStyle>
            <a:lvl1pPr marL="0" indent="0">
              <a:buNone/>
              <a:defRPr sz="1500" b="1">
                <a:latin typeface="Franklin Gothic Demi" panose="020B07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25FDB21-4EC6-40FE-85AF-02E69C404100}"/>
              </a:ext>
            </a:extLst>
          </p:cNvPr>
          <p:cNvSpPr>
            <a:spLocks noGrp="1"/>
          </p:cNvSpPr>
          <p:nvPr>
            <p:ph sz="half" idx="2"/>
          </p:nvPr>
        </p:nvSpPr>
        <p:spPr>
          <a:xfrm>
            <a:off x="629842" y="1878806"/>
            <a:ext cx="3868340" cy="2763441"/>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text 4">
            <a:extLst>
              <a:ext uri="{FF2B5EF4-FFF2-40B4-BE49-F238E27FC236}">
                <a16:creationId xmlns:a16="http://schemas.microsoft.com/office/drawing/2014/main" id="{418DE924-F0F3-4E24-B859-DDF64A806C9D}"/>
              </a:ext>
            </a:extLst>
          </p:cNvPr>
          <p:cNvSpPr>
            <a:spLocks noGrp="1"/>
          </p:cNvSpPr>
          <p:nvPr>
            <p:ph type="body" sz="quarter" idx="3"/>
          </p:nvPr>
        </p:nvSpPr>
        <p:spPr>
          <a:xfrm>
            <a:off x="4629150" y="1260872"/>
            <a:ext cx="3887391" cy="617934"/>
          </a:xfrm>
        </p:spPr>
        <p:txBody>
          <a:bodyPr anchor="b">
            <a:normAutofit/>
          </a:bodyPr>
          <a:lstStyle>
            <a:lvl1pPr marL="0" indent="0">
              <a:buNone/>
              <a:defRPr sz="1500" b="1">
                <a:latin typeface="Franklin Gothic Demi" panose="020B07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136B710-B26D-4269-B84E-7603D1FE2B33}"/>
              </a:ext>
            </a:extLst>
          </p:cNvPr>
          <p:cNvSpPr>
            <a:spLocks noGrp="1"/>
          </p:cNvSpPr>
          <p:nvPr>
            <p:ph sz="quarter" idx="4"/>
          </p:nvPr>
        </p:nvSpPr>
        <p:spPr>
          <a:xfrm>
            <a:off x="4629150" y="1878806"/>
            <a:ext cx="3887391" cy="2763441"/>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7" name="Platshållare för datum 6">
            <a:extLst>
              <a:ext uri="{FF2B5EF4-FFF2-40B4-BE49-F238E27FC236}">
                <a16:creationId xmlns:a16="http://schemas.microsoft.com/office/drawing/2014/main" id="{476B0B81-73DA-45DF-9C66-60DC6CDCFC2E}"/>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8" name="Platshållare för sidfot 7">
            <a:extLst>
              <a:ext uri="{FF2B5EF4-FFF2-40B4-BE49-F238E27FC236}">
                <a16:creationId xmlns:a16="http://schemas.microsoft.com/office/drawing/2014/main" id="{8027E27A-297D-4A03-AB0C-46DEAF26CF10}"/>
              </a:ext>
            </a:extLst>
          </p:cNvPr>
          <p:cNvSpPr>
            <a:spLocks noGrp="1"/>
          </p:cNvSpPr>
          <p:nvPr>
            <p:ph type="ftr" sz="quarter" idx="11"/>
          </p:nvPr>
        </p:nvSpPr>
        <p:spPr/>
        <p:txBody>
          <a:bodyPr/>
          <a:lstStyle/>
          <a:p>
            <a:endParaRPr lang="en-SE"/>
          </a:p>
        </p:txBody>
      </p:sp>
      <p:sp>
        <p:nvSpPr>
          <p:cNvPr id="9" name="Platshållare för bildnummer 8">
            <a:extLst>
              <a:ext uri="{FF2B5EF4-FFF2-40B4-BE49-F238E27FC236}">
                <a16:creationId xmlns:a16="http://schemas.microsoft.com/office/drawing/2014/main" id="{A863A75A-A9D9-4AFA-B0B4-E21E4245EF68}"/>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10" name="Bildobjekt 9" descr="Bild på Vätra Götalandsregionens logotyp">
            <a:extLst>
              <a:ext uri="{FF2B5EF4-FFF2-40B4-BE49-F238E27FC236}">
                <a16:creationId xmlns:a16="http://schemas.microsoft.com/office/drawing/2014/main" id="{361B7FA7-4329-4111-9B3D-EF36F1CB5F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11" name="Bildobjekt 10" descr="Bild på VästKoms logotyp">
            <a:extLst>
              <a:ext uri="{FF2B5EF4-FFF2-40B4-BE49-F238E27FC236}">
                <a16:creationId xmlns:a16="http://schemas.microsoft.com/office/drawing/2014/main" id="{ACF2BC79-5FCC-4778-9C09-2743CCB23B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32705594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EAD193-154C-4092-BF0E-46A6114E66D1}"/>
              </a:ext>
            </a:extLst>
          </p:cNvPr>
          <p:cNvSpPr>
            <a:spLocks noGrp="1"/>
          </p:cNvSpPr>
          <p:nvPr>
            <p:ph type="title"/>
          </p:nvPr>
        </p:nvSpPr>
        <p:spPr/>
        <p:txBody>
          <a:bodyPr>
            <a:normAutofit/>
          </a:bodyPr>
          <a:lstStyle>
            <a:lvl1pPr>
              <a:defRPr sz="3000">
                <a:latin typeface="Franklin Gothic Medium" panose="020B0603020102020204" pitchFamily="34" charset="0"/>
              </a:defRPr>
            </a:lvl1p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3921BDAA-315F-421C-9C12-BA68F18EBF88}"/>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0051FFE-6780-46C1-87FE-1F96CA4F3F6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E8F957DF-676A-4061-8A3E-9AF37ED25495}"/>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6" name="Bildobjekt 5" descr="Bild på Vätra Götalandsregionens logotyp">
            <a:extLst>
              <a:ext uri="{FF2B5EF4-FFF2-40B4-BE49-F238E27FC236}">
                <a16:creationId xmlns:a16="http://schemas.microsoft.com/office/drawing/2014/main" id="{EB7901A5-E1EA-450E-815C-4D1569B26D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7" name="Bildobjekt 6" descr="Bild på VästKoms logotyp">
            <a:extLst>
              <a:ext uri="{FF2B5EF4-FFF2-40B4-BE49-F238E27FC236}">
                <a16:creationId xmlns:a16="http://schemas.microsoft.com/office/drawing/2014/main" id="{EAE81A4E-E03C-40A9-B3BF-5946584BCF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3435636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EA77F9-6C6F-47DC-B94E-B33C95E9ADF3}"/>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3" name="Platshållare för sidfot 2">
            <a:extLst>
              <a:ext uri="{FF2B5EF4-FFF2-40B4-BE49-F238E27FC236}">
                <a16:creationId xmlns:a16="http://schemas.microsoft.com/office/drawing/2014/main" id="{8648F626-561B-4414-B923-D838F912DF9C}"/>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9CB42405-8BF2-481A-9FE3-20ECC10B87A0}"/>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5" name="Bildobjekt 4" descr="Bild på Vätra Götalandsregionens logotyp">
            <a:extLst>
              <a:ext uri="{FF2B5EF4-FFF2-40B4-BE49-F238E27FC236}">
                <a16:creationId xmlns:a16="http://schemas.microsoft.com/office/drawing/2014/main" id="{B6630B06-CE88-4E65-B4F2-43D85227B8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6" name="Bildobjekt 5" descr="Bild på VästKoms logotyp">
            <a:extLst>
              <a:ext uri="{FF2B5EF4-FFF2-40B4-BE49-F238E27FC236}">
                <a16:creationId xmlns:a16="http://schemas.microsoft.com/office/drawing/2014/main" id="{30EC288A-C73C-4CE2-871A-50EE59AC9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10834983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75869-D5DC-45AB-A851-574F31485CC9}"/>
              </a:ext>
            </a:extLst>
          </p:cNvPr>
          <p:cNvSpPr>
            <a:spLocks noGrp="1"/>
          </p:cNvSpPr>
          <p:nvPr>
            <p:ph type="title"/>
          </p:nvPr>
        </p:nvSpPr>
        <p:spPr>
          <a:xfrm>
            <a:off x="629841" y="342900"/>
            <a:ext cx="2949178" cy="1200150"/>
          </a:xfrm>
        </p:spPr>
        <p:txBody>
          <a:bodyPr anchor="b">
            <a:normAutofit/>
          </a:bodyPr>
          <a:lstStyle>
            <a:lvl1pPr>
              <a:defRPr sz="2100">
                <a:latin typeface="Franklin Gothic Medium" panose="020B0603020102020204" pitchFamily="34" charset="0"/>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F4877B6F-83D8-48FD-BDFF-E8290555C17F}"/>
              </a:ext>
            </a:extLst>
          </p:cNvPr>
          <p:cNvSpPr>
            <a:spLocks noGrp="1"/>
          </p:cNvSpPr>
          <p:nvPr>
            <p:ph idx="1"/>
          </p:nvPr>
        </p:nvSpPr>
        <p:spPr>
          <a:xfrm>
            <a:off x="3887391" y="740569"/>
            <a:ext cx="4629150" cy="3655219"/>
          </a:xfrm>
        </p:spPr>
        <p:txBody>
          <a:bodyPr/>
          <a:lstStyle>
            <a:lvl1pPr>
              <a:defRPr sz="2400">
                <a:latin typeface="Franklin Gothic Book" panose="020B0503020102020204" pitchFamily="34" charset="0"/>
              </a:defRPr>
            </a:lvl1pPr>
            <a:lvl2pPr>
              <a:defRPr sz="2100">
                <a:latin typeface="Franklin Gothic Book" panose="020B0503020102020204" pitchFamily="34" charset="0"/>
              </a:defRPr>
            </a:lvl2pPr>
            <a:lvl3pPr>
              <a:defRPr sz="1800">
                <a:latin typeface="Franklin Gothic Book" panose="020B0503020102020204" pitchFamily="34" charset="0"/>
              </a:defRPr>
            </a:lvl3pPr>
            <a:lvl4pPr>
              <a:defRPr sz="1500">
                <a:latin typeface="Franklin Gothic Book" panose="020B0503020102020204" pitchFamily="34" charset="0"/>
              </a:defRPr>
            </a:lvl4pPr>
            <a:lvl5pPr>
              <a:defRPr sz="1500">
                <a:latin typeface="Franklin Gothic Book" panose="020B0503020102020204" pitchFamily="34" charset="0"/>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text 3">
            <a:extLst>
              <a:ext uri="{FF2B5EF4-FFF2-40B4-BE49-F238E27FC236}">
                <a16:creationId xmlns:a16="http://schemas.microsoft.com/office/drawing/2014/main" id="{9ABC79EC-86BE-40C9-963A-13F4A1F63716}"/>
              </a:ext>
            </a:extLst>
          </p:cNvPr>
          <p:cNvSpPr>
            <a:spLocks noGrp="1"/>
          </p:cNvSpPr>
          <p:nvPr>
            <p:ph type="body" sz="half" idx="2"/>
          </p:nvPr>
        </p:nvSpPr>
        <p:spPr>
          <a:xfrm>
            <a:off x="629841" y="1543050"/>
            <a:ext cx="2949178" cy="2858691"/>
          </a:xfrm>
        </p:spPr>
        <p:txBody>
          <a:bodyPr/>
          <a:lstStyle>
            <a:lvl1pPr marL="0" indent="0">
              <a:buNone/>
              <a:defRPr sz="1200">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CFF969D-8C4D-4840-B242-2DF9FD57BCA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0DF9B2EB-7564-4BF3-A217-1555536EFAD7}"/>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2BFAEB5D-6AEB-4378-8133-733AB92DBE34}"/>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C90ED246-9617-4079-A8A5-D9C4DD283F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9" name="Bildobjekt 8" descr="Bild på VästKoms logotyp">
            <a:extLst>
              <a:ext uri="{FF2B5EF4-FFF2-40B4-BE49-F238E27FC236}">
                <a16:creationId xmlns:a16="http://schemas.microsoft.com/office/drawing/2014/main" id="{44A03843-63F7-4FC3-B4BE-E508C39574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16377406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E3A4A2-D030-4807-AE5E-442ECE87F539}"/>
              </a:ext>
            </a:extLst>
          </p:cNvPr>
          <p:cNvSpPr>
            <a:spLocks noGrp="1"/>
          </p:cNvSpPr>
          <p:nvPr>
            <p:ph type="title"/>
          </p:nvPr>
        </p:nvSpPr>
        <p:spPr>
          <a:xfrm>
            <a:off x="629841" y="342900"/>
            <a:ext cx="2949178" cy="1200150"/>
          </a:xfrm>
        </p:spPr>
        <p:txBody>
          <a:bodyPr anchor="b">
            <a:normAutofit/>
          </a:bodyPr>
          <a:lstStyle>
            <a:lvl1pPr>
              <a:defRPr sz="2100">
                <a:latin typeface="Franklin Gothic Medium" panose="020B0603020102020204" pitchFamily="34" charset="0"/>
              </a:defRPr>
            </a:lvl1pPr>
          </a:lstStyle>
          <a:p>
            <a:r>
              <a:rPr lang="sv-SE"/>
              <a:t>Klicka här för att ändra mall för rubrikformat</a:t>
            </a:r>
            <a:endParaRPr lang="en-SE"/>
          </a:p>
        </p:txBody>
      </p:sp>
      <p:sp>
        <p:nvSpPr>
          <p:cNvPr id="3" name="Platshållare för bild 2">
            <a:extLst>
              <a:ext uri="{FF2B5EF4-FFF2-40B4-BE49-F238E27FC236}">
                <a16:creationId xmlns:a16="http://schemas.microsoft.com/office/drawing/2014/main" id="{99B56542-3792-4F4A-936B-5CC4B7DFF6B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E"/>
          </a:p>
        </p:txBody>
      </p:sp>
      <p:sp>
        <p:nvSpPr>
          <p:cNvPr id="4" name="Platshållare för text 3">
            <a:extLst>
              <a:ext uri="{FF2B5EF4-FFF2-40B4-BE49-F238E27FC236}">
                <a16:creationId xmlns:a16="http://schemas.microsoft.com/office/drawing/2014/main" id="{6D6C1A4A-95A3-4369-A64F-A8656658DCA4}"/>
              </a:ext>
            </a:extLst>
          </p:cNvPr>
          <p:cNvSpPr>
            <a:spLocks noGrp="1"/>
          </p:cNvSpPr>
          <p:nvPr>
            <p:ph type="body" sz="half" idx="2"/>
          </p:nvPr>
        </p:nvSpPr>
        <p:spPr>
          <a:xfrm>
            <a:off x="629841" y="1543050"/>
            <a:ext cx="2949178" cy="2858691"/>
          </a:xfrm>
        </p:spPr>
        <p:txBody>
          <a:bodyPr/>
          <a:lstStyle>
            <a:lvl1pPr marL="0" indent="0">
              <a:buNone/>
              <a:defRPr sz="1200">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8099726-80CD-4893-91CF-7FFFCCA6570B}"/>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E7E13B5F-90FC-4049-AEB8-4214A26970C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CF83853E-F4A9-46D0-A0BB-76B360A8180D}"/>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111DF7D2-C765-4D22-B00E-0451B19155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9" name="Bildobjekt 8" descr="Bild på VästKoms logotyp">
            <a:extLst>
              <a:ext uri="{FF2B5EF4-FFF2-40B4-BE49-F238E27FC236}">
                <a16:creationId xmlns:a16="http://schemas.microsoft.com/office/drawing/2014/main" id="{643E02C9-311A-44D0-B937-6BA5A837F9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173046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vå delar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525780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5966245" y="586113"/>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28650" y="93999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881983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612515-1BDC-4A8F-8D52-67EBCD6C48A6}"/>
              </a:ext>
            </a:extLst>
          </p:cNvPr>
          <p:cNvSpPr>
            <a:spLocks noGrp="1"/>
          </p:cNvSpPr>
          <p:nvPr>
            <p:ph type="title"/>
          </p:nvPr>
        </p:nvSpPr>
        <p:spPr/>
        <p:txBody>
          <a:bodyPr>
            <a:normAutofit/>
          </a:bodyPr>
          <a:lstStyle>
            <a:lvl1pPr>
              <a:defRPr sz="3000">
                <a:latin typeface="Franklin Gothic Medium" panose="020B0603020102020204" pitchFamily="34" charset="0"/>
              </a:defRPr>
            </a:lvl1pPr>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8E243217-1A50-4DCF-9C97-BE872E3F57E6}"/>
              </a:ext>
            </a:extLst>
          </p:cNvPr>
          <p:cNvSpPr>
            <a:spLocks noGrp="1"/>
          </p:cNvSpPr>
          <p:nvPr>
            <p:ph type="body" orient="vert" idx="1"/>
          </p:nvPr>
        </p:nvSpPr>
        <p:spPr/>
        <p:txBody>
          <a:bodyPr vert="eaVert"/>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2CBB03A1-76B2-4C19-B895-2538C6371364}"/>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8C35B4C3-AF9F-4C06-A68B-7B687F456D0E}"/>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C05AD93A-B915-4BD5-8C52-77324F1D09B1}"/>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7" name="Bildobjekt 6" descr="Bild på Vätra Götalandsregionens logotyp">
            <a:extLst>
              <a:ext uri="{FF2B5EF4-FFF2-40B4-BE49-F238E27FC236}">
                <a16:creationId xmlns:a16="http://schemas.microsoft.com/office/drawing/2014/main" id="{DD2703A2-E3DE-43E4-9645-50B3B3DE3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8" name="Bildobjekt 7" descr="Bild på VästKoms logotyp">
            <a:extLst>
              <a:ext uri="{FF2B5EF4-FFF2-40B4-BE49-F238E27FC236}">
                <a16:creationId xmlns:a16="http://schemas.microsoft.com/office/drawing/2014/main" id="{A3DDD013-192A-448A-8A86-8D9E2BDCD6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4141850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226CAB6-F3A4-41DD-A28D-69AFB6441987}"/>
              </a:ext>
            </a:extLst>
          </p:cNvPr>
          <p:cNvSpPr>
            <a:spLocks noGrp="1"/>
          </p:cNvSpPr>
          <p:nvPr>
            <p:ph type="title" orient="vert"/>
          </p:nvPr>
        </p:nvSpPr>
        <p:spPr>
          <a:xfrm>
            <a:off x="6543675" y="273844"/>
            <a:ext cx="1971675" cy="4358879"/>
          </a:xfrm>
        </p:spPr>
        <p:txBody>
          <a:bodyPr vert="eaVert">
            <a:normAutofit/>
          </a:bodyPr>
          <a:lstStyle>
            <a:lvl1pPr>
              <a:defRPr sz="3000">
                <a:latin typeface="Franklin Gothic Medium" panose="020B0603020102020204" pitchFamily="34" charset="0"/>
              </a:defRPr>
            </a:lvl1pPr>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211F4937-D727-4E21-9463-149666FB22A5}"/>
              </a:ext>
            </a:extLst>
          </p:cNvPr>
          <p:cNvSpPr>
            <a:spLocks noGrp="1"/>
          </p:cNvSpPr>
          <p:nvPr>
            <p:ph type="body" orient="vert" idx="1"/>
          </p:nvPr>
        </p:nvSpPr>
        <p:spPr>
          <a:xfrm>
            <a:off x="628650" y="273844"/>
            <a:ext cx="5800725" cy="4358879"/>
          </a:xfrm>
        </p:spPr>
        <p:txBody>
          <a:bodyPr vert="eaVert"/>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66D3E0DD-0059-45BE-99F5-4E7725E14C37}"/>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305CB913-A76C-434D-BAA7-58DBC4E1DB3D}"/>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77E586C4-A2C5-4C17-8436-61FC63B87AFC}"/>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7" name="Bildobjekt 6" descr="Bild på Vätra Götalandsregionens logotyp">
            <a:extLst>
              <a:ext uri="{FF2B5EF4-FFF2-40B4-BE49-F238E27FC236}">
                <a16:creationId xmlns:a16="http://schemas.microsoft.com/office/drawing/2014/main" id="{791FFB39-8E11-4AEB-A5D3-0ABB2E15F5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8" name="Bildobjekt 7" descr="Bild på VästKoms logotyp">
            <a:extLst>
              <a:ext uri="{FF2B5EF4-FFF2-40B4-BE49-F238E27FC236}">
                <a16:creationId xmlns:a16="http://schemas.microsoft.com/office/drawing/2014/main" id="{CA1DE292-D04E-40DA-A544-857F0565F9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40825264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628650" y="273844"/>
            <a:ext cx="7484494"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fld id="{2FA88EB8-A230-44F2-8E84-F02FED731665}" type="datetime8">
              <a:rPr lang="en-SE" smtClean="0"/>
              <a:t>04/11/2022 09:14</a:t>
            </a:fld>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lvl1pPr>
              <a:defRPr spc="113" baseline="0">
                <a:latin typeface="+mj-lt"/>
              </a:defRPr>
            </a:lvl1pPr>
          </a:lstStyle>
          <a:p>
            <a:r>
              <a:rPr lang="sv-SE"/>
              <a:t>www.vardsamverkan.se</a:t>
            </a:r>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grpSp>
        <p:nvGrpSpPr>
          <p:cNvPr id="9" name="Grupp 8">
            <a:extLst>
              <a:ext uri="{FF2B5EF4-FFF2-40B4-BE49-F238E27FC236}">
                <a16:creationId xmlns:a16="http://schemas.microsoft.com/office/drawing/2014/main" id="{6DAE31D8-7742-4894-B1BE-C331253600DE}"/>
              </a:ext>
            </a:extLst>
          </p:cNvPr>
          <p:cNvGrpSpPr/>
          <p:nvPr userDrawn="1"/>
        </p:nvGrpSpPr>
        <p:grpSpPr>
          <a:xfrm>
            <a:off x="8622507" y="1"/>
            <a:ext cx="521494" cy="5143500"/>
            <a:chOff x="2286000" y="172029"/>
            <a:chExt cx="695325" cy="6858000"/>
          </a:xfrm>
        </p:grpSpPr>
        <p:sp>
          <p:nvSpPr>
            <p:cNvPr id="7" name="Rektangel 6">
              <a:extLst>
                <a:ext uri="{FF2B5EF4-FFF2-40B4-BE49-F238E27FC236}">
                  <a16:creationId xmlns:a16="http://schemas.microsoft.com/office/drawing/2014/main" id="{B2D62019-DCDE-4010-992A-FF81A43CBAE3}"/>
                </a:ext>
              </a:extLst>
            </p:cNvPr>
            <p:cNvSpPr/>
            <p:nvPr/>
          </p:nvSpPr>
          <p:spPr>
            <a:xfrm>
              <a:off x="2286000" y="172029"/>
              <a:ext cx="695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pic>
          <p:nvPicPr>
            <p:cNvPr id="8" name="Bildobjekt 7">
              <a:extLst>
                <a:ext uri="{FF2B5EF4-FFF2-40B4-BE49-F238E27FC236}">
                  <a16:creationId xmlns:a16="http://schemas.microsoft.com/office/drawing/2014/main" id="{59F11D77-E382-4666-B5CD-B6CFEF955161}"/>
                </a:ext>
                <a:ext uri="{C183D7F6-B498-43B3-948B-1728B52AA6E4}">
                  <adec:decorative xmlns:adec="http://schemas.microsoft.com/office/drawing/2017/decorative" val="1"/>
                </a:ext>
              </a:extLst>
            </p:cNvPr>
            <p:cNvPicPr/>
            <p:nvPr/>
          </p:nvPicPr>
          <p:blipFill rotWithShape="1">
            <a:blip r:embed="rId2">
              <a:clrChange>
                <a:clrFrom>
                  <a:srgbClr val="FFFFFD"/>
                </a:clrFrom>
                <a:clrTo>
                  <a:srgbClr val="FFFFFD">
                    <a:alpha val="0"/>
                  </a:srgbClr>
                </a:clrTo>
              </a:clrChange>
              <a:alphaModFix amt="50000"/>
              <a:duotone>
                <a:schemeClr val="accent1">
                  <a:shade val="45000"/>
                  <a:satMod val="135000"/>
                </a:schemeClr>
                <a:prstClr val="white"/>
              </a:duotone>
              <a:extLst>
                <a:ext uri="{28A0092B-C50C-407E-A947-70E740481C1C}">
                  <a14:useLocalDpi xmlns:a14="http://schemas.microsoft.com/office/drawing/2010/main" val="0"/>
                </a:ext>
              </a:extLst>
            </a:blip>
            <a:srcRect l="36747" t="2390" r="53598" b="2388"/>
            <a:stretch/>
          </p:blipFill>
          <p:spPr bwMode="auto">
            <a:xfrm>
              <a:off x="2286000" y="172029"/>
              <a:ext cx="695325" cy="6858000"/>
            </a:xfrm>
            <a:prstGeom prst="rect">
              <a:avLst/>
            </a:prstGeom>
            <a:noFill/>
            <a:ln>
              <a:noFill/>
            </a:ln>
            <a:extLst>
              <a:ext uri="{53640926-AAD7-44D8-BBD7-CCE9431645EC}">
                <a14:shadowObscured xmlns:a14="http://schemas.microsoft.com/office/drawing/2010/main"/>
              </a:ext>
            </a:extLst>
          </p:spPr>
        </p:pic>
      </p:gr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628650" y="1419225"/>
            <a:ext cx="7484494" cy="3209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2" name="Platshållare för innehåll 9">
            <a:extLst>
              <a:ext uri="{FF2B5EF4-FFF2-40B4-BE49-F238E27FC236}">
                <a16:creationId xmlns:a16="http://schemas.microsoft.com/office/drawing/2014/main" id="{E18E7E03-ED59-40AE-B52D-25574002E88D}"/>
              </a:ext>
            </a:extLst>
          </p:cNvPr>
          <p:cNvSpPr>
            <a:spLocks noGrp="1"/>
          </p:cNvSpPr>
          <p:nvPr>
            <p:ph sz="quarter" idx="14"/>
          </p:nvPr>
        </p:nvSpPr>
        <p:spPr>
          <a:xfrm>
            <a:off x="628650" y="1397794"/>
            <a:ext cx="7484494" cy="3209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cxnSp>
        <p:nvCxnSpPr>
          <p:cNvPr id="13" name="Rak koppling 12">
            <a:extLst>
              <a:ext uri="{FF2B5EF4-FFF2-40B4-BE49-F238E27FC236}">
                <a16:creationId xmlns:a16="http://schemas.microsoft.com/office/drawing/2014/main" id="{838BFA43-B795-4D66-8C88-FA6A0802B618}"/>
              </a:ext>
            </a:extLst>
          </p:cNvPr>
          <p:cNvCxnSpPr/>
          <p:nvPr userDrawn="1"/>
        </p:nvCxnSpPr>
        <p:spPr>
          <a:xfrm>
            <a:off x="3907632" y="4767263"/>
            <a:ext cx="1235869" cy="0"/>
          </a:xfrm>
          <a:prstGeom prst="line">
            <a:avLst/>
          </a:prstGeom>
        </p:spPr>
        <p:style>
          <a:lnRef idx="1">
            <a:schemeClr val="dk1"/>
          </a:lnRef>
          <a:fillRef idx="0">
            <a:schemeClr val="dk1"/>
          </a:fillRef>
          <a:effectRef idx="0">
            <a:schemeClr val="dk1"/>
          </a:effectRef>
          <a:fontRef idx="minor">
            <a:schemeClr val="tx1"/>
          </a:fontRef>
        </p:style>
      </p:cxnSp>
      <p:sp>
        <p:nvSpPr>
          <p:cNvPr id="14" name="textruta 13">
            <a:extLst>
              <a:ext uri="{FF2B5EF4-FFF2-40B4-BE49-F238E27FC236}">
                <a16:creationId xmlns:a16="http://schemas.microsoft.com/office/drawing/2014/main" id="{B4F253D3-5A4E-42A8-ACBF-3EE84E7BC9BF}"/>
              </a:ext>
            </a:extLst>
          </p:cNvPr>
          <p:cNvSpPr txBox="1"/>
          <p:nvPr userDrawn="1"/>
        </p:nvSpPr>
        <p:spPr>
          <a:xfrm>
            <a:off x="2218134" y="4800309"/>
            <a:ext cx="4614863" cy="230832"/>
          </a:xfrm>
          <a:prstGeom prst="rect">
            <a:avLst/>
          </a:prstGeom>
          <a:noFill/>
        </p:spPr>
        <p:txBody>
          <a:bodyPr wrap="square">
            <a:spAutoFit/>
          </a:bodyPr>
          <a:lstStyle/>
          <a:p>
            <a:pPr algn="ctr"/>
            <a:r>
              <a:rPr lang="sv-SE" sz="900" spc="113" baseline="0">
                <a:latin typeface="+mj-lt"/>
              </a:rPr>
              <a:t>www.vardsamverkan.se</a:t>
            </a:r>
            <a:endParaRPr lang="en-SE" sz="900" spc="113" baseline="0">
              <a:latin typeface="+mj-lt"/>
            </a:endParaRPr>
          </a:p>
        </p:txBody>
      </p:sp>
    </p:spTree>
    <p:extLst>
      <p:ext uri="{BB962C8B-B14F-4D97-AF65-F5344CB8AC3E}">
        <p14:creationId xmlns:p14="http://schemas.microsoft.com/office/powerpoint/2010/main" val="12636542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628650" y="273844"/>
            <a:ext cx="7484494"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grpSp>
        <p:nvGrpSpPr>
          <p:cNvPr id="9" name="Grupp 8">
            <a:extLst>
              <a:ext uri="{FF2B5EF4-FFF2-40B4-BE49-F238E27FC236}">
                <a16:creationId xmlns:a16="http://schemas.microsoft.com/office/drawing/2014/main" id="{6DAE31D8-7742-4894-B1BE-C331253600DE}"/>
              </a:ext>
            </a:extLst>
          </p:cNvPr>
          <p:cNvGrpSpPr/>
          <p:nvPr userDrawn="1"/>
        </p:nvGrpSpPr>
        <p:grpSpPr>
          <a:xfrm>
            <a:off x="8622507" y="1"/>
            <a:ext cx="521494" cy="5143500"/>
            <a:chOff x="2286000" y="172029"/>
            <a:chExt cx="695325" cy="6858000"/>
          </a:xfrm>
        </p:grpSpPr>
        <p:sp>
          <p:nvSpPr>
            <p:cNvPr id="7" name="Rektangel 6">
              <a:extLst>
                <a:ext uri="{FF2B5EF4-FFF2-40B4-BE49-F238E27FC236}">
                  <a16:creationId xmlns:a16="http://schemas.microsoft.com/office/drawing/2014/main" id="{B2D62019-DCDE-4010-992A-FF81A43CBAE3}"/>
                </a:ext>
              </a:extLst>
            </p:cNvPr>
            <p:cNvSpPr/>
            <p:nvPr/>
          </p:nvSpPr>
          <p:spPr>
            <a:xfrm>
              <a:off x="2286000" y="172029"/>
              <a:ext cx="695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pic>
          <p:nvPicPr>
            <p:cNvPr id="8" name="Bildobjekt 7">
              <a:extLst>
                <a:ext uri="{FF2B5EF4-FFF2-40B4-BE49-F238E27FC236}">
                  <a16:creationId xmlns:a16="http://schemas.microsoft.com/office/drawing/2014/main" id="{59F11D77-E382-4666-B5CD-B6CFEF955161}"/>
                </a:ext>
                <a:ext uri="{C183D7F6-B498-43B3-948B-1728B52AA6E4}">
                  <adec:decorative xmlns:adec="http://schemas.microsoft.com/office/drawing/2017/decorative" val="1"/>
                </a:ext>
              </a:extLst>
            </p:cNvPr>
            <p:cNvPicPr/>
            <p:nvPr/>
          </p:nvPicPr>
          <p:blipFill rotWithShape="1">
            <a:blip r:embed="rId2">
              <a:clrChange>
                <a:clrFrom>
                  <a:srgbClr val="FFFFFD"/>
                </a:clrFrom>
                <a:clrTo>
                  <a:srgbClr val="FFFFFD">
                    <a:alpha val="0"/>
                  </a:srgbClr>
                </a:clrTo>
              </a:clrChange>
              <a:alphaModFix amt="50000"/>
              <a:duotone>
                <a:schemeClr val="accent1">
                  <a:shade val="45000"/>
                  <a:satMod val="135000"/>
                </a:schemeClr>
                <a:prstClr val="white"/>
              </a:duotone>
              <a:extLst>
                <a:ext uri="{28A0092B-C50C-407E-A947-70E740481C1C}">
                  <a14:useLocalDpi xmlns:a14="http://schemas.microsoft.com/office/drawing/2010/main" val="0"/>
                </a:ext>
              </a:extLst>
            </a:blip>
            <a:srcRect l="36747" t="2390" r="53598" b="2388"/>
            <a:stretch/>
          </p:blipFill>
          <p:spPr bwMode="auto">
            <a:xfrm>
              <a:off x="2286000" y="172029"/>
              <a:ext cx="695325" cy="6858000"/>
            </a:xfrm>
            <a:prstGeom prst="rect">
              <a:avLst/>
            </a:prstGeom>
            <a:noFill/>
            <a:ln>
              <a:noFill/>
            </a:ln>
            <a:extLst>
              <a:ext uri="{53640926-AAD7-44D8-BBD7-CCE9431645EC}">
                <a14:shadowObscured xmlns:a14="http://schemas.microsoft.com/office/drawing/2010/main"/>
              </a:ext>
            </a:extLst>
          </p:spPr>
        </p:pic>
      </p:gr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628650" y="1419225"/>
            <a:ext cx="7484494" cy="3209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11" name="Bildobjekt 10" descr="Bild på Vätra Götalandsregionens logotyp">
            <a:extLst>
              <a:ext uri="{FF2B5EF4-FFF2-40B4-BE49-F238E27FC236}">
                <a16:creationId xmlns:a16="http://schemas.microsoft.com/office/drawing/2014/main" id="{C6E42445-3F24-495D-BBA3-0BFF2D37CD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6100" y="4758409"/>
            <a:ext cx="1251912" cy="322745"/>
          </a:xfrm>
          <a:prstGeom prst="rect">
            <a:avLst/>
          </a:prstGeom>
        </p:spPr>
      </p:pic>
      <p:pic>
        <p:nvPicPr>
          <p:cNvPr id="12" name="Bildobjekt 11" descr="Bild på VästKoms logotyp">
            <a:extLst>
              <a:ext uri="{FF2B5EF4-FFF2-40B4-BE49-F238E27FC236}">
                <a16:creationId xmlns:a16="http://schemas.microsoft.com/office/drawing/2014/main" id="{F44876B3-CDF6-4AE7-8F95-CA03A56B05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79500" y="4767263"/>
            <a:ext cx="1235551" cy="374981"/>
          </a:xfrm>
          <a:prstGeom prst="rect">
            <a:avLst/>
          </a:prstGeom>
        </p:spPr>
      </p:pic>
    </p:spTree>
    <p:extLst>
      <p:ext uri="{BB962C8B-B14F-4D97-AF65-F5344CB8AC3E}">
        <p14:creationId xmlns:p14="http://schemas.microsoft.com/office/powerpoint/2010/main" val="326904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_smalbild_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777711" y="1092994"/>
            <a:ext cx="2251239" cy="2581275"/>
          </a:xfrm>
          <a:solidFill>
            <a:schemeClr val="accent1"/>
          </a:solidFill>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BDDFB9B6-24DA-43F5-8870-00686503D8BB}"/>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0" y="0"/>
            <a:ext cx="1838325" cy="5143500"/>
          </a:xfrm>
        </p:spPr>
        <p:txBody>
          <a:bodyPr/>
          <a:lstStyle/>
          <a:p>
            <a:r>
              <a:rPr lang="sv-SE"/>
              <a:t>Klicka på ikonen för att lägga till en bild</a:t>
            </a:r>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4086225" y="509047"/>
            <a:ext cx="4429125" cy="39593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33672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_bredbild_höger">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1" y="0"/>
            <a:ext cx="3086101" cy="5143500"/>
          </a:xfrm>
        </p:spPr>
        <p:txBody>
          <a:bodyPr/>
          <a:lstStyle/>
          <a:p>
            <a:r>
              <a:rPr lang="sv-SE"/>
              <a:t>Klicka på ikonen för att lägga till en bild</a:t>
            </a:r>
            <a:endParaRPr lang="en-SE"/>
          </a:p>
        </p:txBody>
      </p:sp>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417430" y="1037035"/>
            <a:ext cx="2251239" cy="2693194"/>
          </a:xfrm>
          <a:solidFill>
            <a:schemeClr val="accent1"/>
          </a:solidFill>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BDDFB9B6-24DA-43F5-8870-00686503D8BB}"/>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4086225" y="509047"/>
            <a:ext cx="4429125" cy="39593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4845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5BB34-D6FD-44D5-8287-53FE87A3C201}"/>
              </a:ext>
            </a:extLst>
          </p:cNvPr>
          <p:cNvSpPr>
            <a:spLocks noGrp="1"/>
          </p:cNvSpPr>
          <p:nvPr>
            <p:ph type="title"/>
          </p:nvPr>
        </p:nvSpPr>
        <p:spPr>
          <a:xfrm>
            <a:off x="4227910" y="394036"/>
            <a:ext cx="4428843" cy="994172"/>
          </a:xfrm>
        </p:spPr>
        <p:txBody>
          <a:bodyPr/>
          <a:lstStyle>
            <a:lvl1pPr algn="r">
              <a:defRPr/>
            </a:lvl1p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E17757D-64B4-47DC-8F36-077196AFFE01}"/>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7D5ECCA0-F190-4B89-8C62-248AB075E781}"/>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051066E8-C608-4456-A67B-88562785E083}"/>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11" name="Platshållare för text 10">
            <a:extLst>
              <a:ext uri="{FF2B5EF4-FFF2-40B4-BE49-F238E27FC236}">
                <a16:creationId xmlns:a16="http://schemas.microsoft.com/office/drawing/2014/main" id="{FF38D77B-1A56-4791-9768-AC1FC70F3A56}"/>
              </a:ext>
            </a:extLst>
          </p:cNvPr>
          <p:cNvSpPr>
            <a:spLocks noGrp="1"/>
          </p:cNvSpPr>
          <p:nvPr>
            <p:ph type="body" sz="quarter" idx="15"/>
          </p:nvPr>
        </p:nvSpPr>
        <p:spPr>
          <a:xfrm>
            <a:off x="4227910" y="1703785"/>
            <a:ext cx="4398169" cy="28634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3" name="Platshållare för innehåll 12">
            <a:extLst>
              <a:ext uri="{FF2B5EF4-FFF2-40B4-BE49-F238E27FC236}">
                <a16:creationId xmlns:a16="http://schemas.microsoft.com/office/drawing/2014/main" id="{84A97CCF-7B7E-492F-B11B-6629A42C303F}"/>
              </a:ext>
            </a:extLst>
          </p:cNvPr>
          <p:cNvSpPr>
            <a:spLocks noGrp="1"/>
          </p:cNvSpPr>
          <p:nvPr>
            <p:ph sz="quarter" idx="16"/>
          </p:nvPr>
        </p:nvSpPr>
        <p:spPr>
          <a:xfrm>
            <a:off x="0" y="2905813"/>
            <a:ext cx="3605213" cy="22376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4" name="Platshållare för innehåll 12">
            <a:extLst>
              <a:ext uri="{FF2B5EF4-FFF2-40B4-BE49-F238E27FC236}">
                <a16:creationId xmlns:a16="http://schemas.microsoft.com/office/drawing/2014/main" id="{576D569D-D436-4315-88A9-76FBCFDA45D3}"/>
              </a:ext>
            </a:extLst>
          </p:cNvPr>
          <p:cNvSpPr>
            <a:spLocks noGrp="1"/>
          </p:cNvSpPr>
          <p:nvPr>
            <p:ph sz="quarter" idx="17"/>
          </p:nvPr>
        </p:nvSpPr>
        <p:spPr>
          <a:xfrm>
            <a:off x="0" y="1"/>
            <a:ext cx="3605213" cy="29058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334949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_randingbg_mitten">
    <p:bg>
      <p:bgPr>
        <a:pattFill prst="wdUpDiag">
          <a:fgClr>
            <a:schemeClr val="accent1">
              <a:lumMod val="60000"/>
              <a:lumOff val="40000"/>
            </a:schemeClr>
          </a:fgClr>
          <a:bgClr>
            <a:schemeClr val="accent1"/>
          </a:bgClr>
        </a:patt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D179E90-6EBA-4F62-9CBD-9E3BE9110AC5}"/>
              </a:ext>
            </a:extLst>
          </p:cNvPr>
          <p:cNvSpPr>
            <a:spLocks noGrp="1"/>
          </p:cNvSpPr>
          <p:nvPr>
            <p:ph sz="quarter" idx="10"/>
          </p:nvPr>
        </p:nvSpPr>
        <p:spPr>
          <a:xfrm>
            <a:off x="1785938" y="981075"/>
            <a:ext cx="5572125" cy="3276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131867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kgrund blå">
    <p:bg>
      <p:bgPr>
        <a:solidFill>
          <a:schemeClr val="accent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13D58AB-F5B7-441F-A99B-E27377659594}"/>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4" name="Platshållare för sidfot 3">
            <a:extLst>
              <a:ext uri="{FF2B5EF4-FFF2-40B4-BE49-F238E27FC236}">
                <a16:creationId xmlns:a16="http://schemas.microsoft.com/office/drawing/2014/main" id="{FCBB5A37-E292-43EE-862C-A9BF1CAD6DEA}"/>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7FE01C1D-4894-4784-9653-FEC64CAA30EC}"/>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428251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FC64B-5090-412F-ADE2-2ED526EB8202}"/>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AA99413C-EC77-4721-8E22-E67F830D42B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B76D834C-F0DD-4A61-8BE1-AB2450BAF9D0}"/>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097CA945-1500-4CCA-9C3F-4F62D99F5874}"/>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90C33C47-C067-4A57-965D-A2F8F282E8ED}"/>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093728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A3FAA-4DA1-444D-8362-E5102BB17276}"/>
              </a:ext>
            </a:extLst>
          </p:cNvPr>
          <p:cNvSpPr>
            <a:spLocks noGrp="1"/>
          </p:cNvSpPr>
          <p:nvPr>
            <p:ph type="title"/>
          </p:nvPr>
        </p:nvSpPr>
        <p:spPr>
          <a:xfrm>
            <a:off x="623888" y="1282305"/>
            <a:ext cx="7886700" cy="2139553"/>
          </a:xfrm>
        </p:spPr>
        <p:txBody>
          <a:bodyPr anchor="b"/>
          <a:lstStyle>
            <a:lvl1pPr>
              <a:defRPr sz="4500"/>
            </a:lvl1p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8D72449A-96A1-414D-966A-A2F8855246DE}"/>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5F05E93-7FC8-4C84-8BDD-D8AB43DAAC44}"/>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91B3FAA2-B5BA-42F4-956F-77326E76D1BE}"/>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BFD73F8D-97BC-439F-A699-61DF4D96BF17}"/>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365095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A3FAA-4DA1-444D-8362-E5102BB17276}"/>
              </a:ext>
            </a:extLst>
          </p:cNvPr>
          <p:cNvSpPr>
            <a:spLocks noGrp="1"/>
          </p:cNvSpPr>
          <p:nvPr>
            <p:ph type="title"/>
          </p:nvPr>
        </p:nvSpPr>
        <p:spPr>
          <a:xfrm>
            <a:off x="623888" y="1282304"/>
            <a:ext cx="7886700" cy="2139553"/>
          </a:xfrm>
        </p:spPr>
        <p:txBody>
          <a:bodyPr anchor="b"/>
          <a:lstStyle>
            <a:lvl1pPr>
              <a:defRPr sz="4500"/>
            </a:lvl1p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8D72449A-96A1-414D-966A-A2F8855246D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5F05E93-7FC8-4C84-8BDD-D8AB43DAAC44}"/>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91B3FAA2-B5BA-42F4-956F-77326E76D1BE}"/>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BFD73F8D-97BC-439F-A699-61DF4D96BF17}"/>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1117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_2">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0685DDF9-35D2-4AED-B404-DF8BDC67A131}"/>
              </a:ext>
            </a:extLst>
          </p:cNvPr>
          <p:cNvGrpSpPr/>
          <p:nvPr userDrawn="1"/>
        </p:nvGrpSpPr>
        <p:grpSpPr>
          <a:xfrm>
            <a:off x="0" y="1"/>
            <a:ext cx="9163050" cy="5143501"/>
            <a:chOff x="0" y="0"/>
            <a:chExt cx="12217400" cy="6858001"/>
          </a:xfrm>
        </p:grpSpPr>
        <p:sp>
          <p:nvSpPr>
            <p:cNvPr id="11" name="Rektangel 10">
              <a:extLst>
                <a:ext uri="{FF2B5EF4-FFF2-40B4-BE49-F238E27FC236}">
                  <a16:creationId xmlns:a16="http://schemas.microsoft.com/office/drawing/2014/main" id="{C19828EA-1019-41C8-8A89-184FC91DA5BA}"/>
                </a:ext>
              </a:extLst>
            </p:cNvPr>
            <p:cNvSpPr/>
            <p:nvPr userDrawn="1"/>
          </p:nvSpPr>
          <p:spPr>
            <a:xfrm>
              <a:off x="9728200" y="0"/>
              <a:ext cx="2489200" cy="6858000"/>
            </a:xfrm>
            <a:prstGeom prst="rect">
              <a:avLst/>
            </a:prstGeom>
            <a:solidFill>
              <a:srgbClr val="74A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10" name="Rektangel 9">
              <a:extLst>
                <a:ext uri="{FF2B5EF4-FFF2-40B4-BE49-F238E27FC236}">
                  <a16:creationId xmlns:a16="http://schemas.microsoft.com/office/drawing/2014/main" id="{01583DB1-DC91-4707-B265-73BC0154E2C2}"/>
                </a:ext>
              </a:extLst>
            </p:cNvPr>
            <p:cNvSpPr/>
            <p:nvPr userDrawn="1"/>
          </p:nvSpPr>
          <p:spPr>
            <a:xfrm>
              <a:off x="0" y="0"/>
              <a:ext cx="2489200" cy="6858000"/>
            </a:xfrm>
            <a:prstGeom prst="rect">
              <a:avLst/>
            </a:prstGeom>
            <a:solidFill>
              <a:srgbClr val="64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pic>
          <p:nvPicPr>
            <p:cNvPr id="7" name="Bildobjekt 6" descr="En bild som visar karta&#10;&#10;Automatiskt genererad beskrivning">
              <a:extLst>
                <a:ext uri="{FF2B5EF4-FFF2-40B4-BE49-F238E27FC236}">
                  <a16:creationId xmlns:a16="http://schemas.microsoft.com/office/drawing/2014/main" id="{FCC125BE-FE90-4C66-9381-EE146576B4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79470" y="1"/>
              <a:ext cx="7633060" cy="6858000"/>
            </a:xfrm>
            <a:prstGeom prst="rect">
              <a:avLst/>
            </a:prstGeom>
          </p:spPr>
        </p:pic>
      </p:grpSp>
      <p:sp>
        <p:nvSpPr>
          <p:cNvPr id="12" name="Rektangel 11">
            <a:extLst>
              <a:ext uri="{FF2B5EF4-FFF2-40B4-BE49-F238E27FC236}">
                <a16:creationId xmlns:a16="http://schemas.microsoft.com/office/drawing/2014/main" id="{E40463DB-406E-499E-9429-E0D8E8495696}"/>
              </a:ext>
            </a:extLst>
          </p:cNvPr>
          <p:cNvSpPr/>
          <p:nvPr userDrawn="1"/>
        </p:nvSpPr>
        <p:spPr>
          <a:xfrm>
            <a:off x="4953" y="-1"/>
            <a:ext cx="9158098" cy="5143500"/>
          </a:xfrm>
          <a:prstGeom prst="rect">
            <a:avLst/>
          </a:prstGeom>
          <a:solidFill>
            <a:srgbClr val="44AB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1066442" y="1618409"/>
            <a:ext cx="7011118" cy="1478892"/>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1066440" y="3153705"/>
            <a:ext cx="7011118" cy="934888"/>
          </a:xfrm>
          <a:noFill/>
          <a:ln>
            <a:noFill/>
          </a:ln>
        </p:spPr>
        <p:txBody>
          <a:bodyPr anchor="ct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A86F7B93-EF19-4FF4-8DD9-65BC645EB565}"/>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A5AFC61F-B908-4D6A-96D1-41738CD52740}"/>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F0B53361-1952-44EA-8FFA-50ECA3315E57}"/>
              </a:ext>
            </a:extLst>
          </p:cNvPr>
          <p:cNvSpPr>
            <a:spLocks noGrp="1"/>
          </p:cNvSpPr>
          <p:nvPr>
            <p:ph type="sldNum" sz="quarter" idx="12"/>
          </p:nvPr>
        </p:nvSpPr>
        <p:spPr/>
        <p:txBody>
          <a:bodyPr/>
          <a:lstStyle/>
          <a:p>
            <a:fld id="{787AF432-D350-4F15-8928-1825670EE0E0}"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0230" y="4454101"/>
            <a:ext cx="1808588" cy="466257"/>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70575" y="4444850"/>
            <a:ext cx="1784953" cy="541721"/>
          </a:xfrm>
          <a:prstGeom prst="rect">
            <a:avLst/>
          </a:prstGeom>
        </p:spPr>
      </p:pic>
    </p:spTree>
    <p:extLst>
      <p:ext uri="{BB962C8B-B14F-4D97-AF65-F5344CB8AC3E}">
        <p14:creationId xmlns:p14="http://schemas.microsoft.com/office/powerpoint/2010/main" val="3726645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A383D-B0B1-49EF-B02F-8698E366612F}"/>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01007762-773A-49F2-A7A2-5B583D5BE44E}"/>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E92FBC5A-8829-4F59-9C9D-668492CCF10D}"/>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8367D76E-EF43-4E2C-BDD7-19B58AD77F7F}"/>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6" name="Platshållare för sidfot 5">
            <a:extLst>
              <a:ext uri="{FF2B5EF4-FFF2-40B4-BE49-F238E27FC236}">
                <a16:creationId xmlns:a16="http://schemas.microsoft.com/office/drawing/2014/main" id="{A081E7D3-BB86-40E6-857D-AADB54A4E346}"/>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107B02BC-4CAC-44DD-8FC6-F3B991FDF04B}"/>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26547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275857-9CC8-4F82-952F-BEA348778C30}"/>
              </a:ext>
            </a:extLst>
          </p:cNvPr>
          <p:cNvSpPr>
            <a:spLocks noGrp="1"/>
          </p:cNvSpPr>
          <p:nvPr>
            <p:ph type="title"/>
          </p:nvPr>
        </p:nvSpPr>
        <p:spPr>
          <a:xfrm>
            <a:off x="629841" y="273844"/>
            <a:ext cx="7886700" cy="994172"/>
          </a:xfrm>
        </p:spPr>
        <p:txBody>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36AF7886-CE67-44F9-8444-65ADA9864A38}"/>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FD74775-365F-43A6-A468-FA3844280619}"/>
              </a:ext>
            </a:extLst>
          </p:cNvPr>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text 4">
            <a:extLst>
              <a:ext uri="{FF2B5EF4-FFF2-40B4-BE49-F238E27FC236}">
                <a16:creationId xmlns:a16="http://schemas.microsoft.com/office/drawing/2014/main" id="{20595AB1-5556-40FE-8880-854EF2D32914}"/>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A9311ED-CA88-4799-8A14-93F77ECE7F16}"/>
              </a:ext>
            </a:extLst>
          </p:cNvPr>
          <p:cNvSpPr>
            <a:spLocks noGrp="1"/>
          </p:cNvSpPr>
          <p:nvPr>
            <p:ph sz="quarter" idx="4"/>
          </p:nvPr>
        </p:nvSpPr>
        <p:spPr>
          <a:xfrm>
            <a:off x="4629151"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7" name="Platshållare för datum 6">
            <a:extLst>
              <a:ext uri="{FF2B5EF4-FFF2-40B4-BE49-F238E27FC236}">
                <a16:creationId xmlns:a16="http://schemas.microsoft.com/office/drawing/2014/main" id="{B82FB86A-1D6F-49D5-80A9-FDE8B3500E84}"/>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8" name="Platshållare för sidfot 7">
            <a:extLst>
              <a:ext uri="{FF2B5EF4-FFF2-40B4-BE49-F238E27FC236}">
                <a16:creationId xmlns:a16="http://schemas.microsoft.com/office/drawing/2014/main" id="{D7793B26-5FD3-48F9-92DA-280F610D13D1}"/>
              </a:ext>
            </a:extLst>
          </p:cNvPr>
          <p:cNvSpPr>
            <a:spLocks noGrp="1"/>
          </p:cNvSpPr>
          <p:nvPr>
            <p:ph type="ftr" sz="quarter" idx="11"/>
          </p:nvPr>
        </p:nvSpPr>
        <p:spPr/>
        <p:txBody>
          <a:bodyPr/>
          <a:lstStyle/>
          <a:p>
            <a:endParaRPr lang="en-SE"/>
          </a:p>
        </p:txBody>
      </p:sp>
      <p:sp>
        <p:nvSpPr>
          <p:cNvPr id="9" name="Platshållare för bildnummer 8">
            <a:extLst>
              <a:ext uri="{FF2B5EF4-FFF2-40B4-BE49-F238E27FC236}">
                <a16:creationId xmlns:a16="http://schemas.microsoft.com/office/drawing/2014/main" id="{01A1838B-34CC-42F7-A9FC-769C639D39E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83976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275857-9CC8-4F82-952F-BEA348778C30}"/>
              </a:ext>
            </a:extLst>
          </p:cNvPr>
          <p:cNvSpPr>
            <a:spLocks noGrp="1"/>
          </p:cNvSpPr>
          <p:nvPr>
            <p:ph type="title"/>
          </p:nvPr>
        </p:nvSpPr>
        <p:spPr>
          <a:xfrm>
            <a:off x="629841" y="273844"/>
            <a:ext cx="7886700" cy="994172"/>
          </a:xfrm>
        </p:spPr>
        <p:txBody>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36AF7886-CE67-44F9-8444-65ADA9864A3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FD74775-365F-43A6-A468-FA3844280619}"/>
              </a:ext>
            </a:extLst>
          </p:cNvPr>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text 4">
            <a:extLst>
              <a:ext uri="{FF2B5EF4-FFF2-40B4-BE49-F238E27FC236}">
                <a16:creationId xmlns:a16="http://schemas.microsoft.com/office/drawing/2014/main" id="{20595AB1-5556-40FE-8880-854EF2D329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A9311ED-CA88-4799-8A14-93F77ECE7F16}"/>
              </a:ext>
            </a:extLst>
          </p:cNvPr>
          <p:cNvSpPr>
            <a:spLocks noGrp="1"/>
          </p:cNvSpPr>
          <p:nvPr>
            <p:ph sz="quarter" idx="4"/>
          </p:nvPr>
        </p:nvSpPr>
        <p:spPr>
          <a:xfrm>
            <a:off x="4629150"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7" name="Platshållare för datum 6">
            <a:extLst>
              <a:ext uri="{FF2B5EF4-FFF2-40B4-BE49-F238E27FC236}">
                <a16:creationId xmlns:a16="http://schemas.microsoft.com/office/drawing/2014/main" id="{B82FB86A-1D6F-49D5-80A9-FDE8B3500E84}"/>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8" name="Platshållare för sidfot 7">
            <a:extLst>
              <a:ext uri="{FF2B5EF4-FFF2-40B4-BE49-F238E27FC236}">
                <a16:creationId xmlns:a16="http://schemas.microsoft.com/office/drawing/2014/main" id="{D7793B26-5FD3-48F9-92DA-280F610D13D1}"/>
              </a:ext>
            </a:extLst>
          </p:cNvPr>
          <p:cNvSpPr>
            <a:spLocks noGrp="1"/>
          </p:cNvSpPr>
          <p:nvPr>
            <p:ph type="ftr" sz="quarter" idx="11"/>
          </p:nvPr>
        </p:nvSpPr>
        <p:spPr/>
        <p:txBody>
          <a:bodyPr/>
          <a:lstStyle/>
          <a:p>
            <a:endParaRPr lang="en-SE"/>
          </a:p>
        </p:txBody>
      </p:sp>
      <p:sp>
        <p:nvSpPr>
          <p:cNvPr id="9" name="Platshållare för bildnummer 8">
            <a:extLst>
              <a:ext uri="{FF2B5EF4-FFF2-40B4-BE49-F238E27FC236}">
                <a16:creationId xmlns:a16="http://schemas.microsoft.com/office/drawing/2014/main" id="{01A1838B-34CC-42F7-A9FC-769C639D39E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725235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A004E-744B-4143-B2A4-FA699D09C260}"/>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E16A9FD5-116D-42BF-89F2-8E915BD5487B}"/>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4" name="Platshållare för sidfot 3">
            <a:extLst>
              <a:ext uri="{FF2B5EF4-FFF2-40B4-BE49-F238E27FC236}">
                <a16:creationId xmlns:a16="http://schemas.microsoft.com/office/drawing/2014/main" id="{5F2A641F-B392-4336-98A9-21983D43103A}"/>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13241309-3B15-4A59-8866-D59D05C7BCD9}"/>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676388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AF78BC-012F-4272-AC8F-5B32B046EB2A}"/>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3" name="Platshållare för sidfot 2">
            <a:extLst>
              <a:ext uri="{FF2B5EF4-FFF2-40B4-BE49-F238E27FC236}">
                <a16:creationId xmlns:a16="http://schemas.microsoft.com/office/drawing/2014/main" id="{1C10A02A-E0BA-414C-8FB0-BE450D37FAAF}"/>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1CE1194B-9AD6-41F7-AAB4-D8215CC020D6}"/>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73272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C5D83-1D9A-4235-964E-36B6FC254D8F}"/>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E327C262-4A80-49BE-9745-5B02A9B1DD7B}"/>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text 3">
            <a:extLst>
              <a:ext uri="{FF2B5EF4-FFF2-40B4-BE49-F238E27FC236}">
                <a16:creationId xmlns:a16="http://schemas.microsoft.com/office/drawing/2014/main" id="{4EC99D5F-28D7-4DEB-9D0C-FC73A2140158}"/>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AB2B52-45E3-46AC-9832-DD566A001222}"/>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6" name="Platshållare för sidfot 5">
            <a:extLst>
              <a:ext uri="{FF2B5EF4-FFF2-40B4-BE49-F238E27FC236}">
                <a16:creationId xmlns:a16="http://schemas.microsoft.com/office/drawing/2014/main" id="{6642F5AF-78FA-42C4-979B-F7B4E94463FA}"/>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CC376357-3939-4CA9-97A4-07994F853ED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0384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C6AD86-BC20-4DA3-8940-ECF0BBF3CAA4}"/>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SE"/>
          </a:p>
        </p:txBody>
      </p:sp>
      <p:sp>
        <p:nvSpPr>
          <p:cNvPr id="3" name="Platshållare för bild 2">
            <a:extLst>
              <a:ext uri="{FF2B5EF4-FFF2-40B4-BE49-F238E27FC236}">
                <a16:creationId xmlns:a16="http://schemas.microsoft.com/office/drawing/2014/main" id="{A615B417-0163-462A-92F7-94F6585784FE}"/>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sv-SE"/>
              <a:t>Klicka på ikonen för att lägga till en bild</a:t>
            </a:r>
            <a:endParaRPr lang="en-SE"/>
          </a:p>
        </p:txBody>
      </p:sp>
      <p:sp>
        <p:nvSpPr>
          <p:cNvPr id="4" name="Platshållare för text 3">
            <a:extLst>
              <a:ext uri="{FF2B5EF4-FFF2-40B4-BE49-F238E27FC236}">
                <a16:creationId xmlns:a16="http://schemas.microsoft.com/office/drawing/2014/main" id="{9CE81799-2FBA-43BF-B683-2A7EF0476884}"/>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1C8DF7-DCE9-4C8E-A7DC-D00F63A745AC}"/>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6" name="Platshållare för sidfot 5">
            <a:extLst>
              <a:ext uri="{FF2B5EF4-FFF2-40B4-BE49-F238E27FC236}">
                <a16:creationId xmlns:a16="http://schemas.microsoft.com/office/drawing/2014/main" id="{BE1C05FD-2C1D-474D-8DA1-4DCC2AF3162F}"/>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8A8E116D-0455-442F-A895-135DD213131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142181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C5D83-1D9A-4235-964E-36B6FC254D8F}"/>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E327C262-4A80-49BE-9745-5B02A9B1DD7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text 3">
            <a:extLst>
              <a:ext uri="{FF2B5EF4-FFF2-40B4-BE49-F238E27FC236}">
                <a16:creationId xmlns:a16="http://schemas.microsoft.com/office/drawing/2014/main" id="{4EC99D5F-28D7-4DEB-9D0C-FC73A214015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AB2B52-45E3-46AC-9832-DD566A001222}"/>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6" name="Platshållare för sidfot 5">
            <a:extLst>
              <a:ext uri="{FF2B5EF4-FFF2-40B4-BE49-F238E27FC236}">
                <a16:creationId xmlns:a16="http://schemas.microsoft.com/office/drawing/2014/main" id="{6642F5AF-78FA-42C4-979B-F7B4E94463FA}"/>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CC376357-3939-4CA9-97A4-07994F853ED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380403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C6AD86-BC20-4DA3-8940-ECF0BBF3CAA4}"/>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SE"/>
          </a:p>
        </p:txBody>
      </p:sp>
      <p:sp>
        <p:nvSpPr>
          <p:cNvPr id="3" name="Platshållare för bild 2">
            <a:extLst>
              <a:ext uri="{FF2B5EF4-FFF2-40B4-BE49-F238E27FC236}">
                <a16:creationId xmlns:a16="http://schemas.microsoft.com/office/drawing/2014/main" id="{A615B417-0163-462A-92F7-94F6585784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SE"/>
          </a:p>
        </p:txBody>
      </p:sp>
      <p:sp>
        <p:nvSpPr>
          <p:cNvPr id="4" name="Platshållare för text 3">
            <a:extLst>
              <a:ext uri="{FF2B5EF4-FFF2-40B4-BE49-F238E27FC236}">
                <a16:creationId xmlns:a16="http://schemas.microsoft.com/office/drawing/2014/main" id="{9CE81799-2FBA-43BF-B683-2A7EF047688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1C8DF7-DCE9-4C8E-A7DC-D00F63A745AC}"/>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6" name="Platshållare för sidfot 5">
            <a:extLst>
              <a:ext uri="{FF2B5EF4-FFF2-40B4-BE49-F238E27FC236}">
                <a16:creationId xmlns:a16="http://schemas.microsoft.com/office/drawing/2014/main" id="{BE1C05FD-2C1D-474D-8DA1-4DCC2AF3162F}"/>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8A8E116D-0455-442F-A895-135DD213131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416084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81189D-F24F-42AB-9938-7FB0484F85D9}"/>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0735B299-0698-438A-8BB5-8EB109A24B7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FC996996-3642-4F0D-94BD-62267CFFE740}"/>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B4E20802-EFA1-4622-BD96-94FB6DEDB446}"/>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8AA50BF0-EC24-4385-93CC-AD80D399C9E1}"/>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27837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CC125BE-FE90-4C66-9381-EE146576B4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5720" r="5720"/>
          <a:stretch/>
        </p:blipFill>
        <p:spPr>
          <a:xfrm>
            <a:off x="342361" y="2538"/>
            <a:ext cx="4566608" cy="5143500"/>
          </a:xfrm>
          <a:prstGeom prst="rect">
            <a:avLst/>
          </a:prstGeom>
        </p:spPr>
      </p:pic>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5408762" y="728514"/>
            <a:ext cx="3202556" cy="2224236"/>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5408763" y="2953842"/>
            <a:ext cx="3202556" cy="934888"/>
          </a:xfrm>
          <a:noFill/>
          <a:ln>
            <a:noFill/>
          </a:ln>
        </p:spPr>
        <p:txBody>
          <a:bodyPr anchor="t"/>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A86F7B93-EF19-4FF4-8DD9-65BC645EB565}"/>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A5AFC61F-B908-4D6A-96D1-41738CD52740}"/>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F0B53361-1952-44EA-8FFA-50ECA3315E57}"/>
              </a:ext>
            </a:extLst>
          </p:cNvPr>
          <p:cNvSpPr>
            <a:spLocks noGrp="1"/>
          </p:cNvSpPr>
          <p:nvPr>
            <p:ph type="sldNum" sz="quarter" idx="12"/>
          </p:nvPr>
        </p:nvSpPr>
        <p:spPr/>
        <p:txBody>
          <a:bodyPr/>
          <a:lstStyle/>
          <a:p>
            <a:fld id="{787AF432-D350-4F15-8928-1825670EE0E0}"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3556" y="4556037"/>
            <a:ext cx="1464091" cy="377445"/>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86956" y="4556037"/>
            <a:ext cx="1444957" cy="438535"/>
          </a:xfrm>
          <a:prstGeom prst="rect">
            <a:avLst/>
          </a:prstGeom>
        </p:spPr>
      </p:pic>
    </p:spTree>
    <p:extLst>
      <p:ext uri="{BB962C8B-B14F-4D97-AF65-F5344CB8AC3E}">
        <p14:creationId xmlns:p14="http://schemas.microsoft.com/office/powerpoint/2010/main" val="4198880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5FA4FC0-4607-4FBA-9D7A-262C9DD1C340}"/>
              </a:ext>
            </a:extLst>
          </p:cNvPr>
          <p:cNvSpPr>
            <a:spLocks noGrp="1"/>
          </p:cNvSpPr>
          <p:nvPr>
            <p:ph type="title" orient="vert"/>
          </p:nvPr>
        </p:nvSpPr>
        <p:spPr>
          <a:xfrm>
            <a:off x="6543675" y="273844"/>
            <a:ext cx="1971675" cy="4358879"/>
          </a:xfrm>
        </p:spPr>
        <p:txBody>
          <a:bodyPr vert="eaVert"/>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EFBE3F4D-2861-4D2F-8F6C-D3AFFB54F437}"/>
              </a:ext>
            </a:extLst>
          </p:cNvPr>
          <p:cNvSpPr>
            <a:spLocks noGrp="1"/>
          </p:cNvSpPr>
          <p:nvPr>
            <p:ph type="body" orient="vert" idx="1"/>
          </p:nvPr>
        </p:nvSpPr>
        <p:spPr>
          <a:xfrm>
            <a:off x="628650" y="273844"/>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E75E8E99-90B7-4CC2-BD91-B9A3D6F8EC66}"/>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A2796DBD-4F7D-400B-8EC1-0135D4B90FF6}"/>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51ECD4F2-6079-4CF8-B402-31014A2CC96E}"/>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84135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347FB39-884D-DF44-86AA-5783765233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93986"/>
            <a:ext cx="8268233" cy="4647823"/>
          </a:xfrm>
          <a:prstGeom prst="rect">
            <a:avLst/>
          </a:prstGeom>
        </p:spPr>
      </p:pic>
      <p:sp>
        <p:nvSpPr>
          <p:cNvPr id="8" name="Rubrik 7">
            <a:extLst>
              <a:ext uri="{FF2B5EF4-FFF2-40B4-BE49-F238E27FC236}">
                <a16:creationId xmlns:a16="http://schemas.microsoft.com/office/drawing/2014/main" id="{F57B47D2-4BF7-D24F-9213-3B92CCEB01A7}"/>
              </a:ext>
            </a:extLst>
          </p:cNvPr>
          <p:cNvSpPr>
            <a:spLocks noGrp="1"/>
          </p:cNvSpPr>
          <p:nvPr>
            <p:ph type="title"/>
          </p:nvPr>
        </p:nvSpPr>
        <p:spPr>
          <a:xfrm>
            <a:off x="2117835" y="1698790"/>
            <a:ext cx="4456386" cy="993775"/>
          </a:xfrm>
        </p:spPr>
        <p:txBody>
          <a:bodyPr/>
          <a:lstStyle/>
          <a:p>
            <a:r>
              <a:rPr lang="sv-SE"/>
              <a:t>Klicka här för att ändra mall för rubrikformat</a:t>
            </a:r>
          </a:p>
        </p:txBody>
      </p:sp>
    </p:spTree>
    <p:extLst>
      <p:ext uri="{BB962C8B-B14F-4D97-AF65-F5344CB8AC3E}">
        <p14:creationId xmlns:p14="http://schemas.microsoft.com/office/powerpoint/2010/main" val="2420129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vå dela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4246323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Ranig bakgrund, blå">
    <p:bg>
      <p:bgPr>
        <a:pattFill prst="wdUpDiag">
          <a:fgClr>
            <a:schemeClr val="accent1">
              <a:lumMod val="60000"/>
              <a:lumOff val="40000"/>
            </a:schemeClr>
          </a:fgClr>
          <a:bgClr>
            <a:schemeClr val="accent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91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vå dela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8800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777712" y="1666655"/>
            <a:ext cx="2251239"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BDDFB9B6-24DA-43F5-8870-00686503D8BB}"/>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0" y="0"/>
            <a:ext cx="1838325" cy="5143500"/>
          </a:xfrm>
        </p:spPr>
        <p:txBody>
          <a:bodyPr/>
          <a:lstStyle/>
          <a:p>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4086225" y="509047"/>
            <a:ext cx="4429125" cy="39593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2320084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628650" y="273844"/>
            <a:ext cx="7484494"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628650" y="1419225"/>
            <a:ext cx="7484494" cy="3209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11" name="Bildobjekt 10" descr="Bild på Vätra Götalandsregionens logotyp">
            <a:extLst>
              <a:ext uri="{FF2B5EF4-FFF2-40B4-BE49-F238E27FC236}">
                <a16:creationId xmlns:a16="http://schemas.microsoft.com/office/drawing/2014/main" id="{C6E42445-3F24-495D-BBA3-0BFF2D37C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100" y="4758409"/>
            <a:ext cx="1251912" cy="322745"/>
          </a:xfrm>
          <a:prstGeom prst="rect">
            <a:avLst/>
          </a:prstGeom>
        </p:spPr>
      </p:pic>
      <p:pic>
        <p:nvPicPr>
          <p:cNvPr id="12" name="Bildobjekt 11" descr="Bild på VästKoms logotyp">
            <a:extLst>
              <a:ext uri="{FF2B5EF4-FFF2-40B4-BE49-F238E27FC236}">
                <a16:creationId xmlns:a16="http://schemas.microsoft.com/office/drawing/2014/main" id="{F44876B3-CDF6-4AE7-8F95-CA03A56B05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9500" y="4767263"/>
            <a:ext cx="1235551" cy="374981"/>
          </a:xfrm>
          <a:prstGeom prst="rect">
            <a:avLst/>
          </a:prstGeom>
        </p:spPr>
      </p:pic>
      <p:sp>
        <p:nvSpPr>
          <p:cNvPr id="7" name="Platshållare för text 6">
            <a:extLst>
              <a:ext uri="{FF2B5EF4-FFF2-40B4-BE49-F238E27FC236}">
                <a16:creationId xmlns:a16="http://schemas.microsoft.com/office/drawing/2014/main" id="{02312A16-7F3A-482F-BEC9-DA7EB2BAC7BE}"/>
              </a:ext>
            </a:extLst>
          </p:cNvPr>
          <p:cNvSpPr>
            <a:spLocks noGrp="1"/>
          </p:cNvSpPr>
          <p:nvPr>
            <p:ph type="body" sz="quarter" idx="14" hasCustomPrompt="1"/>
          </p:nvPr>
        </p:nvSpPr>
        <p:spPr>
          <a:xfrm>
            <a:off x="6586538" y="273844"/>
            <a:ext cx="4114800" cy="1793081"/>
          </a:xfrm>
          <a:scene3d>
            <a:camera prst="isometricRightUp"/>
            <a:lightRig rig="threePt" dir="t"/>
          </a:scene3d>
        </p:spPr>
        <p:txBody>
          <a:bodyPr/>
          <a:lstStyle>
            <a:lvl1pPr marL="0" indent="0">
              <a:buNone/>
              <a:defRPr b="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lvl1pPr>
            <a:lvl2pPr>
              <a:defRPr b="1" cap="none" spc="38">
                <a:ln w="0"/>
                <a:solidFill>
                  <a:schemeClr val="bg2"/>
                </a:solidFill>
                <a:effectLst>
                  <a:innerShdw blurRad="63500" dist="50800" dir="13500000">
                    <a:srgbClr val="000000">
                      <a:alpha val="50000"/>
                    </a:srgbClr>
                  </a:innerShdw>
                </a:effectLst>
              </a:defRPr>
            </a:lvl2pPr>
            <a:lvl3pPr>
              <a:defRPr b="1" cap="none" spc="38">
                <a:ln w="0"/>
                <a:solidFill>
                  <a:schemeClr val="bg2"/>
                </a:solidFill>
                <a:effectLst>
                  <a:innerShdw blurRad="63500" dist="50800" dir="13500000">
                    <a:srgbClr val="000000">
                      <a:alpha val="50000"/>
                    </a:srgbClr>
                  </a:innerShdw>
                </a:effectLst>
              </a:defRPr>
            </a:lvl3pPr>
            <a:lvl4pPr>
              <a:defRPr b="1" cap="none" spc="38">
                <a:ln w="0"/>
                <a:solidFill>
                  <a:schemeClr val="bg2"/>
                </a:solidFill>
                <a:effectLst>
                  <a:innerShdw blurRad="63500" dist="50800" dir="13500000">
                    <a:srgbClr val="000000">
                      <a:alpha val="50000"/>
                    </a:srgbClr>
                  </a:innerShdw>
                </a:effectLst>
              </a:defRPr>
            </a:lvl4pPr>
            <a:lvl5pPr>
              <a:defRPr b="1" cap="none" spc="38">
                <a:ln w="0"/>
                <a:solidFill>
                  <a:schemeClr val="bg2"/>
                </a:solidFill>
                <a:effectLst>
                  <a:innerShdw blurRad="63500" dist="50800" dir="13500000">
                    <a:srgbClr val="000000">
                      <a:alpha val="50000"/>
                    </a:srgbClr>
                  </a:innerShdw>
                </a:effectLst>
              </a:defRPr>
            </a:lvl5pPr>
          </a:lstStyle>
          <a:p>
            <a:pPr lvl="0"/>
            <a:r>
              <a:rPr lang="sv-SE"/>
              <a:t>UTKAST</a:t>
            </a:r>
          </a:p>
        </p:txBody>
      </p:sp>
    </p:spTree>
    <p:extLst>
      <p:ext uri="{BB962C8B-B14F-4D97-AF65-F5344CB8AC3E}">
        <p14:creationId xmlns:p14="http://schemas.microsoft.com/office/powerpoint/2010/main" val="192172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grpSp>
        <p:nvGrpSpPr>
          <p:cNvPr id="9" name="Grupp 8">
            <a:extLst>
              <a:ext uri="{FF2B5EF4-FFF2-40B4-BE49-F238E27FC236}">
                <a16:creationId xmlns:a16="http://schemas.microsoft.com/office/drawing/2014/main" id="{6DAE31D8-7742-4894-B1BE-C331253600DE}"/>
              </a:ext>
            </a:extLst>
          </p:cNvPr>
          <p:cNvGrpSpPr/>
          <p:nvPr userDrawn="1"/>
        </p:nvGrpSpPr>
        <p:grpSpPr>
          <a:xfrm>
            <a:off x="8622507" y="1"/>
            <a:ext cx="521494" cy="5143500"/>
            <a:chOff x="2286000" y="172029"/>
            <a:chExt cx="695325" cy="6858000"/>
          </a:xfrm>
        </p:grpSpPr>
        <p:sp>
          <p:nvSpPr>
            <p:cNvPr id="7" name="Rektangel 6">
              <a:extLst>
                <a:ext uri="{FF2B5EF4-FFF2-40B4-BE49-F238E27FC236}">
                  <a16:creationId xmlns:a16="http://schemas.microsoft.com/office/drawing/2014/main" id="{B2D62019-DCDE-4010-992A-FF81A43CBAE3}"/>
                </a:ext>
              </a:extLst>
            </p:cNvPr>
            <p:cNvSpPr/>
            <p:nvPr/>
          </p:nvSpPr>
          <p:spPr>
            <a:xfrm>
              <a:off x="2286000" y="172029"/>
              <a:ext cx="695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pic>
          <p:nvPicPr>
            <p:cNvPr id="8" name="Bildobjekt 7">
              <a:extLst>
                <a:ext uri="{FF2B5EF4-FFF2-40B4-BE49-F238E27FC236}">
                  <a16:creationId xmlns:a16="http://schemas.microsoft.com/office/drawing/2014/main" id="{59F11D77-E382-4666-B5CD-B6CFEF955161}"/>
                </a:ext>
                <a:ext uri="{C183D7F6-B498-43B3-948B-1728B52AA6E4}">
                  <adec:decorative xmlns:adec="http://schemas.microsoft.com/office/drawing/2017/decorative" val="1"/>
                </a:ext>
              </a:extLst>
            </p:cNvPr>
            <p:cNvPicPr/>
            <p:nvPr/>
          </p:nvPicPr>
          <p:blipFill rotWithShape="1">
            <a:blip r:embed="rId2" cstate="screen">
              <a:clrChange>
                <a:clrFrom>
                  <a:srgbClr val="FFFFFD"/>
                </a:clrFrom>
                <a:clrTo>
                  <a:srgbClr val="FFFFFD">
                    <a:alpha val="0"/>
                  </a:srgbClr>
                </a:clrTo>
              </a:clrChange>
              <a:alphaModFix amt="50000"/>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286000" y="172029"/>
              <a:ext cx="695325" cy="685800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11715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686517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vå dela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525780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5966245" y="586113"/>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28650" y="93999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91823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_2">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0685DDF9-35D2-4AED-B404-DF8BDC67A131}"/>
              </a:ext>
            </a:extLst>
          </p:cNvPr>
          <p:cNvGrpSpPr/>
          <p:nvPr userDrawn="1"/>
        </p:nvGrpSpPr>
        <p:grpSpPr>
          <a:xfrm>
            <a:off x="0" y="0"/>
            <a:ext cx="9163050" cy="5143501"/>
            <a:chOff x="0" y="0"/>
            <a:chExt cx="12217400" cy="6858001"/>
          </a:xfrm>
        </p:grpSpPr>
        <p:sp>
          <p:nvSpPr>
            <p:cNvPr id="11" name="Rektangel 10">
              <a:extLst>
                <a:ext uri="{FF2B5EF4-FFF2-40B4-BE49-F238E27FC236}">
                  <a16:creationId xmlns:a16="http://schemas.microsoft.com/office/drawing/2014/main" id="{C19828EA-1019-41C8-8A89-184FC91DA5BA}"/>
                </a:ext>
              </a:extLst>
            </p:cNvPr>
            <p:cNvSpPr/>
            <p:nvPr userDrawn="1"/>
          </p:nvSpPr>
          <p:spPr>
            <a:xfrm>
              <a:off x="9728200" y="0"/>
              <a:ext cx="2489200" cy="6858000"/>
            </a:xfrm>
            <a:prstGeom prst="rect">
              <a:avLst/>
            </a:prstGeom>
            <a:solidFill>
              <a:srgbClr val="74A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10" name="Rektangel 9">
              <a:extLst>
                <a:ext uri="{FF2B5EF4-FFF2-40B4-BE49-F238E27FC236}">
                  <a16:creationId xmlns:a16="http://schemas.microsoft.com/office/drawing/2014/main" id="{01583DB1-DC91-4707-B265-73BC0154E2C2}"/>
                </a:ext>
              </a:extLst>
            </p:cNvPr>
            <p:cNvSpPr/>
            <p:nvPr userDrawn="1"/>
          </p:nvSpPr>
          <p:spPr>
            <a:xfrm>
              <a:off x="0" y="0"/>
              <a:ext cx="2489200" cy="6858000"/>
            </a:xfrm>
            <a:prstGeom prst="rect">
              <a:avLst/>
            </a:prstGeom>
            <a:solidFill>
              <a:srgbClr val="64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pic>
          <p:nvPicPr>
            <p:cNvPr id="7" name="Bildobjekt 6" descr="En bild som visar karta&#10;&#10;Automatiskt genererad beskrivning">
              <a:extLst>
                <a:ext uri="{FF2B5EF4-FFF2-40B4-BE49-F238E27FC236}">
                  <a16:creationId xmlns:a16="http://schemas.microsoft.com/office/drawing/2014/main" id="{FCC125BE-FE90-4C66-9381-EE146576B4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79470" y="1"/>
              <a:ext cx="7633060" cy="6858000"/>
            </a:xfrm>
            <a:prstGeom prst="rect">
              <a:avLst/>
            </a:prstGeom>
          </p:spPr>
        </p:pic>
      </p:grpSp>
      <p:sp>
        <p:nvSpPr>
          <p:cNvPr id="12" name="Rektangel 11">
            <a:extLst>
              <a:ext uri="{FF2B5EF4-FFF2-40B4-BE49-F238E27FC236}">
                <a16:creationId xmlns:a16="http://schemas.microsoft.com/office/drawing/2014/main" id="{E40463DB-406E-499E-9429-E0D8E8495696}"/>
              </a:ext>
            </a:extLst>
          </p:cNvPr>
          <p:cNvSpPr/>
          <p:nvPr userDrawn="1"/>
        </p:nvSpPr>
        <p:spPr>
          <a:xfrm>
            <a:off x="4952" y="-1"/>
            <a:ext cx="9158098" cy="5143500"/>
          </a:xfrm>
          <a:prstGeom prst="rect">
            <a:avLst/>
          </a:prstGeom>
          <a:solidFill>
            <a:srgbClr val="44AB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1066441" y="1618409"/>
            <a:ext cx="7011118" cy="1478892"/>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1066440" y="3153705"/>
            <a:ext cx="7011118" cy="934888"/>
          </a:xfrm>
          <a:noFill/>
          <a:ln>
            <a:noFill/>
          </a:ln>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A86F7B93-EF19-4FF4-8DD9-65BC645EB565}"/>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A5AFC61F-B908-4D6A-96D1-41738CD52740}"/>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F0B53361-1952-44EA-8FFA-50ECA3315E57}"/>
              </a:ext>
            </a:extLst>
          </p:cNvPr>
          <p:cNvSpPr>
            <a:spLocks noGrp="1"/>
          </p:cNvSpPr>
          <p:nvPr>
            <p:ph type="sldNum" sz="quarter" idx="12"/>
          </p:nvPr>
        </p:nvSpPr>
        <p:spPr/>
        <p:txBody>
          <a:bodyPr/>
          <a:lstStyle/>
          <a:p>
            <a:fld id="{787AF432-D350-4F15-8928-1825670EE0E0}"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0230" y="4454100"/>
            <a:ext cx="1808588" cy="466257"/>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70574" y="4444849"/>
            <a:ext cx="1784953" cy="541721"/>
          </a:xfrm>
          <a:prstGeom prst="rect">
            <a:avLst/>
          </a:prstGeom>
        </p:spPr>
      </p:pic>
    </p:spTree>
    <p:extLst>
      <p:ext uri="{BB962C8B-B14F-4D97-AF65-F5344CB8AC3E}">
        <p14:creationId xmlns:p14="http://schemas.microsoft.com/office/powerpoint/2010/main" val="1655902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777712" y="1666655"/>
            <a:ext cx="2251239"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BDDFB9B6-24DA-43F5-8870-00686503D8BB}"/>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0" y="0"/>
            <a:ext cx="1838325" cy="5143500"/>
          </a:xfrm>
        </p:spPr>
        <p:txBody>
          <a:bodyPr/>
          <a:lstStyle/>
          <a:p>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4086225" y="509047"/>
            <a:ext cx="4429125" cy="39593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896727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1" y="0"/>
            <a:ext cx="3086101" cy="5143500"/>
          </a:xfrm>
        </p:spPr>
        <p:txBody>
          <a:bodyPr/>
          <a:lstStyle/>
          <a:p>
            <a:endParaRPr lang="en-SE"/>
          </a:p>
        </p:txBody>
      </p:sp>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417430" y="1037035"/>
            <a:ext cx="2251239" cy="2693194"/>
          </a:xfrm>
          <a:solidFill>
            <a:schemeClr val="accent1"/>
          </a:solidFill>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BDDFB9B6-24DA-43F5-8870-00686503D8BB}"/>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4086225" y="509047"/>
            <a:ext cx="4429125" cy="39593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4065854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5BB34-D6FD-44D5-8287-53FE87A3C201}"/>
              </a:ext>
            </a:extLst>
          </p:cNvPr>
          <p:cNvSpPr>
            <a:spLocks noGrp="1"/>
          </p:cNvSpPr>
          <p:nvPr>
            <p:ph type="title"/>
          </p:nvPr>
        </p:nvSpPr>
        <p:spPr>
          <a:xfrm>
            <a:off x="4227910" y="394036"/>
            <a:ext cx="4428843" cy="994172"/>
          </a:xfrm>
        </p:spPr>
        <p:txBody>
          <a:bodyPr/>
          <a:lstStyle>
            <a:lvl1pPr algn="r">
              <a:defRPr/>
            </a:lvl1p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E17757D-64B4-47DC-8F36-077196AFFE01}"/>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7D5ECCA0-F190-4B89-8C62-248AB075E781}"/>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051066E8-C608-4456-A67B-88562785E083}"/>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11" name="Platshållare för text 10">
            <a:extLst>
              <a:ext uri="{FF2B5EF4-FFF2-40B4-BE49-F238E27FC236}">
                <a16:creationId xmlns:a16="http://schemas.microsoft.com/office/drawing/2014/main" id="{FF38D77B-1A56-4791-9768-AC1FC70F3A56}"/>
              </a:ext>
            </a:extLst>
          </p:cNvPr>
          <p:cNvSpPr>
            <a:spLocks noGrp="1"/>
          </p:cNvSpPr>
          <p:nvPr>
            <p:ph type="body" sz="quarter" idx="15"/>
          </p:nvPr>
        </p:nvSpPr>
        <p:spPr>
          <a:xfrm>
            <a:off x="4227910" y="1703785"/>
            <a:ext cx="4398169" cy="28634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3" name="Platshållare för innehåll 12">
            <a:extLst>
              <a:ext uri="{FF2B5EF4-FFF2-40B4-BE49-F238E27FC236}">
                <a16:creationId xmlns:a16="http://schemas.microsoft.com/office/drawing/2014/main" id="{84A97CCF-7B7E-492F-B11B-6629A42C303F}"/>
              </a:ext>
            </a:extLst>
          </p:cNvPr>
          <p:cNvSpPr>
            <a:spLocks noGrp="1"/>
          </p:cNvSpPr>
          <p:nvPr>
            <p:ph sz="quarter" idx="16"/>
          </p:nvPr>
        </p:nvSpPr>
        <p:spPr>
          <a:xfrm>
            <a:off x="0" y="2905813"/>
            <a:ext cx="3605213" cy="22376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4" name="Platshållare för innehåll 12">
            <a:extLst>
              <a:ext uri="{FF2B5EF4-FFF2-40B4-BE49-F238E27FC236}">
                <a16:creationId xmlns:a16="http://schemas.microsoft.com/office/drawing/2014/main" id="{576D569D-D436-4315-88A9-76FBCFDA45D3}"/>
              </a:ext>
            </a:extLst>
          </p:cNvPr>
          <p:cNvSpPr>
            <a:spLocks noGrp="1"/>
          </p:cNvSpPr>
          <p:nvPr>
            <p:ph sz="quarter" idx="17"/>
          </p:nvPr>
        </p:nvSpPr>
        <p:spPr>
          <a:xfrm>
            <a:off x="0" y="1"/>
            <a:ext cx="3605213" cy="29058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1425847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anig bakgrund, blå">
    <p:bg>
      <p:bgPr>
        <a:pattFill prst="wdUpDiag">
          <a:fgClr>
            <a:schemeClr val="accent1">
              <a:lumMod val="60000"/>
              <a:lumOff val="40000"/>
            </a:schemeClr>
          </a:fgClr>
          <a:bgClr>
            <a:schemeClr val="accent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07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6B432-FC62-4952-BD66-51169BC99DA4}"/>
              </a:ext>
            </a:extLst>
          </p:cNvPr>
          <p:cNvSpPr>
            <a:spLocks noGrp="1"/>
          </p:cNvSpPr>
          <p:nvPr>
            <p:ph type="ctrTitle"/>
          </p:nvPr>
        </p:nvSpPr>
        <p:spPr>
          <a:xfrm>
            <a:off x="1143000" y="841772"/>
            <a:ext cx="6858000" cy="1790700"/>
          </a:xfrm>
        </p:spPr>
        <p:txBody>
          <a:bodyPr anchor="b">
            <a:normAutofit/>
          </a:bodyPr>
          <a:lstStyle>
            <a:lvl1pPr algn="ctr">
              <a:defRPr sz="4050">
                <a:latin typeface="Franklin Gothic Medium" panose="020B0603020102020204" pitchFamily="34" charset="0"/>
              </a:defRPr>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8C0A4090-7932-4777-AA73-6C7C994BFD83}"/>
              </a:ext>
            </a:extLst>
          </p:cNvPr>
          <p:cNvSpPr>
            <a:spLocks noGrp="1"/>
          </p:cNvSpPr>
          <p:nvPr>
            <p:ph type="subTitle" idx="1"/>
          </p:nvPr>
        </p:nvSpPr>
        <p:spPr>
          <a:xfrm>
            <a:off x="1143000" y="2701528"/>
            <a:ext cx="6858000" cy="1241822"/>
          </a:xfrm>
        </p:spPr>
        <p:txBody>
          <a:bodyPr/>
          <a:lstStyle>
            <a:lvl1pPr marL="0" indent="0" algn="ctr">
              <a:buNone/>
              <a:defRPr sz="1800">
                <a:latin typeface="Franklin Gothic Book" panose="020B05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94681B9E-45C0-4D4C-80F6-35D4DB7713A9}"/>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DB2F5BDB-8ACE-48FE-8B5D-E1693F55B794}"/>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7B5325CF-84F6-4646-82E4-8AA76566B38A}"/>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375211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3160C-EDEC-4F17-96E9-3FDA0B58C804}"/>
              </a:ext>
            </a:extLst>
          </p:cNvPr>
          <p:cNvSpPr>
            <a:spLocks noGrp="1"/>
          </p:cNvSpPr>
          <p:nvPr>
            <p:ph type="title"/>
          </p:nvPr>
        </p:nvSpPr>
        <p:spPr/>
        <p:txBody>
          <a:bodyPr/>
          <a:lstStyle>
            <a:lvl1pPr>
              <a:defRPr>
                <a:latin typeface="Franklin Gothic Medium" panose="020B0603020102020204" pitchFamily="34" charset="0"/>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2252006A-1ADD-4735-B187-BF3C2E54A02F}"/>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E5F25E7F-4D9E-4C7F-8D96-29516B4D709D}"/>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303D525F-AAD4-4D38-A2FF-9015FC05758B}"/>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454AF201-7617-4095-B769-B7470A85D915}"/>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1702237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EDF999-4BC2-4704-9867-1DD600A6BD43}"/>
              </a:ext>
            </a:extLst>
          </p:cNvPr>
          <p:cNvSpPr>
            <a:spLocks noGrp="1"/>
          </p:cNvSpPr>
          <p:nvPr>
            <p:ph type="title"/>
          </p:nvPr>
        </p:nvSpPr>
        <p:spPr>
          <a:xfrm>
            <a:off x="623888" y="1282304"/>
            <a:ext cx="7886700" cy="2139553"/>
          </a:xfrm>
        </p:spPr>
        <p:txBody>
          <a:bodyPr anchor="b">
            <a:normAutofit/>
          </a:bodyPr>
          <a:lstStyle>
            <a:lvl1pPr>
              <a:defRPr sz="4050">
                <a:latin typeface="Franklin Gothic Medium" panose="020B0603020102020204" pitchFamily="34" charset="0"/>
              </a:defRPr>
            </a:lvl1p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1FF2538F-DC9C-4437-89C4-2197A45227B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latin typeface="Franklin Gothic Book" panose="020B05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3172D01-A9A7-4DC0-9D7F-B7135F3BC478}"/>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7F7AC6C6-D5DF-4B8A-B8D1-F78D9B456AB4}"/>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FCEF3BCA-CD12-4A6D-AFCA-89117CC324D8}"/>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1516814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p:txBody>
          <a:bodyPr>
            <a:normAutofit/>
          </a:bodyPr>
          <a:lstStyle>
            <a:lvl1pPr>
              <a:defRPr sz="3000">
                <a:latin typeface="Franklin Gothic Demi" panose="020B0703020102020204" pitchFamily="34" charset="0"/>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404AD1-F74C-4DD0-9CAA-91CDBE7D894D}"/>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546612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BA9761-4A5E-4F02-A767-F110A925F551}"/>
              </a:ext>
            </a:extLst>
          </p:cNvPr>
          <p:cNvSpPr>
            <a:spLocks noGrp="1"/>
          </p:cNvSpPr>
          <p:nvPr>
            <p:ph type="title"/>
          </p:nvPr>
        </p:nvSpPr>
        <p:spPr>
          <a:xfrm>
            <a:off x="629841" y="273844"/>
            <a:ext cx="7886700" cy="994172"/>
          </a:xfrm>
        </p:spPr>
        <p:txBody>
          <a:bodyPr>
            <a:normAutofit/>
          </a:bodyPr>
          <a:lstStyle>
            <a:lvl1pPr>
              <a:defRPr sz="3000">
                <a:latin typeface="Franklin Gothic Medium" panose="020B0603020102020204" pitchFamily="34" charset="0"/>
              </a:defRPr>
            </a:lvl1p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B2835A4A-7E16-4B83-A714-924FF2529BD5}"/>
              </a:ext>
            </a:extLst>
          </p:cNvPr>
          <p:cNvSpPr>
            <a:spLocks noGrp="1"/>
          </p:cNvSpPr>
          <p:nvPr>
            <p:ph type="body" idx="1"/>
          </p:nvPr>
        </p:nvSpPr>
        <p:spPr>
          <a:xfrm>
            <a:off x="629842" y="1260872"/>
            <a:ext cx="3868340" cy="617934"/>
          </a:xfrm>
        </p:spPr>
        <p:txBody>
          <a:bodyPr anchor="b">
            <a:normAutofit/>
          </a:bodyPr>
          <a:lstStyle>
            <a:lvl1pPr marL="0" indent="0">
              <a:buNone/>
              <a:defRPr sz="1500" b="1">
                <a:latin typeface="Franklin Gothic Demi" panose="020B07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25FDB21-4EC6-40FE-85AF-02E69C404100}"/>
              </a:ext>
            </a:extLst>
          </p:cNvPr>
          <p:cNvSpPr>
            <a:spLocks noGrp="1"/>
          </p:cNvSpPr>
          <p:nvPr>
            <p:ph sz="half" idx="2"/>
          </p:nvPr>
        </p:nvSpPr>
        <p:spPr>
          <a:xfrm>
            <a:off x="629842" y="1878806"/>
            <a:ext cx="3868340" cy="2763441"/>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text 4">
            <a:extLst>
              <a:ext uri="{FF2B5EF4-FFF2-40B4-BE49-F238E27FC236}">
                <a16:creationId xmlns:a16="http://schemas.microsoft.com/office/drawing/2014/main" id="{418DE924-F0F3-4E24-B859-DDF64A806C9D}"/>
              </a:ext>
            </a:extLst>
          </p:cNvPr>
          <p:cNvSpPr>
            <a:spLocks noGrp="1"/>
          </p:cNvSpPr>
          <p:nvPr>
            <p:ph type="body" sz="quarter" idx="3"/>
          </p:nvPr>
        </p:nvSpPr>
        <p:spPr>
          <a:xfrm>
            <a:off x="4629150" y="1260872"/>
            <a:ext cx="3887391" cy="617934"/>
          </a:xfrm>
        </p:spPr>
        <p:txBody>
          <a:bodyPr anchor="b">
            <a:normAutofit/>
          </a:bodyPr>
          <a:lstStyle>
            <a:lvl1pPr marL="0" indent="0">
              <a:buNone/>
              <a:defRPr sz="1500" b="1">
                <a:latin typeface="Franklin Gothic Demi" panose="020B07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136B710-B26D-4269-B84E-7603D1FE2B33}"/>
              </a:ext>
            </a:extLst>
          </p:cNvPr>
          <p:cNvSpPr>
            <a:spLocks noGrp="1"/>
          </p:cNvSpPr>
          <p:nvPr>
            <p:ph sz="quarter" idx="4"/>
          </p:nvPr>
        </p:nvSpPr>
        <p:spPr>
          <a:xfrm>
            <a:off x="4629150" y="1878806"/>
            <a:ext cx="3887391" cy="2763441"/>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7" name="Platshållare för datum 6">
            <a:extLst>
              <a:ext uri="{FF2B5EF4-FFF2-40B4-BE49-F238E27FC236}">
                <a16:creationId xmlns:a16="http://schemas.microsoft.com/office/drawing/2014/main" id="{476B0B81-73DA-45DF-9C66-60DC6CDCFC2E}"/>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8" name="Platshållare för sidfot 7">
            <a:extLst>
              <a:ext uri="{FF2B5EF4-FFF2-40B4-BE49-F238E27FC236}">
                <a16:creationId xmlns:a16="http://schemas.microsoft.com/office/drawing/2014/main" id="{8027E27A-297D-4A03-AB0C-46DEAF26CF10}"/>
              </a:ext>
            </a:extLst>
          </p:cNvPr>
          <p:cNvSpPr>
            <a:spLocks noGrp="1"/>
          </p:cNvSpPr>
          <p:nvPr>
            <p:ph type="ftr" sz="quarter" idx="11"/>
          </p:nvPr>
        </p:nvSpPr>
        <p:spPr/>
        <p:txBody>
          <a:bodyPr/>
          <a:lstStyle/>
          <a:p>
            <a:endParaRPr lang="en-SE"/>
          </a:p>
        </p:txBody>
      </p:sp>
      <p:sp>
        <p:nvSpPr>
          <p:cNvPr id="9" name="Platshållare för bildnummer 8">
            <a:extLst>
              <a:ext uri="{FF2B5EF4-FFF2-40B4-BE49-F238E27FC236}">
                <a16:creationId xmlns:a16="http://schemas.microsoft.com/office/drawing/2014/main" id="{A863A75A-A9D9-4AFA-B0B4-E21E4245EF68}"/>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788944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EAD193-154C-4092-BF0E-46A6114E66D1}"/>
              </a:ext>
            </a:extLst>
          </p:cNvPr>
          <p:cNvSpPr>
            <a:spLocks noGrp="1"/>
          </p:cNvSpPr>
          <p:nvPr>
            <p:ph type="title"/>
          </p:nvPr>
        </p:nvSpPr>
        <p:spPr/>
        <p:txBody>
          <a:bodyPr>
            <a:normAutofit/>
          </a:bodyPr>
          <a:lstStyle>
            <a:lvl1pPr>
              <a:defRPr sz="3000">
                <a:latin typeface="Franklin Gothic Medium" panose="020B0603020102020204" pitchFamily="34" charset="0"/>
              </a:defRPr>
            </a:lvl1p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3921BDAA-315F-421C-9C12-BA68F18EBF88}"/>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0051FFE-6780-46C1-87FE-1F96CA4F3F6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E8F957DF-676A-4061-8A3E-9AF37ED25495}"/>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78963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628650" y="273844"/>
            <a:ext cx="7484494"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grpSp>
        <p:nvGrpSpPr>
          <p:cNvPr id="9" name="Grupp 8">
            <a:extLst>
              <a:ext uri="{FF2B5EF4-FFF2-40B4-BE49-F238E27FC236}">
                <a16:creationId xmlns:a16="http://schemas.microsoft.com/office/drawing/2014/main" id="{6DAE31D8-7742-4894-B1BE-C331253600DE}"/>
              </a:ext>
            </a:extLst>
          </p:cNvPr>
          <p:cNvGrpSpPr/>
          <p:nvPr userDrawn="1"/>
        </p:nvGrpSpPr>
        <p:grpSpPr>
          <a:xfrm>
            <a:off x="8622507" y="1"/>
            <a:ext cx="521494" cy="5143500"/>
            <a:chOff x="2286000" y="172029"/>
            <a:chExt cx="695325" cy="6858000"/>
          </a:xfrm>
        </p:grpSpPr>
        <p:sp>
          <p:nvSpPr>
            <p:cNvPr id="7" name="Rektangel 6">
              <a:extLst>
                <a:ext uri="{FF2B5EF4-FFF2-40B4-BE49-F238E27FC236}">
                  <a16:creationId xmlns:a16="http://schemas.microsoft.com/office/drawing/2014/main" id="{B2D62019-DCDE-4010-992A-FF81A43CBAE3}"/>
                </a:ext>
              </a:extLst>
            </p:cNvPr>
            <p:cNvSpPr/>
            <p:nvPr/>
          </p:nvSpPr>
          <p:spPr>
            <a:xfrm>
              <a:off x="2286000" y="172029"/>
              <a:ext cx="695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pic>
          <p:nvPicPr>
            <p:cNvPr id="8" name="Bildobjekt 7">
              <a:extLst>
                <a:ext uri="{FF2B5EF4-FFF2-40B4-BE49-F238E27FC236}">
                  <a16:creationId xmlns:a16="http://schemas.microsoft.com/office/drawing/2014/main" id="{59F11D77-E382-4666-B5CD-B6CFEF955161}"/>
                </a:ext>
                <a:ext uri="{C183D7F6-B498-43B3-948B-1728B52AA6E4}">
                  <adec:decorative xmlns:adec="http://schemas.microsoft.com/office/drawing/2017/decorative" val="1"/>
                </a:ext>
              </a:extLst>
            </p:cNvPr>
            <p:cNvPicPr/>
            <p:nvPr/>
          </p:nvPicPr>
          <p:blipFill rotWithShape="1">
            <a:blip r:embed="rId2" cstate="screen">
              <a:clrChange>
                <a:clrFrom>
                  <a:srgbClr val="FFFFFD"/>
                </a:clrFrom>
                <a:clrTo>
                  <a:srgbClr val="FFFFFD">
                    <a:alpha val="0"/>
                  </a:srgbClr>
                </a:clrTo>
              </a:clrChange>
              <a:alphaModFix amt="50000"/>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286000" y="172029"/>
              <a:ext cx="695325" cy="6858000"/>
            </a:xfrm>
            <a:prstGeom prst="rect">
              <a:avLst/>
            </a:prstGeom>
            <a:noFill/>
            <a:ln>
              <a:noFill/>
            </a:ln>
            <a:extLst>
              <a:ext uri="{53640926-AAD7-44D8-BBD7-CCE9431645EC}">
                <a14:shadowObscured xmlns:a14="http://schemas.microsoft.com/office/drawing/2010/main"/>
              </a:ext>
            </a:extLst>
          </p:spPr>
        </p:pic>
      </p:gr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628650" y="1419225"/>
            <a:ext cx="7484494" cy="3209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221467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EA77F9-6C6F-47DC-B94E-B33C95E9ADF3}"/>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3" name="Platshållare för sidfot 2">
            <a:extLst>
              <a:ext uri="{FF2B5EF4-FFF2-40B4-BE49-F238E27FC236}">
                <a16:creationId xmlns:a16="http://schemas.microsoft.com/office/drawing/2014/main" id="{8648F626-561B-4414-B923-D838F912DF9C}"/>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9CB42405-8BF2-481A-9FE3-20ECC10B87A0}"/>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096968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75869-D5DC-45AB-A851-574F31485CC9}"/>
              </a:ext>
            </a:extLst>
          </p:cNvPr>
          <p:cNvSpPr>
            <a:spLocks noGrp="1"/>
          </p:cNvSpPr>
          <p:nvPr>
            <p:ph type="title"/>
          </p:nvPr>
        </p:nvSpPr>
        <p:spPr>
          <a:xfrm>
            <a:off x="629841" y="342900"/>
            <a:ext cx="2949178" cy="1200150"/>
          </a:xfrm>
        </p:spPr>
        <p:txBody>
          <a:bodyPr anchor="b">
            <a:normAutofit/>
          </a:bodyPr>
          <a:lstStyle>
            <a:lvl1pPr>
              <a:defRPr sz="2100">
                <a:latin typeface="Franklin Gothic Medium" panose="020B0603020102020204" pitchFamily="34" charset="0"/>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F4877B6F-83D8-48FD-BDFF-E8290555C17F}"/>
              </a:ext>
            </a:extLst>
          </p:cNvPr>
          <p:cNvSpPr>
            <a:spLocks noGrp="1"/>
          </p:cNvSpPr>
          <p:nvPr>
            <p:ph idx="1"/>
          </p:nvPr>
        </p:nvSpPr>
        <p:spPr>
          <a:xfrm>
            <a:off x="3887391" y="740569"/>
            <a:ext cx="4629150" cy="3655219"/>
          </a:xfrm>
        </p:spPr>
        <p:txBody>
          <a:bodyPr/>
          <a:lstStyle>
            <a:lvl1pPr>
              <a:defRPr sz="2400">
                <a:latin typeface="Franklin Gothic Book" panose="020B0503020102020204" pitchFamily="34" charset="0"/>
              </a:defRPr>
            </a:lvl1pPr>
            <a:lvl2pPr>
              <a:defRPr sz="2100">
                <a:latin typeface="Franklin Gothic Book" panose="020B0503020102020204" pitchFamily="34" charset="0"/>
              </a:defRPr>
            </a:lvl2pPr>
            <a:lvl3pPr>
              <a:defRPr sz="1800">
                <a:latin typeface="Franklin Gothic Book" panose="020B0503020102020204" pitchFamily="34" charset="0"/>
              </a:defRPr>
            </a:lvl3pPr>
            <a:lvl4pPr>
              <a:defRPr sz="1500">
                <a:latin typeface="Franklin Gothic Book" panose="020B0503020102020204" pitchFamily="34" charset="0"/>
              </a:defRPr>
            </a:lvl4pPr>
            <a:lvl5pPr>
              <a:defRPr sz="1500">
                <a:latin typeface="Franklin Gothic Book" panose="020B0503020102020204" pitchFamily="34" charset="0"/>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text 3">
            <a:extLst>
              <a:ext uri="{FF2B5EF4-FFF2-40B4-BE49-F238E27FC236}">
                <a16:creationId xmlns:a16="http://schemas.microsoft.com/office/drawing/2014/main" id="{9ABC79EC-86BE-40C9-963A-13F4A1F63716}"/>
              </a:ext>
            </a:extLst>
          </p:cNvPr>
          <p:cNvSpPr>
            <a:spLocks noGrp="1"/>
          </p:cNvSpPr>
          <p:nvPr>
            <p:ph type="body" sz="half" idx="2"/>
          </p:nvPr>
        </p:nvSpPr>
        <p:spPr>
          <a:xfrm>
            <a:off x="629841" y="1543050"/>
            <a:ext cx="2949178" cy="2858691"/>
          </a:xfrm>
        </p:spPr>
        <p:txBody>
          <a:bodyPr/>
          <a:lstStyle>
            <a:lvl1pPr marL="0" indent="0">
              <a:buNone/>
              <a:defRPr sz="1200">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CFF969D-8C4D-4840-B242-2DF9FD57BCA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0DF9B2EB-7564-4BF3-A217-1555536EFAD7}"/>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2BFAEB5D-6AEB-4378-8133-733AB92DBE34}"/>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4203023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E3A4A2-D030-4807-AE5E-442ECE87F539}"/>
              </a:ext>
            </a:extLst>
          </p:cNvPr>
          <p:cNvSpPr>
            <a:spLocks noGrp="1"/>
          </p:cNvSpPr>
          <p:nvPr>
            <p:ph type="title"/>
          </p:nvPr>
        </p:nvSpPr>
        <p:spPr>
          <a:xfrm>
            <a:off x="629841" y="342900"/>
            <a:ext cx="2949178" cy="1200150"/>
          </a:xfrm>
        </p:spPr>
        <p:txBody>
          <a:bodyPr anchor="b">
            <a:normAutofit/>
          </a:bodyPr>
          <a:lstStyle>
            <a:lvl1pPr>
              <a:defRPr sz="2100">
                <a:latin typeface="Franklin Gothic Medium" panose="020B0603020102020204" pitchFamily="34" charset="0"/>
              </a:defRPr>
            </a:lvl1pPr>
          </a:lstStyle>
          <a:p>
            <a:r>
              <a:rPr lang="sv-SE"/>
              <a:t>Klicka här för att ändra mall för rubrikformat</a:t>
            </a:r>
            <a:endParaRPr lang="en-SE"/>
          </a:p>
        </p:txBody>
      </p:sp>
      <p:sp>
        <p:nvSpPr>
          <p:cNvPr id="3" name="Platshållare för bild 2">
            <a:extLst>
              <a:ext uri="{FF2B5EF4-FFF2-40B4-BE49-F238E27FC236}">
                <a16:creationId xmlns:a16="http://schemas.microsoft.com/office/drawing/2014/main" id="{99B56542-3792-4F4A-936B-5CC4B7DFF6B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E"/>
          </a:p>
        </p:txBody>
      </p:sp>
      <p:sp>
        <p:nvSpPr>
          <p:cNvPr id="4" name="Platshållare för text 3">
            <a:extLst>
              <a:ext uri="{FF2B5EF4-FFF2-40B4-BE49-F238E27FC236}">
                <a16:creationId xmlns:a16="http://schemas.microsoft.com/office/drawing/2014/main" id="{6D6C1A4A-95A3-4369-A64F-A8656658DCA4}"/>
              </a:ext>
            </a:extLst>
          </p:cNvPr>
          <p:cNvSpPr>
            <a:spLocks noGrp="1"/>
          </p:cNvSpPr>
          <p:nvPr>
            <p:ph type="body" sz="half" idx="2"/>
          </p:nvPr>
        </p:nvSpPr>
        <p:spPr>
          <a:xfrm>
            <a:off x="629841" y="1543050"/>
            <a:ext cx="2949178" cy="2858691"/>
          </a:xfrm>
        </p:spPr>
        <p:txBody>
          <a:bodyPr/>
          <a:lstStyle>
            <a:lvl1pPr marL="0" indent="0">
              <a:buNone/>
              <a:defRPr sz="1200">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8099726-80CD-4893-91CF-7FFFCCA6570B}"/>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E7E13B5F-90FC-4049-AEB8-4214A26970C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CF83853E-F4A9-46D0-A0BB-76B360A8180D}"/>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339225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612515-1BDC-4A8F-8D52-67EBCD6C48A6}"/>
              </a:ext>
            </a:extLst>
          </p:cNvPr>
          <p:cNvSpPr>
            <a:spLocks noGrp="1"/>
          </p:cNvSpPr>
          <p:nvPr>
            <p:ph type="title"/>
          </p:nvPr>
        </p:nvSpPr>
        <p:spPr/>
        <p:txBody>
          <a:bodyPr>
            <a:normAutofit/>
          </a:bodyPr>
          <a:lstStyle>
            <a:lvl1pPr>
              <a:defRPr sz="3000">
                <a:latin typeface="Franklin Gothic Medium" panose="020B0603020102020204" pitchFamily="34" charset="0"/>
              </a:defRPr>
            </a:lvl1pPr>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8E243217-1A50-4DCF-9C97-BE872E3F57E6}"/>
              </a:ext>
            </a:extLst>
          </p:cNvPr>
          <p:cNvSpPr>
            <a:spLocks noGrp="1"/>
          </p:cNvSpPr>
          <p:nvPr>
            <p:ph type="body" orient="vert" idx="1"/>
          </p:nvPr>
        </p:nvSpPr>
        <p:spPr/>
        <p:txBody>
          <a:bodyPr vert="eaVert"/>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2CBB03A1-76B2-4C19-B895-2538C6371364}"/>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8C35B4C3-AF9F-4C06-A68B-7B687F456D0E}"/>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C05AD93A-B915-4BD5-8C52-77324F1D09B1}"/>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996072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226CAB6-F3A4-41DD-A28D-69AFB6441987}"/>
              </a:ext>
            </a:extLst>
          </p:cNvPr>
          <p:cNvSpPr>
            <a:spLocks noGrp="1"/>
          </p:cNvSpPr>
          <p:nvPr>
            <p:ph type="title" orient="vert"/>
          </p:nvPr>
        </p:nvSpPr>
        <p:spPr>
          <a:xfrm>
            <a:off x="6543675" y="273844"/>
            <a:ext cx="1971675" cy="4358879"/>
          </a:xfrm>
        </p:spPr>
        <p:txBody>
          <a:bodyPr vert="eaVert">
            <a:normAutofit/>
          </a:bodyPr>
          <a:lstStyle>
            <a:lvl1pPr>
              <a:defRPr sz="3000">
                <a:latin typeface="Franklin Gothic Medium" panose="020B0603020102020204" pitchFamily="34" charset="0"/>
              </a:defRPr>
            </a:lvl1pPr>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211F4937-D727-4E21-9463-149666FB22A5}"/>
              </a:ext>
            </a:extLst>
          </p:cNvPr>
          <p:cNvSpPr>
            <a:spLocks noGrp="1"/>
          </p:cNvSpPr>
          <p:nvPr>
            <p:ph type="body" orient="vert" idx="1"/>
          </p:nvPr>
        </p:nvSpPr>
        <p:spPr>
          <a:xfrm>
            <a:off x="628650" y="273844"/>
            <a:ext cx="5800725" cy="4358879"/>
          </a:xfrm>
        </p:spPr>
        <p:txBody>
          <a:bodyPr vert="eaVert"/>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66D3E0DD-0059-45BE-99F5-4E7725E14C37}"/>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305CB913-A76C-434D-BAA7-58DBC4E1DB3D}"/>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77E586C4-A2C5-4C17-8436-61FC63B87AFC}"/>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381476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347FB39-884D-DF44-86AA-5783765233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93986"/>
            <a:ext cx="8268233" cy="4647823"/>
          </a:xfrm>
          <a:prstGeom prst="rect">
            <a:avLst/>
          </a:prstGeom>
        </p:spPr>
      </p:pic>
      <p:sp>
        <p:nvSpPr>
          <p:cNvPr id="8" name="Rubrik 7">
            <a:extLst>
              <a:ext uri="{FF2B5EF4-FFF2-40B4-BE49-F238E27FC236}">
                <a16:creationId xmlns:a16="http://schemas.microsoft.com/office/drawing/2014/main" id="{F57B47D2-4BF7-D24F-9213-3B92CCEB01A7}"/>
              </a:ext>
            </a:extLst>
          </p:cNvPr>
          <p:cNvSpPr>
            <a:spLocks noGrp="1"/>
          </p:cNvSpPr>
          <p:nvPr>
            <p:ph type="title"/>
          </p:nvPr>
        </p:nvSpPr>
        <p:spPr>
          <a:xfrm>
            <a:off x="2117835" y="1698790"/>
            <a:ext cx="4456386" cy="993775"/>
          </a:xfrm>
        </p:spPr>
        <p:txBody>
          <a:bodyPr/>
          <a:lstStyle/>
          <a:p>
            <a:r>
              <a:rPr lang="sv-SE"/>
              <a:t>Klicka här för att ändra mall för rubrikformat</a:t>
            </a:r>
          </a:p>
        </p:txBody>
      </p:sp>
    </p:spTree>
    <p:extLst>
      <p:ext uri="{BB962C8B-B14F-4D97-AF65-F5344CB8AC3E}">
        <p14:creationId xmlns:p14="http://schemas.microsoft.com/office/powerpoint/2010/main" val="3284857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99500" y="2060100"/>
            <a:ext cx="7206300" cy="1474200"/>
          </a:xfrm>
        </p:spPr>
        <p:txBody>
          <a:bodyPr anchor="t">
            <a:noAutofit/>
          </a:bodyPr>
          <a:lstStyle>
            <a:lvl1pPr algn="ctr">
              <a:defRPr sz="3300"/>
            </a:lvl1pPr>
          </a:lstStyle>
          <a:p>
            <a:r>
              <a:rPr lang="sv-SE"/>
              <a:t>Klicka här för att ändra format</a:t>
            </a:r>
          </a:p>
        </p:txBody>
      </p:sp>
      <p:sp>
        <p:nvSpPr>
          <p:cNvPr id="3" name="Underrubrik 2"/>
          <p:cNvSpPr>
            <a:spLocks noGrp="1"/>
          </p:cNvSpPr>
          <p:nvPr>
            <p:ph type="subTitle" idx="1"/>
          </p:nvPr>
        </p:nvSpPr>
        <p:spPr>
          <a:xfrm>
            <a:off x="499500" y="3607200"/>
            <a:ext cx="7206300" cy="1069200"/>
          </a:xfrm>
        </p:spPr>
        <p:txBody>
          <a:bodyPr>
            <a:no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8FA6D2A4-024C-4352-8D56-8CA99AF6596D}" type="datetime1">
              <a:rPr lang="sv-SE" smtClean="0"/>
              <a:t>2022-04-11</a:t>
            </a:fld>
            <a:endParaRPr lang="sv-SE"/>
          </a:p>
        </p:txBody>
      </p:sp>
      <p:sp>
        <p:nvSpPr>
          <p:cNvPr id="5" name="Platshållare för sidfot 4"/>
          <p:cNvSpPr>
            <a:spLocks noGrp="1"/>
          </p:cNvSpPr>
          <p:nvPr>
            <p:ph type="ftr" sz="quarter" idx="11"/>
          </p:nvPr>
        </p:nvSpPr>
        <p:spPr/>
        <p:txBody>
          <a:bodyPr/>
          <a:lstStyle/>
          <a:p>
            <a:r>
              <a:rPr lang="sv-SE"/>
              <a:t>Ledarskapsprogram Nära vård 2021</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938850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C43E8AE-8C28-4174-B148-2C6CDBE0B90B}" type="datetime1">
              <a:rPr lang="sv-SE" smtClean="0"/>
              <a:t>2022-04-11</a:t>
            </a:fld>
            <a:endParaRPr lang="sv-SE"/>
          </a:p>
        </p:txBody>
      </p:sp>
      <p:sp>
        <p:nvSpPr>
          <p:cNvPr id="5" name="Platshållare för sidfot 4"/>
          <p:cNvSpPr>
            <a:spLocks noGrp="1"/>
          </p:cNvSpPr>
          <p:nvPr>
            <p:ph type="ftr" sz="quarter" idx="11"/>
          </p:nvPr>
        </p:nvSpPr>
        <p:spPr/>
        <p:txBody>
          <a:bodyPr/>
          <a:lstStyle/>
          <a:p>
            <a:r>
              <a:rPr lang="sv-SE"/>
              <a:t>Ledarskapsprogram Nära vård 2021</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57067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99500" y="2060100"/>
            <a:ext cx="7206300" cy="1474200"/>
          </a:xfrm>
        </p:spPr>
        <p:txBody>
          <a:bodyPr anchor="t">
            <a:noAutofit/>
          </a:bodyPr>
          <a:lstStyle>
            <a:lvl1pPr algn="ctr">
              <a:defRPr sz="405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499500" y="3607594"/>
            <a:ext cx="7206300" cy="1070372"/>
          </a:xfrm>
        </p:spPr>
        <p:txBody>
          <a:bodyPr>
            <a:noAutofit/>
          </a:bodyPr>
          <a:lstStyle>
            <a:lvl1pPr marL="0" indent="0" algn="ctr">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882C4FA9-2D98-4612-AB3B-5BF09E110A2A}" type="datetime1">
              <a:rPr lang="sv-SE" smtClean="0"/>
              <a:t>2022-04-11</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Ledarskapsprogram Nära vård 2021</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32025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99500" y="1871100"/>
            <a:ext cx="3537000" cy="2805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164244" y="1871100"/>
            <a:ext cx="3537000" cy="2805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E54DE08-DB66-4FDC-A578-A3A386EF69F9}" type="datetime1">
              <a:rPr lang="sv-SE" smtClean="0"/>
              <a:t>2022-04-11</a:t>
            </a:fld>
            <a:endParaRPr lang="sv-SE"/>
          </a:p>
        </p:txBody>
      </p:sp>
      <p:sp>
        <p:nvSpPr>
          <p:cNvPr id="6" name="Platshållare för sidfot 5"/>
          <p:cNvSpPr>
            <a:spLocks noGrp="1"/>
          </p:cNvSpPr>
          <p:nvPr>
            <p:ph type="ftr" sz="quarter" idx="11"/>
          </p:nvPr>
        </p:nvSpPr>
        <p:spPr/>
        <p:txBody>
          <a:bodyPr/>
          <a:lstStyle/>
          <a:p>
            <a:r>
              <a:rPr lang="sv-SE"/>
              <a:t>Ledarskapsprogram Nära vård 2021</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054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vå delar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4224335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498176" y="655951"/>
            <a:ext cx="3995244" cy="921389"/>
          </a:xfrm>
        </p:spPr>
        <p:txBody>
          <a:bodyPr/>
          <a:lstStyle/>
          <a:p>
            <a:r>
              <a:rPr lang="sv-SE"/>
              <a:t>Klicka här för att ändra format</a:t>
            </a:r>
          </a:p>
        </p:txBody>
      </p:sp>
      <p:sp>
        <p:nvSpPr>
          <p:cNvPr id="3" name="Platshållare för innehåll 2"/>
          <p:cNvSpPr>
            <a:spLocks noGrp="1"/>
          </p:cNvSpPr>
          <p:nvPr>
            <p:ph sz="half" idx="1"/>
          </p:nvPr>
        </p:nvSpPr>
        <p:spPr>
          <a:xfrm>
            <a:off x="499500" y="1871100"/>
            <a:ext cx="3993920" cy="2805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2000" y="655951"/>
            <a:ext cx="3129244" cy="40204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4369D1E-81E9-4AAA-B196-F9A5439F0A4B}" type="datetime1">
              <a:rPr lang="sv-SE" smtClean="0"/>
              <a:t>2022-04-11</a:t>
            </a:fld>
            <a:endParaRPr lang="sv-SE"/>
          </a:p>
        </p:txBody>
      </p:sp>
      <p:sp>
        <p:nvSpPr>
          <p:cNvPr id="6" name="Platshållare för sidfot 5"/>
          <p:cNvSpPr>
            <a:spLocks noGrp="1"/>
          </p:cNvSpPr>
          <p:nvPr>
            <p:ph type="ftr" sz="quarter" idx="11"/>
          </p:nvPr>
        </p:nvSpPr>
        <p:spPr/>
        <p:txBody>
          <a:bodyPr/>
          <a:lstStyle/>
          <a:p>
            <a:r>
              <a:rPr lang="sv-SE"/>
              <a:t>Ledarskapsprogram Nära vård 2021</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070963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9500" y="656262"/>
            <a:ext cx="7206300" cy="921079"/>
          </a:xfrm>
        </p:spPr>
        <p:txBody>
          <a:bodyPr>
            <a:noAutofit/>
          </a:bodyPr>
          <a:lstStyle/>
          <a:p>
            <a:r>
              <a:rPr lang="sv-SE"/>
              <a:t>Klicka här för att ändra format</a:t>
            </a:r>
          </a:p>
        </p:txBody>
      </p:sp>
      <p:sp>
        <p:nvSpPr>
          <p:cNvPr id="3" name="Platshållare för text 2"/>
          <p:cNvSpPr>
            <a:spLocks noGrp="1"/>
          </p:cNvSpPr>
          <p:nvPr>
            <p:ph type="body" idx="1"/>
          </p:nvPr>
        </p:nvSpPr>
        <p:spPr>
          <a:xfrm>
            <a:off x="499501" y="1621631"/>
            <a:ext cx="3537000" cy="457200"/>
          </a:xfrm>
        </p:spPr>
        <p:txBody>
          <a:bodyPr anchor="ctr">
            <a:no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p:cNvSpPr>
            <a:spLocks noGrp="1"/>
          </p:cNvSpPr>
          <p:nvPr>
            <p:ph sz="half" idx="2"/>
          </p:nvPr>
        </p:nvSpPr>
        <p:spPr>
          <a:xfrm>
            <a:off x="499500" y="2134463"/>
            <a:ext cx="3537000" cy="2543503"/>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163400" y="1621631"/>
            <a:ext cx="3542400" cy="457200"/>
          </a:xfrm>
        </p:spPr>
        <p:txBody>
          <a:bodyPr anchor="ctr">
            <a:no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p:cNvSpPr>
            <a:spLocks noGrp="1"/>
          </p:cNvSpPr>
          <p:nvPr>
            <p:ph sz="quarter" idx="4"/>
          </p:nvPr>
        </p:nvSpPr>
        <p:spPr>
          <a:xfrm>
            <a:off x="4163400" y="2135700"/>
            <a:ext cx="3537000" cy="25434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204402C-EF1B-4500-8CF0-8F03A0E65B89}" type="datetime1">
              <a:rPr lang="sv-SE" smtClean="0"/>
              <a:t>2022-04-11</a:t>
            </a:fld>
            <a:endParaRPr lang="sv-SE"/>
          </a:p>
        </p:txBody>
      </p:sp>
      <p:sp>
        <p:nvSpPr>
          <p:cNvPr id="8" name="Platshållare för sidfot 7"/>
          <p:cNvSpPr>
            <a:spLocks noGrp="1"/>
          </p:cNvSpPr>
          <p:nvPr>
            <p:ph type="ftr" sz="quarter" idx="11"/>
          </p:nvPr>
        </p:nvSpPr>
        <p:spPr/>
        <p:txBody>
          <a:bodyPr/>
          <a:lstStyle/>
          <a:p>
            <a:r>
              <a:rPr lang="sv-SE"/>
              <a:t>Ledarskapsprogram Nära vård 2021</a:t>
            </a:r>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745446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1ACED91-7EE8-4790-A5A2-5A9980687A57}" type="datetime1">
              <a:rPr lang="sv-SE" smtClean="0"/>
              <a:t>2022-04-11</a:t>
            </a:fld>
            <a:endParaRPr lang="sv-SE"/>
          </a:p>
        </p:txBody>
      </p:sp>
      <p:sp>
        <p:nvSpPr>
          <p:cNvPr id="4" name="Platshållare för sidfot 3"/>
          <p:cNvSpPr>
            <a:spLocks noGrp="1"/>
          </p:cNvSpPr>
          <p:nvPr>
            <p:ph type="ftr" sz="quarter" idx="11"/>
          </p:nvPr>
        </p:nvSpPr>
        <p:spPr/>
        <p:txBody>
          <a:bodyPr/>
          <a:lstStyle/>
          <a:p>
            <a:r>
              <a:rPr lang="sv-SE"/>
              <a:t>Ledarskapsprogram Nära vård 2021</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7691051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4D01105-28E6-4979-A0C2-8841F760DC72}" type="datetime1">
              <a:rPr lang="sv-SE" smtClean="0"/>
              <a:t>2022-04-11</a:t>
            </a:fld>
            <a:endParaRPr lang="sv-SE"/>
          </a:p>
        </p:txBody>
      </p:sp>
      <p:sp>
        <p:nvSpPr>
          <p:cNvPr id="3" name="Platshållare för sidfot 2"/>
          <p:cNvSpPr>
            <a:spLocks noGrp="1"/>
          </p:cNvSpPr>
          <p:nvPr>
            <p:ph type="ftr" sz="quarter" idx="11"/>
          </p:nvPr>
        </p:nvSpPr>
        <p:spPr/>
        <p:txBody>
          <a:bodyPr/>
          <a:lstStyle/>
          <a:p>
            <a:r>
              <a:rPr lang="sv-SE"/>
              <a:t>Ledarskapsprogram Nära vård 2021</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430006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5A8D32B-A382-472D-B463-24024306F80D}" type="datetime1">
              <a:rPr lang="sv-SE" smtClean="0"/>
              <a:t>2022-04-11</a:t>
            </a:fld>
            <a:endParaRPr lang="sv-SE"/>
          </a:p>
        </p:txBody>
      </p:sp>
      <p:sp>
        <p:nvSpPr>
          <p:cNvPr id="3" name="Platshållare för sidfot 2"/>
          <p:cNvSpPr>
            <a:spLocks noGrp="1"/>
          </p:cNvSpPr>
          <p:nvPr>
            <p:ph type="ftr" sz="quarter" idx="11"/>
          </p:nvPr>
        </p:nvSpPr>
        <p:spPr/>
        <p:txBody>
          <a:bodyPr/>
          <a:lstStyle/>
          <a:p>
            <a:r>
              <a:rPr lang="sv-SE"/>
              <a:t>Ledarskapsprogram Nära vård 2021</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677851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descr="Bild på karta över Västra Götaland">
            <a:extLst>
              <a:ext uri="{FF2B5EF4-FFF2-40B4-BE49-F238E27FC236}">
                <a16:creationId xmlns:a16="http://schemas.microsoft.com/office/drawing/2014/main" id="{FCC125BE-FE90-4C66-9381-EE146576B494}"/>
              </a:ext>
            </a:extLst>
          </p:cNvPr>
          <p:cNvPicPr>
            <a:picLocks noChangeAspect="1"/>
          </p:cNvPicPr>
          <p:nvPr userDrawn="1"/>
        </p:nvPicPr>
        <p:blipFill>
          <a:blip r:embed="rId2">
            <a:extLst>
              <a:ext uri="{28A0092B-C50C-407E-A947-70E740481C1C}">
                <a14:useLocalDpi xmlns:a14="http://schemas.microsoft.com/office/drawing/2010/main" val="0"/>
              </a:ext>
            </a:extLst>
          </a:blip>
          <a:srcRect l="5720" r="5720"/>
          <a:stretch/>
        </p:blipFill>
        <p:spPr>
          <a:xfrm>
            <a:off x="342361" y="2538"/>
            <a:ext cx="4566608" cy="5143500"/>
          </a:xfrm>
          <a:prstGeom prst="rect">
            <a:avLst/>
          </a:prstGeom>
        </p:spPr>
      </p:pic>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5408762" y="728514"/>
            <a:ext cx="3202556" cy="2224236"/>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5408763" y="2953842"/>
            <a:ext cx="3202556" cy="934888"/>
          </a:xfrm>
          <a:noFill/>
          <a:ln>
            <a:noFill/>
          </a:ln>
        </p:spPr>
        <p:txBody>
          <a:bodyPr anchor="t"/>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3556" y="4556037"/>
            <a:ext cx="1464091" cy="377445"/>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6956" y="4556037"/>
            <a:ext cx="1444957" cy="438535"/>
          </a:xfrm>
          <a:prstGeom prst="rect">
            <a:avLst/>
          </a:prstGeom>
        </p:spPr>
      </p:pic>
    </p:spTree>
    <p:extLst>
      <p:ext uri="{BB962C8B-B14F-4D97-AF65-F5344CB8AC3E}">
        <p14:creationId xmlns:p14="http://schemas.microsoft.com/office/powerpoint/2010/main" val="9959706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628650" y="273844"/>
            <a:ext cx="7484494"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grpSp>
        <p:nvGrpSpPr>
          <p:cNvPr id="9" name="Grupp 8">
            <a:extLst>
              <a:ext uri="{FF2B5EF4-FFF2-40B4-BE49-F238E27FC236}">
                <a16:creationId xmlns:a16="http://schemas.microsoft.com/office/drawing/2014/main" id="{6DAE31D8-7742-4894-B1BE-C331253600DE}"/>
              </a:ext>
            </a:extLst>
          </p:cNvPr>
          <p:cNvGrpSpPr/>
          <p:nvPr userDrawn="1"/>
        </p:nvGrpSpPr>
        <p:grpSpPr>
          <a:xfrm>
            <a:off x="8622507" y="1"/>
            <a:ext cx="521494" cy="5143500"/>
            <a:chOff x="2286000" y="172029"/>
            <a:chExt cx="695325" cy="6858000"/>
          </a:xfrm>
        </p:grpSpPr>
        <p:sp>
          <p:nvSpPr>
            <p:cNvPr id="7" name="Rektangel 6">
              <a:extLst>
                <a:ext uri="{FF2B5EF4-FFF2-40B4-BE49-F238E27FC236}">
                  <a16:creationId xmlns:a16="http://schemas.microsoft.com/office/drawing/2014/main" id="{B2D62019-DCDE-4010-992A-FF81A43CBAE3}"/>
                </a:ext>
              </a:extLst>
            </p:cNvPr>
            <p:cNvSpPr/>
            <p:nvPr/>
          </p:nvSpPr>
          <p:spPr>
            <a:xfrm>
              <a:off x="2286000" y="172029"/>
              <a:ext cx="695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pic>
          <p:nvPicPr>
            <p:cNvPr id="8" name="Bildobjekt 7">
              <a:extLst>
                <a:ext uri="{FF2B5EF4-FFF2-40B4-BE49-F238E27FC236}">
                  <a16:creationId xmlns:a16="http://schemas.microsoft.com/office/drawing/2014/main" id="{59F11D77-E382-4666-B5CD-B6CFEF955161}"/>
                </a:ext>
                <a:ext uri="{C183D7F6-B498-43B3-948B-1728B52AA6E4}">
                  <adec:decorative xmlns:adec="http://schemas.microsoft.com/office/drawing/2017/decorative" val="1"/>
                </a:ext>
              </a:extLst>
            </p:cNvPr>
            <p:cNvPicPr/>
            <p:nvPr/>
          </p:nvPicPr>
          <p:blipFill rotWithShape="1">
            <a:blip r:embed="rId2">
              <a:clrChange>
                <a:clrFrom>
                  <a:srgbClr val="FFFFFD"/>
                </a:clrFrom>
                <a:clrTo>
                  <a:srgbClr val="FFFFFD">
                    <a:alpha val="0"/>
                  </a:srgbClr>
                </a:clrTo>
              </a:clrChange>
              <a:alphaModFix amt="50000"/>
              <a:duotone>
                <a:schemeClr val="accent1">
                  <a:shade val="45000"/>
                  <a:satMod val="135000"/>
                </a:schemeClr>
                <a:prstClr val="white"/>
              </a:duotone>
              <a:extLst>
                <a:ext uri="{28A0092B-C50C-407E-A947-70E740481C1C}">
                  <a14:useLocalDpi xmlns:a14="http://schemas.microsoft.com/office/drawing/2010/main" val="0"/>
                </a:ext>
              </a:extLst>
            </a:blip>
            <a:srcRect l="36747" t="2390" r="53598" b="2388"/>
            <a:stretch/>
          </p:blipFill>
          <p:spPr bwMode="auto">
            <a:xfrm>
              <a:off x="2286000" y="172029"/>
              <a:ext cx="695325" cy="6858000"/>
            </a:xfrm>
            <a:prstGeom prst="rect">
              <a:avLst/>
            </a:prstGeom>
            <a:noFill/>
            <a:ln>
              <a:noFill/>
            </a:ln>
            <a:extLst>
              <a:ext uri="{53640926-AAD7-44D8-BBD7-CCE9431645EC}">
                <a14:shadowObscured xmlns:a14="http://schemas.microsoft.com/office/drawing/2010/main"/>
              </a:ext>
            </a:extLst>
          </p:spPr>
        </p:pic>
      </p:gr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628650" y="1419225"/>
            <a:ext cx="7484494" cy="3209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11" name="Bildobjekt 10" descr="Bild på Vätra Götalandsregionens logotyp">
            <a:extLst>
              <a:ext uri="{FF2B5EF4-FFF2-40B4-BE49-F238E27FC236}">
                <a16:creationId xmlns:a16="http://schemas.microsoft.com/office/drawing/2014/main" id="{C6E42445-3F24-495D-BBA3-0BFF2D37CD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6100" y="4758409"/>
            <a:ext cx="1251912" cy="322745"/>
          </a:xfrm>
          <a:prstGeom prst="rect">
            <a:avLst/>
          </a:prstGeom>
        </p:spPr>
      </p:pic>
      <p:pic>
        <p:nvPicPr>
          <p:cNvPr id="12" name="Bildobjekt 11" descr="Bild på VästKoms logotyp">
            <a:extLst>
              <a:ext uri="{FF2B5EF4-FFF2-40B4-BE49-F238E27FC236}">
                <a16:creationId xmlns:a16="http://schemas.microsoft.com/office/drawing/2014/main" id="{F44876B3-CDF6-4AE7-8F95-CA03A56B05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79500" y="4767263"/>
            <a:ext cx="1235551" cy="374981"/>
          </a:xfrm>
          <a:prstGeom prst="rect">
            <a:avLst/>
          </a:prstGeom>
        </p:spPr>
      </p:pic>
    </p:spTree>
    <p:extLst>
      <p:ext uri="{BB962C8B-B14F-4D97-AF65-F5344CB8AC3E}">
        <p14:creationId xmlns:p14="http://schemas.microsoft.com/office/powerpoint/2010/main" val="221467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628650" y="273844"/>
            <a:ext cx="7484494"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628650" y="1419225"/>
            <a:ext cx="7484494" cy="3209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11" name="Bildobjekt 10" descr="Bild på Vätra Götalandsregionens logotyp">
            <a:extLst>
              <a:ext uri="{FF2B5EF4-FFF2-40B4-BE49-F238E27FC236}">
                <a16:creationId xmlns:a16="http://schemas.microsoft.com/office/drawing/2014/main" id="{C6E42445-3F24-495D-BBA3-0BFF2D37C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100" y="4758409"/>
            <a:ext cx="1251912" cy="322745"/>
          </a:xfrm>
          <a:prstGeom prst="rect">
            <a:avLst/>
          </a:prstGeom>
        </p:spPr>
      </p:pic>
      <p:pic>
        <p:nvPicPr>
          <p:cNvPr id="12" name="Bildobjekt 11" descr="Bild på VästKoms logotyp">
            <a:extLst>
              <a:ext uri="{FF2B5EF4-FFF2-40B4-BE49-F238E27FC236}">
                <a16:creationId xmlns:a16="http://schemas.microsoft.com/office/drawing/2014/main" id="{F44876B3-CDF6-4AE7-8F95-CA03A56B05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9500" y="4767263"/>
            <a:ext cx="1235551" cy="374981"/>
          </a:xfrm>
          <a:prstGeom prst="rect">
            <a:avLst/>
          </a:prstGeom>
        </p:spPr>
      </p:pic>
    </p:spTree>
    <p:extLst>
      <p:ext uri="{BB962C8B-B14F-4D97-AF65-F5344CB8AC3E}">
        <p14:creationId xmlns:p14="http://schemas.microsoft.com/office/powerpoint/2010/main" val="743606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vå delar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a:xfrm>
            <a:off x="6905211" y="4767263"/>
            <a:ext cx="2057400" cy="273844"/>
          </a:xfrm>
        </p:spPr>
        <p:txBody>
          <a:bodyPr/>
          <a:lstStyle/>
          <a:p>
            <a:fld id="{0FA6D8A1-3423-4F6C-8695-6471C1886AE6}" type="slidenum">
              <a:rPr lang="en-SE" smtClean="0"/>
              <a:t>‹#›</a:t>
            </a:fld>
            <a:endParaRPr lang="en-SE"/>
          </a:p>
        </p:txBody>
      </p:sp>
      <p:pic>
        <p:nvPicPr>
          <p:cNvPr id="9" name="Platshållare för innehåll 9">
            <a:extLst>
              <a:ext uri="{FF2B5EF4-FFF2-40B4-BE49-F238E27FC236}">
                <a16:creationId xmlns:a16="http://schemas.microsoft.com/office/drawing/2014/main" id="{1A19DB88-0635-4257-90E8-78108572B41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142503" y="2785349"/>
            <a:ext cx="4034642" cy="235815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pic>
        <p:nvPicPr>
          <p:cNvPr id="10" name="Bildobjekt 9" descr="Bild på Vätra Götalandsregionens logotyp">
            <a:extLst>
              <a:ext uri="{FF2B5EF4-FFF2-40B4-BE49-F238E27FC236}">
                <a16:creationId xmlns:a16="http://schemas.microsoft.com/office/drawing/2014/main" id="{F63E367A-A3A1-45A6-A9E3-4D2822D04F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5028" y="4738717"/>
            <a:ext cx="1464091" cy="377445"/>
          </a:xfrm>
          <a:prstGeom prst="rect">
            <a:avLst/>
          </a:prstGeom>
        </p:spPr>
      </p:pic>
      <p:pic>
        <p:nvPicPr>
          <p:cNvPr id="11" name="Bildobjekt 10" descr="Bild på VästKoms logotyp">
            <a:extLst>
              <a:ext uri="{FF2B5EF4-FFF2-40B4-BE49-F238E27FC236}">
                <a16:creationId xmlns:a16="http://schemas.microsoft.com/office/drawing/2014/main" id="{7E5DDEC8-4BB8-4F18-A9E5-4B86147EA9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8428" y="4738717"/>
            <a:ext cx="1444957" cy="438535"/>
          </a:xfrm>
          <a:prstGeom prst="rect">
            <a:avLst/>
          </a:prstGeom>
        </p:spPr>
      </p:pic>
    </p:spTree>
    <p:extLst>
      <p:ext uri="{BB962C8B-B14F-4D97-AF65-F5344CB8AC3E}">
        <p14:creationId xmlns:p14="http://schemas.microsoft.com/office/powerpoint/2010/main" val="42243352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vå delar_karta_grå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a:xfrm>
            <a:off x="6860482" y="4767263"/>
            <a:ext cx="2057400" cy="273844"/>
          </a:xfrm>
        </p:spPr>
        <p:txBody>
          <a:bodyPr/>
          <a:lstStyle/>
          <a:p>
            <a:fld id="{0FA6D8A1-3423-4F6C-8695-6471C1886AE6}" type="slidenum">
              <a:rPr lang="en-SE" smtClean="0"/>
              <a:t>‹#›</a:t>
            </a:fld>
            <a:endParaRPr lang="en-SE"/>
          </a:p>
        </p:txBody>
      </p:sp>
      <p:pic>
        <p:nvPicPr>
          <p:cNvPr id="9" name="Platshållare för innehåll 9">
            <a:extLst>
              <a:ext uri="{FF2B5EF4-FFF2-40B4-BE49-F238E27FC236}">
                <a16:creationId xmlns:a16="http://schemas.microsoft.com/office/drawing/2014/main" id="{1A19DB88-0635-4257-90E8-78108572B41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142503" y="2785349"/>
            <a:ext cx="4034642" cy="235815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pic>
        <p:nvPicPr>
          <p:cNvPr id="10" name="Bildobjekt 9" descr="Bild på Vätra Götalandsregionens logotyp">
            <a:extLst>
              <a:ext uri="{FF2B5EF4-FFF2-40B4-BE49-F238E27FC236}">
                <a16:creationId xmlns:a16="http://schemas.microsoft.com/office/drawing/2014/main" id="{686162A1-A07C-459C-9DA2-F2CA6287CC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5028" y="4738717"/>
            <a:ext cx="1464091" cy="377445"/>
          </a:xfrm>
          <a:prstGeom prst="rect">
            <a:avLst/>
          </a:prstGeom>
        </p:spPr>
      </p:pic>
      <p:pic>
        <p:nvPicPr>
          <p:cNvPr id="11" name="Bildobjekt 10" descr="Bild på VästKoms logotyp">
            <a:extLst>
              <a:ext uri="{FF2B5EF4-FFF2-40B4-BE49-F238E27FC236}">
                <a16:creationId xmlns:a16="http://schemas.microsoft.com/office/drawing/2014/main" id="{EAFC1655-5328-420A-A6C2-C93FF74AB3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8428" y="4738717"/>
            <a:ext cx="1444957" cy="438535"/>
          </a:xfrm>
          <a:prstGeom prst="rect">
            <a:avLst/>
          </a:prstGeom>
        </p:spPr>
      </p:pic>
    </p:spTree>
    <p:extLst>
      <p:ext uri="{BB962C8B-B14F-4D97-AF65-F5344CB8AC3E}">
        <p14:creationId xmlns:p14="http://schemas.microsoft.com/office/powerpoint/2010/main" val="71476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vå delar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525780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5966245" y="586113"/>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28650" y="93999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11334511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vå delar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525780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28650" y="93999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pic>
        <p:nvPicPr>
          <p:cNvPr id="9" name="Platshållare för innehåll 9">
            <a:extLst>
              <a:ext uri="{FF2B5EF4-FFF2-40B4-BE49-F238E27FC236}">
                <a16:creationId xmlns:a16="http://schemas.microsoft.com/office/drawing/2014/main" id="{2FB5D5C3-1B52-4D13-AFA0-826C24B39FF7}"/>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5183579" y="2785348"/>
            <a:ext cx="4034642" cy="235815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5966245" y="586113"/>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pic>
        <p:nvPicPr>
          <p:cNvPr id="10" name="Bildobjekt 9" descr="Bild på Vätra Götalandsregionens logotyp">
            <a:extLst>
              <a:ext uri="{FF2B5EF4-FFF2-40B4-BE49-F238E27FC236}">
                <a16:creationId xmlns:a16="http://schemas.microsoft.com/office/drawing/2014/main" id="{892D6D1B-E167-42E4-8C26-DA47C4F082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982" y="4704965"/>
            <a:ext cx="1464091" cy="377445"/>
          </a:xfrm>
          <a:prstGeom prst="rect">
            <a:avLst/>
          </a:prstGeom>
        </p:spPr>
      </p:pic>
      <p:pic>
        <p:nvPicPr>
          <p:cNvPr id="11" name="Bildobjekt 10" descr="Bild på VästKoms logotyp">
            <a:extLst>
              <a:ext uri="{FF2B5EF4-FFF2-40B4-BE49-F238E27FC236}">
                <a16:creationId xmlns:a16="http://schemas.microsoft.com/office/drawing/2014/main" id="{012D0F6D-1BE9-410F-B559-673677242C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7382" y="4704966"/>
            <a:ext cx="1444957" cy="438535"/>
          </a:xfrm>
          <a:prstGeom prst="rect">
            <a:avLst/>
          </a:prstGeom>
        </p:spPr>
      </p:pic>
      <p:sp>
        <p:nvSpPr>
          <p:cNvPr id="12" name="Platshållare för bildnummer 6">
            <a:extLst>
              <a:ext uri="{FF2B5EF4-FFF2-40B4-BE49-F238E27FC236}">
                <a16:creationId xmlns:a16="http://schemas.microsoft.com/office/drawing/2014/main" id="{C507B1F3-A8D0-45C5-97C9-61C9408F9E36}"/>
              </a:ext>
            </a:extLst>
          </p:cNvPr>
          <p:cNvSpPr>
            <a:spLocks noGrp="1"/>
          </p:cNvSpPr>
          <p:nvPr>
            <p:ph type="sldNum" sz="quarter" idx="12"/>
          </p:nvPr>
        </p:nvSpPr>
        <p:spPr>
          <a:xfrm>
            <a:off x="6905211" y="4767263"/>
            <a:ext cx="2057400" cy="273844"/>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160408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vå delar karta_grå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5257800" y="0"/>
            <a:ext cx="3886200"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28650" y="93999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pic>
        <p:nvPicPr>
          <p:cNvPr id="9" name="Platshållare för innehåll 9">
            <a:extLst>
              <a:ext uri="{FF2B5EF4-FFF2-40B4-BE49-F238E27FC236}">
                <a16:creationId xmlns:a16="http://schemas.microsoft.com/office/drawing/2014/main" id="{2FB5D5C3-1B52-4D13-AFA0-826C24B39FF7}"/>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5255287" y="2785348"/>
            <a:ext cx="4034642" cy="235815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5966245" y="586113"/>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pic>
        <p:nvPicPr>
          <p:cNvPr id="12" name="Bildobjekt 11" descr="Bild på Vätra Götalandsregionens logotyp">
            <a:extLst>
              <a:ext uri="{FF2B5EF4-FFF2-40B4-BE49-F238E27FC236}">
                <a16:creationId xmlns:a16="http://schemas.microsoft.com/office/drawing/2014/main" id="{3E779DAB-1D2D-4CAE-81CD-6FA6516CBB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982" y="4704965"/>
            <a:ext cx="1464091" cy="377445"/>
          </a:xfrm>
          <a:prstGeom prst="rect">
            <a:avLst/>
          </a:prstGeom>
        </p:spPr>
      </p:pic>
      <p:pic>
        <p:nvPicPr>
          <p:cNvPr id="13" name="Bildobjekt 12" descr="Bild på VästKoms logotyp">
            <a:extLst>
              <a:ext uri="{FF2B5EF4-FFF2-40B4-BE49-F238E27FC236}">
                <a16:creationId xmlns:a16="http://schemas.microsoft.com/office/drawing/2014/main" id="{77734022-6DEF-4D37-A848-C4E470CC92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7382" y="4704966"/>
            <a:ext cx="1444957" cy="438535"/>
          </a:xfrm>
          <a:prstGeom prst="rect">
            <a:avLst/>
          </a:prstGeom>
        </p:spPr>
      </p:pic>
      <p:sp>
        <p:nvSpPr>
          <p:cNvPr id="15" name="Platshållare för bildnummer 6">
            <a:extLst>
              <a:ext uri="{FF2B5EF4-FFF2-40B4-BE49-F238E27FC236}">
                <a16:creationId xmlns:a16="http://schemas.microsoft.com/office/drawing/2014/main" id="{1EEDC64B-CDDF-42FD-81A1-4D213BDDE2E9}"/>
              </a:ext>
            </a:extLst>
          </p:cNvPr>
          <p:cNvSpPr>
            <a:spLocks noGrp="1"/>
          </p:cNvSpPr>
          <p:nvPr>
            <p:ph type="sldNum" sz="quarter" idx="12"/>
          </p:nvPr>
        </p:nvSpPr>
        <p:spPr>
          <a:xfrm>
            <a:off x="6905211" y="4767263"/>
            <a:ext cx="2057400" cy="273844"/>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946296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vå delar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pic>
        <p:nvPicPr>
          <p:cNvPr id="9" name="Bildobjekt 8" descr="Bild på Vätra Götalandsregionens logotyp">
            <a:extLst>
              <a:ext uri="{FF2B5EF4-FFF2-40B4-BE49-F238E27FC236}">
                <a16:creationId xmlns:a16="http://schemas.microsoft.com/office/drawing/2014/main" id="{5B8C7778-97C6-4DBB-BEFD-E3424DB53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5028" y="4738717"/>
            <a:ext cx="1464091" cy="377445"/>
          </a:xfrm>
          <a:prstGeom prst="rect">
            <a:avLst/>
          </a:prstGeom>
        </p:spPr>
      </p:pic>
      <p:pic>
        <p:nvPicPr>
          <p:cNvPr id="10" name="Bildobjekt 9" descr="Bild på VästKoms logotyp">
            <a:extLst>
              <a:ext uri="{FF2B5EF4-FFF2-40B4-BE49-F238E27FC236}">
                <a16:creationId xmlns:a16="http://schemas.microsoft.com/office/drawing/2014/main" id="{AEFE93FF-9576-4251-8AE6-CB3C888141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8428" y="4738717"/>
            <a:ext cx="1444957" cy="438535"/>
          </a:xfrm>
          <a:prstGeom prst="rect">
            <a:avLst/>
          </a:prstGeom>
        </p:spPr>
      </p:pic>
      <p:sp>
        <p:nvSpPr>
          <p:cNvPr id="11" name="Platshållare för bildnummer 6">
            <a:extLst>
              <a:ext uri="{FF2B5EF4-FFF2-40B4-BE49-F238E27FC236}">
                <a16:creationId xmlns:a16="http://schemas.microsoft.com/office/drawing/2014/main" id="{95C834F3-0982-4E56-91D8-ABAF22994E53}"/>
              </a:ext>
            </a:extLst>
          </p:cNvPr>
          <p:cNvSpPr>
            <a:spLocks noGrp="1"/>
          </p:cNvSpPr>
          <p:nvPr>
            <p:ph type="sldNum" sz="quarter" idx="12"/>
          </p:nvPr>
        </p:nvSpPr>
        <p:spPr>
          <a:xfrm>
            <a:off x="6905211" y="4767263"/>
            <a:ext cx="2057400" cy="273844"/>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7226914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vå delar_grå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pic>
        <p:nvPicPr>
          <p:cNvPr id="9" name="Bildobjekt 8" descr="Bild på Vätra Götalandsregionens logotyp">
            <a:extLst>
              <a:ext uri="{FF2B5EF4-FFF2-40B4-BE49-F238E27FC236}">
                <a16:creationId xmlns:a16="http://schemas.microsoft.com/office/drawing/2014/main" id="{76C0A95F-6913-4CDC-BF6D-1EE219E9AC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5028" y="4738717"/>
            <a:ext cx="1464091" cy="377445"/>
          </a:xfrm>
          <a:prstGeom prst="rect">
            <a:avLst/>
          </a:prstGeom>
        </p:spPr>
      </p:pic>
      <p:pic>
        <p:nvPicPr>
          <p:cNvPr id="10" name="Bildobjekt 9" descr="Bild på VästKoms logotyp">
            <a:extLst>
              <a:ext uri="{FF2B5EF4-FFF2-40B4-BE49-F238E27FC236}">
                <a16:creationId xmlns:a16="http://schemas.microsoft.com/office/drawing/2014/main" id="{B390AE8F-F835-43B0-B29F-EC18FBB2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8428" y="4738717"/>
            <a:ext cx="1444957" cy="438535"/>
          </a:xfrm>
          <a:prstGeom prst="rect">
            <a:avLst/>
          </a:prstGeom>
        </p:spPr>
      </p:pic>
      <p:sp>
        <p:nvSpPr>
          <p:cNvPr id="11" name="Platshållare för bildnummer 6">
            <a:extLst>
              <a:ext uri="{FF2B5EF4-FFF2-40B4-BE49-F238E27FC236}">
                <a16:creationId xmlns:a16="http://schemas.microsoft.com/office/drawing/2014/main" id="{8DEC0028-4832-4D91-9E0E-A87C17848458}"/>
              </a:ext>
            </a:extLst>
          </p:cNvPr>
          <p:cNvSpPr>
            <a:spLocks noGrp="1"/>
          </p:cNvSpPr>
          <p:nvPr>
            <p:ph type="sldNum" sz="quarter" idx="12"/>
          </p:nvPr>
        </p:nvSpPr>
        <p:spPr>
          <a:xfrm>
            <a:off x="6905211" y="4767263"/>
            <a:ext cx="2057400" cy="273844"/>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52902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vå delar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525780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5966245" y="586113"/>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28650" y="93999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9" name="Bildobjekt 8" descr="Bild på Vätra Götalandsregionens logotyp">
            <a:extLst>
              <a:ext uri="{FF2B5EF4-FFF2-40B4-BE49-F238E27FC236}">
                <a16:creationId xmlns:a16="http://schemas.microsoft.com/office/drawing/2014/main" id="{3F4D9871-5E91-4654-838A-09312FF440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982" y="4704965"/>
            <a:ext cx="1464091" cy="377445"/>
          </a:xfrm>
          <a:prstGeom prst="rect">
            <a:avLst/>
          </a:prstGeom>
        </p:spPr>
      </p:pic>
      <p:pic>
        <p:nvPicPr>
          <p:cNvPr id="10" name="Bildobjekt 9" descr="Bild på VästKoms logotyp">
            <a:extLst>
              <a:ext uri="{FF2B5EF4-FFF2-40B4-BE49-F238E27FC236}">
                <a16:creationId xmlns:a16="http://schemas.microsoft.com/office/drawing/2014/main" id="{6A17C367-DE3C-451C-9820-0AE8CC3AF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7382" y="4704966"/>
            <a:ext cx="1444957" cy="438535"/>
          </a:xfrm>
          <a:prstGeom prst="rect">
            <a:avLst/>
          </a:prstGeom>
        </p:spPr>
      </p:pic>
    </p:spTree>
    <p:extLst>
      <p:ext uri="{BB962C8B-B14F-4D97-AF65-F5344CB8AC3E}">
        <p14:creationId xmlns:p14="http://schemas.microsoft.com/office/powerpoint/2010/main" val="1133451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vå delar_grå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5257800" y="0"/>
            <a:ext cx="3886200"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5966245" y="586113"/>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28650" y="93999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9" name="Bildobjekt 8" descr="Bild på Vätra Götalandsregionens logotyp">
            <a:extLst>
              <a:ext uri="{FF2B5EF4-FFF2-40B4-BE49-F238E27FC236}">
                <a16:creationId xmlns:a16="http://schemas.microsoft.com/office/drawing/2014/main" id="{C343208F-A1B2-43C3-891C-F6A126129C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982" y="4704965"/>
            <a:ext cx="1464091" cy="377445"/>
          </a:xfrm>
          <a:prstGeom prst="rect">
            <a:avLst/>
          </a:prstGeom>
        </p:spPr>
      </p:pic>
      <p:pic>
        <p:nvPicPr>
          <p:cNvPr id="10" name="Bildobjekt 9" descr="Bild på VästKoms logotyp">
            <a:extLst>
              <a:ext uri="{FF2B5EF4-FFF2-40B4-BE49-F238E27FC236}">
                <a16:creationId xmlns:a16="http://schemas.microsoft.com/office/drawing/2014/main" id="{081D0898-ADC0-42B4-9938-C68C23C004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7382" y="4704966"/>
            <a:ext cx="1444957" cy="438535"/>
          </a:xfrm>
          <a:prstGeom prst="rect">
            <a:avLst/>
          </a:prstGeom>
        </p:spPr>
      </p:pic>
    </p:spTree>
    <p:extLst>
      <p:ext uri="{BB962C8B-B14F-4D97-AF65-F5344CB8AC3E}">
        <p14:creationId xmlns:p14="http://schemas.microsoft.com/office/powerpoint/2010/main" val="974177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nehåll_smalbild_höger">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0" y="0"/>
            <a:ext cx="1387079" cy="5143500"/>
          </a:xfrm>
        </p:spPr>
        <p:txBody>
          <a:bodyPr/>
          <a:lstStyle/>
          <a:p>
            <a:r>
              <a:rPr lang="sv-SE"/>
              <a:t>Klicka på ikonen för att lägga till en bild</a:t>
            </a:r>
            <a:endParaRPr lang="en-SE"/>
          </a:p>
        </p:txBody>
      </p:sp>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777711" y="1092994"/>
            <a:ext cx="2251239" cy="2581275"/>
          </a:xfrm>
          <a:solidFill>
            <a:schemeClr val="accent1"/>
          </a:solidFill>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4086225" y="509047"/>
            <a:ext cx="4429125" cy="39593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8" name="Bildobjekt 7" descr="Bild på Vätra Götalandsregionens logotyp">
            <a:extLst>
              <a:ext uri="{FF2B5EF4-FFF2-40B4-BE49-F238E27FC236}">
                <a16:creationId xmlns:a16="http://schemas.microsoft.com/office/drawing/2014/main" id="{EF6B5421-8741-4F0C-B991-2DFB43909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5028" y="4738717"/>
            <a:ext cx="1464091" cy="377445"/>
          </a:xfrm>
          <a:prstGeom prst="rect">
            <a:avLst/>
          </a:prstGeom>
        </p:spPr>
      </p:pic>
      <p:pic>
        <p:nvPicPr>
          <p:cNvPr id="10" name="Bildobjekt 9" descr="Bild på VästKoms logotyp">
            <a:extLst>
              <a:ext uri="{FF2B5EF4-FFF2-40B4-BE49-F238E27FC236}">
                <a16:creationId xmlns:a16="http://schemas.microsoft.com/office/drawing/2014/main" id="{A627A3D6-4DE0-48C8-AC3B-C4C6AA006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8428" y="4738717"/>
            <a:ext cx="1444957" cy="438535"/>
          </a:xfrm>
          <a:prstGeom prst="rect">
            <a:avLst/>
          </a:prstGeom>
        </p:spPr>
      </p:pic>
      <p:sp>
        <p:nvSpPr>
          <p:cNvPr id="11" name="Platshållare för bildnummer 6">
            <a:extLst>
              <a:ext uri="{FF2B5EF4-FFF2-40B4-BE49-F238E27FC236}">
                <a16:creationId xmlns:a16="http://schemas.microsoft.com/office/drawing/2014/main" id="{B74F4B11-7551-4022-B711-E0DAD5E13227}"/>
              </a:ext>
            </a:extLst>
          </p:cNvPr>
          <p:cNvSpPr>
            <a:spLocks noGrp="1"/>
          </p:cNvSpPr>
          <p:nvPr>
            <p:ph type="sldNum" sz="quarter" idx="12"/>
          </p:nvPr>
        </p:nvSpPr>
        <p:spPr>
          <a:xfrm>
            <a:off x="6905211" y="4767263"/>
            <a:ext cx="2057400" cy="273844"/>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37002847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5BB34-D6FD-44D5-8287-53FE87A3C201}"/>
              </a:ext>
            </a:extLst>
          </p:cNvPr>
          <p:cNvSpPr>
            <a:spLocks noGrp="1"/>
          </p:cNvSpPr>
          <p:nvPr>
            <p:ph type="title"/>
          </p:nvPr>
        </p:nvSpPr>
        <p:spPr>
          <a:xfrm>
            <a:off x="4227910" y="394036"/>
            <a:ext cx="4428843" cy="994172"/>
          </a:xfrm>
        </p:spPr>
        <p:txBody>
          <a:bodyPr/>
          <a:lstStyle>
            <a:lvl1pPr algn="r">
              <a:defRPr/>
            </a:lvl1p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E17757D-64B4-47DC-8F36-077196AFFE01}"/>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7D5ECCA0-F190-4B89-8C62-248AB075E781}"/>
              </a:ext>
            </a:extLst>
          </p:cNvPr>
          <p:cNvSpPr>
            <a:spLocks noGrp="1"/>
          </p:cNvSpPr>
          <p:nvPr>
            <p:ph type="ftr" sz="quarter" idx="11"/>
          </p:nvPr>
        </p:nvSpPr>
        <p:spPr/>
        <p:txBody>
          <a:bodyPr/>
          <a:lstStyle/>
          <a:p>
            <a:endParaRPr lang="en-SE"/>
          </a:p>
        </p:txBody>
      </p:sp>
      <p:sp>
        <p:nvSpPr>
          <p:cNvPr id="11" name="Platshållare för text 10">
            <a:extLst>
              <a:ext uri="{FF2B5EF4-FFF2-40B4-BE49-F238E27FC236}">
                <a16:creationId xmlns:a16="http://schemas.microsoft.com/office/drawing/2014/main" id="{FF38D77B-1A56-4791-9768-AC1FC70F3A56}"/>
              </a:ext>
            </a:extLst>
          </p:cNvPr>
          <p:cNvSpPr>
            <a:spLocks noGrp="1"/>
          </p:cNvSpPr>
          <p:nvPr>
            <p:ph type="body" sz="quarter" idx="15"/>
          </p:nvPr>
        </p:nvSpPr>
        <p:spPr>
          <a:xfrm>
            <a:off x="4227910" y="1703785"/>
            <a:ext cx="4398169" cy="28634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4" name="Platshållare för innehåll 12">
            <a:extLst>
              <a:ext uri="{FF2B5EF4-FFF2-40B4-BE49-F238E27FC236}">
                <a16:creationId xmlns:a16="http://schemas.microsoft.com/office/drawing/2014/main" id="{576D569D-D436-4315-88A9-76FBCFDA45D3}"/>
              </a:ext>
            </a:extLst>
          </p:cNvPr>
          <p:cNvSpPr>
            <a:spLocks noGrp="1"/>
          </p:cNvSpPr>
          <p:nvPr>
            <p:ph sz="quarter" idx="17"/>
          </p:nvPr>
        </p:nvSpPr>
        <p:spPr>
          <a:xfrm>
            <a:off x="0" y="1"/>
            <a:ext cx="3605213" cy="51434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8" name="Bildobjekt 7" descr="Bild på Vätra Götalandsregionens logotyp">
            <a:extLst>
              <a:ext uri="{FF2B5EF4-FFF2-40B4-BE49-F238E27FC236}">
                <a16:creationId xmlns:a16="http://schemas.microsoft.com/office/drawing/2014/main" id="{66837C73-E798-4859-B30B-C99E9790FF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5028" y="4738717"/>
            <a:ext cx="1464091" cy="377445"/>
          </a:xfrm>
          <a:prstGeom prst="rect">
            <a:avLst/>
          </a:prstGeom>
        </p:spPr>
      </p:pic>
      <p:pic>
        <p:nvPicPr>
          <p:cNvPr id="9" name="Bildobjekt 8" descr="Bild på VästKoms logotyp">
            <a:extLst>
              <a:ext uri="{FF2B5EF4-FFF2-40B4-BE49-F238E27FC236}">
                <a16:creationId xmlns:a16="http://schemas.microsoft.com/office/drawing/2014/main" id="{3E331364-CAAF-4A4C-A090-9C1DFBA67A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8428" y="4738717"/>
            <a:ext cx="1444957" cy="438535"/>
          </a:xfrm>
          <a:prstGeom prst="rect">
            <a:avLst/>
          </a:prstGeom>
        </p:spPr>
      </p:pic>
      <p:sp>
        <p:nvSpPr>
          <p:cNvPr id="10" name="Platshållare för bildnummer 6">
            <a:extLst>
              <a:ext uri="{FF2B5EF4-FFF2-40B4-BE49-F238E27FC236}">
                <a16:creationId xmlns:a16="http://schemas.microsoft.com/office/drawing/2014/main" id="{EF72BD53-956F-4550-8DB0-604AA5F16146}"/>
              </a:ext>
            </a:extLst>
          </p:cNvPr>
          <p:cNvSpPr>
            <a:spLocks noGrp="1"/>
          </p:cNvSpPr>
          <p:nvPr>
            <p:ph type="sldNum" sz="quarter" idx="12"/>
          </p:nvPr>
        </p:nvSpPr>
        <p:spPr>
          <a:xfrm>
            <a:off x="6905211" y="4767263"/>
            <a:ext cx="2057400" cy="273844"/>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1321677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nehåll_randingbg_mitten">
    <p:bg>
      <p:bgPr>
        <a:pattFill prst="wdUpDiag">
          <a:fgClr>
            <a:schemeClr val="accent1">
              <a:lumMod val="60000"/>
              <a:lumOff val="40000"/>
            </a:schemeClr>
          </a:fgClr>
          <a:bgClr>
            <a:schemeClr val="accent1"/>
          </a:bgClr>
        </a:patt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D179E90-6EBA-4F62-9CBD-9E3BE9110AC5}"/>
              </a:ext>
            </a:extLst>
          </p:cNvPr>
          <p:cNvSpPr>
            <a:spLocks noGrp="1"/>
          </p:cNvSpPr>
          <p:nvPr>
            <p:ph sz="quarter" idx="10"/>
          </p:nvPr>
        </p:nvSpPr>
        <p:spPr>
          <a:xfrm>
            <a:off x="1785938" y="981075"/>
            <a:ext cx="5572125" cy="3276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3192102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Rubrikbil_2">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0685DDF9-35D2-4AED-B404-DF8BDC67A131}"/>
              </a:ext>
            </a:extLst>
          </p:cNvPr>
          <p:cNvGrpSpPr/>
          <p:nvPr userDrawn="1"/>
        </p:nvGrpSpPr>
        <p:grpSpPr>
          <a:xfrm>
            <a:off x="0" y="0"/>
            <a:ext cx="9163050" cy="5143501"/>
            <a:chOff x="0" y="0"/>
            <a:chExt cx="12217400" cy="6858001"/>
          </a:xfrm>
        </p:grpSpPr>
        <p:sp>
          <p:nvSpPr>
            <p:cNvPr id="11" name="Rektangel 10">
              <a:extLst>
                <a:ext uri="{FF2B5EF4-FFF2-40B4-BE49-F238E27FC236}">
                  <a16:creationId xmlns:a16="http://schemas.microsoft.com/office/drawing/2014/main" id="{C19828EA-1019-41C8-8A89-184FC91DA5BA}"/>
                </a:ext>
              </a:extLst>
            </p:cNvPr>
            <p:cNvSpPr/>
            <p:nvPr userDrawn="1"/>
          </p:nvSpPr>
          <p:spPr>
            <a:xfrm>
              <a:off x="9728200" y="0"/>
              <a:ext cx="2489200" cy="6858000"/>
            </a:xfrm>
            <a:prstGeom prst="rect">
              <a:avLst/>
            </a:prstGeom>
            <a:solidFill>
              <a:srgbClr val="74A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10" name="Rektangel 9">
              <a:extLst>
                <a:ext uri="{FF2B5EF4-FFF2-40B4-BE49-F238E27FC236}">
                  <a16:creationId xmlns:a16="http://schemas.microsoft.com/office/drawing/2014/main" id="{01583DB1-DC91-4707-B265-73BC0154E2C2}"/>
                </a:ext>
              </a:extLst>
            </p:cNvPr>
            <p:cNvSpPr/>
            <p:nvPr userDrawn="1"/>
          </p:nvSpPr>
          <p:spPr>
            <a:xfrm>
              <a:off x="0" y="0"/>
              <a:ext cx="2489200" cy="6858000"/>
            </a:xfrm>
            <a:prstGeom prst="rect">
              <a:avLst/>
            </a:prstGeom>
            <a:solidFill>
              <a:srgbClr val="64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pic>
          <p:nvPicPr>
            <p:cNvPr id="7" name="Bildobjekt 6" descr="En bild som visar karta&#10;&#10;Automatiskt genererad beskrivning">
              <a:extLst>
                <a:ext uri="{FF2B5EF4-FFF2-40B4-BE49-F238E27FC236}">
                  <a16:creationId xmlns:a16="http://schemas.microsoft.com/office/drawing/2014/main" id="{FCC125BE-FE90-4C66-9381-EE146576B4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70" t="11603" r="2330" b="5170"/>
            <a:stretch/>
          </p:blipFill>
          <p:spPr>
            <a:xfrm>
              <a:off x="2279470" y="1"/>
              <a:ext cx="7633060" cy="6858000"/>
            </a:xfrm>
            <a:prstGeom prst="rect">
              <a:avLst/>
            </a:prstGeom>
          </p:spPr>
        </p:pic>
      </p:grpSp>
      <p:sp>
        <p:nvSpPr>
          <p:cNvPr id="12" name="Rektangel 11">
            <a:extLst>
              <a:ext uri="{FF2B5EF4-FFF2-40B4-BE49-F238E27FC236}">
                <a16:creationId xmlns:a16="http://schemas.microsoft.com/office/drawing/2014/main" id="{E40463DB-406E-499E-9429-E0D8E8495696}"/>
              </a:ext>
            </a:extLst>
          </p:cNvPr>
          <p:cNvSpPr/>
          <p:nvPr userDrawn="1"/>
        </p:nvSpPr>
        <p:spPr>
          <a:xfrm>
            <a:off x="4952" y="-1"/>
            <a:ext cx="9158098" cy="5143500"/>
          </a:xfrm>
          <a:prstGeom prst="rect">
            <a:avLst/>
          </a:prstGeom>
          <a:solidFill>
            <a:srgbClr val="44AB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50"/>
          </a:p>
        </p:txBody>
      </p:sp>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1066441" y="1618409"/>
            <a:ext cx="7011118" cy="1478892"/>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1066440" y="3153705"/>
            <a:ext cx="7011118" cy="934888"/>
          </a:xfrm>
          <a:noFill/>
          <a:ln>
            <a:noFill/>
          </a:ln>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A86F7B93-EF19-4FF4-8DD9-65BC645EB565}"/>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A5AFC61F-B908-4D6A-96D1-41738CD52740}"/>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F0B53361-1952-44EA-8FFA-50ECA3315E57}"/>
              </a:ext>
            </a:extLst>
          </p:cNvPr>
          <p:cNvSpPr>
            <a:spLocks noGrp="1"/>
          </p:cNvSpPr>
          <p:nvPr>
            <p:ph type="sldNum" sz="quarter" idx="12"/>
          </p:nvPr>
        </p:nvSpPr>
        <p:spPr/>
        <p:txBody>
          <a:bodyPr/>
          <a:lstStyle/>
          <a:p>
            <a:fld id="{787AF432-D350-4F15-8928-1825670EE0E0}"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0230" y="4454100"/>
            <a:ext cx="1808588" cy="466257"/>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70574" y="4444849"/>
            <a:ext cx="1784953" cy="541721"/>
          </a:xfrm>
          <a:prstGeom prst="rect">
            <a:avLst/>
          </a:prstGeom>
        </p:spPr>
      </p:pic>
    </p:spTree>
    <p:extLst>
      <p:ext uri="{BB962C8B-B14F-4D97-AF65-F5344CB8AC3E}">
        <p14:creationId xmlns:p14="http://schemas.microsoft.com/office/powerpoint/2010/main" val="165590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_2">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0685DDF9-35D2-4AED-B404-DF8BDC67A131}"/>
              </a:ext>
            </a:extLst>
          </p:cNvPr>
          <p:cNvGrpSpPr/>
          <p:nvPr userDrawn="1"/>
        </p:nvGrpSpPr>
        <p:grpSpPr>
          <a:xfrm>
            <a:off x="0" y="0"/>
            <a:ext cx="9163050" cy="5143501"/>
            <a:chOff x="0" y="0"/>
            <a:chExt cx="12217400" cy="6858001"/>
          </a:xfrm>
        </p:grpSpPr>
        <p:sp>
          <p:nvSpPr>
            <p:cNvPr id="11" name="Rektangel 10">
              <a:extLst>
                <a:ext uri="{FF2B5EF4-FFF2-40B4-BE49-F238E27FC236}">
                  <a16:creationId xmlns:a16="http://schemas.microsoft.com/office/drawing/2014/main" id="{C19828EA-1019-41C8-8A89-184FC91DA5BA}"/>
                </a:ext>
              </a:extLst>
            </p:cNvPr>
            <p:cNvSpPr/>
            <p:nvPr userDrawn="1"/>
          </p:nvSpPr>
          <p:spPr>
            <a:xfrm>
              <a:off x="9728200" y="0"/>
              <a:ext cx="2489200" cy="6858000"/>
            </a:xfrm>
            <a:prstGeom prst="rect">
              <a:avLst/>
            </a:prstGeom>
            <a:solidFill>
              <a:srgbClr val="74A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10" name="Rektangel 9">
              <a:extLst>
                <a:ext uri="{FF2B5EF4-FFF2-40B4-BE49-F238E27FC236}">
                  <a16:creationId xmlns:a16="http://schemas.microsoft.com/office/drawing/2014/main" id="{01583DB1-DC91-4707-B265-73BC0154E2C2}"/>
                </a:ext>
              </a:extLst>
            </p:cNvPr>
            <p:cNvSpPr/>
            <p:nvPr userDrawn="1"/>
          </p:nvSpPr>
          <p:spPr>
            <a:xfrm>
              <a:off x="0" y="0"/>
              <a:ext cx="2489200" cy="6858000"/>
            </a:xfrm>
            <a:prstGeom prst="rect">
              <a:avLst/>
            </a:prstGeom>
            <a:solidFill>
              <a:srgbClr val="64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pic>
          <p:nvPicPr>
            <p:cNvPr id="7" name="Bildobjekt 6" descr="En bild som visar karta&#10;&#10;Automatiskt genererad beskrivning">
              <a:extLst>
                <a:ext uri="{FF2B5EF4-FFF2-40B4-BE49-F238E27FC236}">
                  <a16:creationId xmlns:a16="http://schemas.microsoft.com/office/drawing/2014/main" id="{FCC125BE-FE90-4C66-9381-EE146576B4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79470" y="1"/>
              <a:ext cx="7633060" cy="6858000"/>
            </a:xfrm>
            <a:prstGeom prst="rect">
              <a:avLst/>
            </a:prstGeom>
          </p:spPr>
        </p:pic>
      </p:grpSp>
      <p:sp>
        <p:nvSpPr>
          <p:cNvPr id="12" name="Rektangel 11">
            <a:extLst>
              <a:ext uri="{FF2B5EF4-FFF2-40B4-BE49-F238E27FC236}">
                <a16:creationId xmlns:a16="http://schemas.microsoft.com/office/drawing/2014/main" id="{E40463DB-406E-499E-9429-E0D8E8495696}"/>
              </a:ext>
            </a:extLst>
          </p:cNvPr>
          <p:cNvSpPr/>
          <p:nvPr userDrawn="1"/>
        </p:nvSpPr>
        <p:spPr>
          <a:xfrm>
            <a:off x="4952" y="-1"/>
            <a:ext cx="9158098" cy="5143500"/>
          </a:xfrm>
          <a:prstGeom prst="rect">
            <a:avLst/>
          </a:prstGeom>
          <a:solidFill>
            <a:srgbClr val="44AB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1066441" y="1618409"/>
            <a:ext cx="7011118" cy="1478892"/>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1066440" y="3153705"/>
            <a:ext cx="7011118" cy="934888"/>
          </a:xfrm>
          <a:noFill/>
          <a:ln>
            <a:noFill/>
          </a:ln>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A86F7B93-EF19-4FF4-8DD9-65BC645EB565}"/>
              </a:ext>
            </a:extLst>
          </p:cNvPr>
          <p:cNvSpPr>
            <a:spLocks noGrp="1"/>
          </p:cNvSpPr>
          <p:nvPr>
            <p:ph type="dt" sz="half" idx="10"/>
          </p:nvPr>
        </p:nvSpPr>
        <p:spPr/>
        <p:txBody>
          <a:body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A5AFC61F-B908-4D6A-96D1-41738CD52740}"/>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F0B53361-1952-44EA-8FFA-50ECA3315E57}"/>
              </a:ext>
            </a:extLst>
          </p:cNvPr>
          <p:cNvSpPr>
            <a:spLocks noGrp="1"/>
          </p:cNvSpPr>
          <p:nvPr>
            <p:ph type="sldNum" sz="quarter" idx="12"/>
          </p:nvPr>
        </p:nvSpPr>
        <p:spPr/>
        <p:txBody>
          <a:bodyPr/>
          <a:lstStyle/>
          <a:p>
            <a:fld id="{787AF432-D350-4F15-8928-1825670EE0E0}" type="slidenum">
              <a:rPr lang="en-SE" smtClean="0"/>
              <a:t>‹#›</a:t>
            </a:fld>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0230" y="4454100"/>
            <a:ext cx="1808588" cy="466257"/>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70574" y="4444849"/>
            <a:ext cx="1784953" cy="541721"/>
          </a:xfrm>
          <a:prstGeom prst="rect">
            <a:avLst/>
          </a:prstGeom>
        </p:spPr>
      </p:pic>
    </p:spTree>
    <p:extLst>
      <p:ext uri="{BB962C8B-B14F-4D97-AF65-F5344CB8AC3E}">
        <p14:creationId xmlns:p14="http://schemas.microsoft.com/office/powerpoint/2010/main" val="23288272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Rubrikbild_apriko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5408762" y="728514"/>
            <a:ext cx="3202556" cy="2224236"/>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5408763" y="2953842"/>
            <a:ext cx="3202556" cy="934888"/>
          </a:xfrm>
          <a:noFill/>
          <a:ln>
            <a:noFill/>
          </a:ln>
        </p:spPr>
        <p:txBody>
          <a:bodyPr anchor="t"/>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556" y="4556037"/>
            <a:ext cx="1464091" cy="377445"/>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6956" y="4556037"/>
            <a:ext cx="1444957" cy="438535"/>
          </a:xfrm>
          <a:prstGeom prst="rect">
            <a:avLst/>
          </a:prstGeom>
        </p:spPr>
      </p:pic>
      <p:pic>
        <p:nvPicPr>
          <p:cNvPr id="10" name="Bildobjekt 9">
            <a:extLst>
              <a:ext uri="{FF2B5EF4-FFF2-40B4-BE49-F238E27FC236}">
                <a16:creationId xmlns:a16="http://schemas.microsoft.com/office/drawing/2014/main" id="{A33D2E00-98EB-4240-84F1-53AF15465936}"/>
              </a:ext>
            </a:extLst>
          </p:cNvPr>
          <p:cNvPicPr/>
          <p:nvPr userDrawn="1"/>
        </p:nvPicPr>
        <p:blipFill rotWithShape="1">
          <a:blip r:embed="rId4" cstate="print">
            <a:extLst>
              <a:ext uri="{28A0092B-C50C-407E-A947-70E740481C1C}">
                <a14:useLocalDpi xmlns:a14="http://schemas.microsoft.com/office/drawing/2010/main" val="0"/>
              </a:ext>
            </a:extLst>
          </a:blip>
          <a:srcRect l="5628" r="6376"/>
          <a:stretch/>
        </p:blipFill>
        <p:spPr bwMode="auto">
          <a:xfrm>
            <a:off x="361522" y="2657"/>
            <a:ext cx="4534328" cy="5152906"/>
          </a:xfrm>
          <a:prstGeom prst="rect">
            <a:avLst/>
          </a:prstGeom>
          <a:noFill/>
          <a:ln>
            <a:noFill/>
          </a:ln>
        </p:spPr>
      </p:pic>
    </p:spTree>
    <p:extLst>
      <p:ext uri="{BB962C8B-B14F-4D97-AF65-F5344CB8AC3E}">
        <p14:creationId xmlns:p14="http://schemas.microsoft.com/office/powerpoint/2010/main" val="15106714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2_Rubrikbild_rö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5408762" y="728514"/>
            <a:ext cx="3202556" cy="2224236"/>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5408763" y="2953842"/>
            <a:ext cx="3202556" cy="934888"/>
          </a:xfrm>
          <a:noFill/>
          <a:ln>
            <a:noFill/>
          </a:ln>
        </p:spPr>
        <p:txBody>
          <a:bodyPr anchor="t"/>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556" y="4556037"/>
            <a:ext cx="1464091" cy="377445"/>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6956" y="4556037"/>
            <a:ext cx="1444957" cy="438535"/>
          </a:xfrm>
          <a:prstGeom prst="rect">
            <a:avLst/>
          </a:prstGeom>
        </p:spPr>
      </p:pic>
      <p:pic>
        <p:nvPicPr>
          <p:cNvPr id="10" name="Bildobjekt 9">
            <a:extLst>
              <a:ext uri="{FF2B5EF4-FFF2-40B4-BE49-F238E27FC236}">
                <a16:creationId xmlns:a16="http://schemas.microsoft.com/office/drawing/2014/main" id="{A33D2E00-98EB-4240-84F1-53AF15465936}"/>
              </a:ext>
            </a:extLst>
          </p:cNvPr>
          <p:cNvPicPr/>
          <p:nvPr userDrawn="1"/>
        </p:nvPicPr>
        <p:blipFill>
          <a:blip r:embed="rId4" cstate="print">
            <a:extLst>
              <a:ext uri="{28A0092B-C50C-407E-A947-70E740481C1C}">
                <a14:useLocalDpi xmlns:a14="http://schemas.microsoft.com/office/drawing/2010/main" val="0"/>
              </a:ext>
            </a:extLst>
          </a:blip>
          <a:srcRect l="6002" r="6002"/>
          <a:stretch/>
        </p:blipFill>
        <p:spPr bwMode="auto">
          <a:xfrm>
            <a:off x="361522" y="-8168"/>
            <a:ext cx="4543853" cy="5163731"/>
          </a:xfrm>
          <a:prstGeom prst="rect">
            <a:avLst/>
          </a:prstGeom>
          <a:noFill/>
          <a:ln>
            <a:noFill/>
          </a:ln>
        </p:spPr>
      </p:pic>
    </p:spTree>
    <p:extLst>
      <p:ext uri="{BB962C8B-B14F-4D97-AF65-F5344CB8AC3E}">
        <p14:creationId xmlns:p14="http://schemas.microsoft.com/office/powerpoint/2010/main" val="30178535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3_Rubrikbild_blå">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5408762" y="728514"/>
            <a:ext cx="3202556" cy="2224236"/>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5408763" y="2953842"/>
            <a:ext cx="3202556" cy="934888"/>
          </a:xfrm>
          <a:noFill/>
          <a:ln>
            <a:noFill/>
          </a:ln>
        </p:spPr>
        <p:txBody>
          <a:bodyPr anchor="t"/>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556" y="4556037"/>
            <a:ext cx="1464091" cy="377445"/>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6956" y="4556037"/>
            <a:ext cx="1444957" cy="438535"/>
          </a:xfrm>
          <a:prstGeom prst="rect">
            <a:avLst/>
          </a:prstGeom>
        </p:spPr>
      </p:pic>
      <p:pic>
        <p:nvPicPr>
          <p:cNvPr id="10" name="Bildobjekt 9">
            <a:extLst>
              <a:ext uri="{FF2B5EF4-FFF2-40B4-BE49-F238E27FC236}">
                <a16:creationId xmlns:a16="http://schemas.microsoft.com/office/drawing/2014/main" id="{A33D2E00-98EB-4240-84F1-53AF15465936}"/>
              </a:ext>
            </a:extLst>
          </p:cNvPr>
          <p:cNvPicPr/>
          <p:nvPr userDrawn="1"/>
        </p:nvPicPr>
        <p:blipFill>
          <a:blip r:embed="rId4" cstate="print">
            <a:extLst>
              <a:ext uri="{28A0092B-C50C-407E-A947-70E740481C1C}">
                <a14:useLocalDpi xmlns:a14="http://schemas.microsoft.com/office/drawing/2010/main" val="0"/>
              </a:ext>
            </a:extLst>
          </a:blip>
          <a:srcRect l="5978" r="5978"/>
          <a:stretch/>
        </p:blipFill>
        <p:spPr bwMode="auto">
          <a:xfrm>
            <a:off x="361522" y="2657"/>
            <a:ext cx="4534328" cy="5152906"/>
          </a:xfrm>
          <a:prstGeom prst="rect">
            <a:avLst/>
          </a:prstGeom>
          <a:noFill/>
          <a:ln>
            <a:noFill/>
          </a:ln>
        </p:spPr>
      </p:pic>
    </p:spTree>
    <p:extLst>
      <p:ext uri="{BB962C8B-B14F-4D97-AF65-F5344CB8AC3E}">
        <p14:creationId xmlns:p14="http://schemas.microsoft.com/office/powerpoint/2010/main" val="31530547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4_Rubrikbild_gu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AA0B7-D051-40D7-85CF-2945AFB8B043}"/>
              </a:ext>
            </a:extLst>
          </p:cNvPr>
          <p:cNvSpPr>
            <a:spLocks noGrp="1"/>
          </p:cNvSpPr>
          <p:nvPr>
            <p:ph type="ctrTitle"/>
          </p:nvPr>
        </p:nvSpPr>
        <p:spPr>
          <a:xfrm>
            <a:off x="5408762" y="728514"/>
            <a:ext cx="3202556" cy="2224236"/>
          </a:xfrm>
        </p:spPr>
        <p:txBody>
          <a:bodyPr anchor="b">
            <a:normAutofit/>
          </a:bodyPr>
          <a:lstStyle>
            <a:lvl1pPr algn="ctr">
              <a:defRPr sz="36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0397D24E-C75D-41A9-AA5F-E13BB777B5BB}"/>
              </a:ext>
            </a:extLst>
          </p:cNvPr>
          <p:cNvSpPr>
            <a:spLocks noGrp="1"/>
          </p:cNvSpPr>
          <p:nvPr>
            <p:ph type="subTitle" idx="1"/>
          </p:nvPr>
        </p:nvSpPr>
        <p:spPr>
          <a:xfrm>
            <a:off x="5408763" y="2953842"/>
            <a:ext cx="3202556" cy="934888"/>
          </a:xfrm>
          <a:noFill/>
          <a:ln>
            <a:noFill/>
          </a:ln>
        </p:spPr>
        <p:txBody>
          <a:bodyPr anchor="t"/>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SE"/>
          </a:p>
        </p:txBody>
      </p:sp>
      <p:pic>
        <p:nvPicPr>
          <p:cNvPr id="8" name="Bildobjekt 7" descr="Bild på Vätra Götalandsregionens logotyp">
            <a:extLst>
              <a:ext uri="{FF2B5EF4-FFF2-40B4-BE49-F238E27FC236}">
                <a16:creationId xmlns:a16="http://schemas.microsoft.com/office/drawing/2014/main" id="{CE7CBA6F-4F9F-437D-94A6-009CFF1CB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556" y="4556037"/>
            <a:ext cx="1464091" cy="377445"/>
          </a:xfrm>
          <a:prstGeom prst="rect">
            <a:avLst/>
          </a:prstGeom>
        </p:spPr>
      </p:pic>
      <p:pic>
        <p:nvPicPr>
          <p:cNvPr id="9" name="Bildobjekt 8" descr="Bild på VästKoms logotyp">
            <a:extLst>
              <a:ext uri="{FF2B5EF4-FFF2-40B4-BE49-F238E27FC236}">
                <a16:creationId xmlns:a16="http://schemas.microsoft.com/office/drawing/2014/main" id="{79AE5FDE-D484-48FA-8627-560E5DD52D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6956" y="4556037"/>
            <a:ext cx="1444957" cy="438535"/>
          </a:xfrm>
          <a:prstGeom prst="rect">
            <a:avLst/>
          </a:prstGeom>
        </p:spPr>
      </p:pic>
      <p:pic>
        <p:nvPicPr>
          <p:cNvPr id="10" name="Bildobjekt 9">
            <a:extLst>
              <a:ext uri="{FF2B5EF4-FFF2-40B4-BE49-F238E27FC236}">
                <a16:creationId xmlns:a16="http://schemas.microsoft.com/office/drawing/2014/main" id="{A33D2E00-98EB-4240-84F1-53AF15465936}"/>
              </a:ext>
            </a:extLst>
          </p:cNvPr>
          <p:cNvPicPr/>
          <p:nvPr userDrawn="1"/>
        </p:nvPicPr>
        <p:blipFill>
          <a:blip r:embed="rId4" cstate="print">
            <a:extLst>
              <a:ext uri="{28A0092B-C50C-407E-A947-70E740481C1C}">
                <a14:useLocalDpi xmlns:a14="http://schemas.microsoft.com/office/drawing/2010/main" val="0"/>
              </a:ext>
            </a:extLst>
          </a:blip>
          <a:srcRect l="6002" r="6002"/>
          <a:stretch/>
        </p:blipFill>
        <p:spPr bwMode="auto">
          <a:xfrm>
            <a:off x="361522" y="2657"/>
            <a:ext cx="4534328" cy="5152906"/>
          </a:xfrm>
          <a:prstGeom prst="rect">
            <a:avLst/>
          </a:prstGeom>
          <a:noFill/>
          <a:ln>
            <a:noFill/>
          </a:ln>
        </p:spPr>
      </p:pic>
    </p:spTree>
    <p:extLst>
      <p:ext uri="{BB962C8B-B14F-4D97-AF65-F5344CB8AC3E}">
        <p14:creationId xmlns:p14="http://schemas.microsoft.com/office/powerpoint/2010/main" val="13155443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FC64B-5090-412F-ADE2-2ED526EB8202}"/>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AA99413C-EC77-4721-8E22-E67F830D42B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B76D834C-F0DD-4A61-8BE1-AB2450BAF9D0}"/>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097CA945-1500-4CCA-9C3F-4F62D99F5874}"/>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90C33C47-C067-4A57-965D-A2F8F282E8ED}"/>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5459661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A3FAA-4DA1-444D-8362-E5102BB17276}"/>
              </a:ext>
            </a:extLst>
          </p:cNvPr>
          <p:cNvSpPr>
            <a:spLocks noGrp="1"/>
          </p:cNvSpPr>
          <p:nvPr>
            <p:ph type="title"/>
          </p:nvPr>
        </p:nvSpPr>
        <p:spPr>
          <a:xfrm>
            <a:off x="623888" y="1282304"/>
            <a:ext cx="7886700" cy="2139553"/>
          </a:xfrm>
        </p:spPr>
        <p:txBody>
          <a:bodyPr anchor="b"/>
          <a:lstStyle>
            <a:lvl1pPr>
              <a:defRPr sz="4500"/>
            </a:lvl1p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8D72449A-96A1-414D-966A-A2F8855246D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5F05E93-7FC8-4C84-8BDD-D8AB43DAAC44}"/>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91B3FAA2-B5BA-42F4-956F-77326E76D1BE}"/>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BFD73F8D-97BC-439F-A699-61DF4D96BF17}"/>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9083288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A383D-B0B1-49EF-B02F-8698E366612F}"/>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01007762-773A-49F2-A7A2-5B583D5BE44E}"/>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E92FBC5A-8829-4F59-9C9D-668492CCF10D}"/>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8367D76E-EF43-4E2C-BDD7-19B58AD77F7F}"/>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A081E7D3-BB86-40E6-857D-AADB54A4E346}"/>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107B02BC-4CAC-44DD-8FC6-F3B991FDF04B}"/>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5553125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275857-9CC8-4F82-952F-BEA348778C30}"/>
              </a:ext>
            </a:extLst>
          </p:cNvPr>
          <p:cNvSpPr>
            <a:spLocks noGrp="1"/>
          </p:cNvSpPr>
          <p:nvPr>
            <p:ph type="title"/>
          </p:nvPr>
        </p:nvSpPr>
        <p:spPr>
          <a:xfrm>
            <a:off x="629841" y="273844"/>
            <a:ext cx="7886700" cy="994172"/>
          </a:xfrm>
        </p:spPr>
        <p:txBody>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36AF7886-CE67-44F9-8444-65ADA9864A3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FD74775-365F-43A6-A468-FA3844280619}"/>
              </a:ext>
            </a:extLst>
          </p:cNvPr>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text 4">
            <a:extLst>
              <a:ext uri="{FF2B5EF4-FFF2-40B4-BE49-F238E27FC236}">
                <a16:creationId xmlns:a16="http://schemas.microsoft.com/office/drawing/2014/main" id="{20595AB1-5556-40FE-8880-854EF2D329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A9311ED-CA88-4799-8A14-93F77ECE7F16}"/>
              </a:ext>
            </a:extLst>
          </p:cNvPr>
          <p:cNvSpPr>
            <a:spLocks noGrp="1"/>
          </p:cNvSpPr>
          <p:nvPr>
            <p:ph sz="quarter" idx="4"/>
          </p:nvPr>
        </p:nvSpPr>
        <p:spPr>
          <a:xfrm>
            <a:off x="4629150"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7" name="Platshållare för datum 6">
            <a:extLst>
              <a:ext uri="{FF2B5EF4-FFF2-40B4-BE49-F238E27FC236}">
                <a16:creationId xmlns:a16="http://schemas.microsoft.com/office/drawing/2014/main" id="{B82FB86A-1D6F-49D5-80A9-FDE8B3500E84}"/>
              </a:ext>
            </a:extLst>
          </p:cNvPr>
          <p:cNvSpPr>
            <a:spLocks noGrp="1"/>
          </p:cNvSpPr>
          <p:nvPr>
            <p:ph type="dt" sz="half" idx="10"/>
          </p:nvPr>
        </p:nvSpPr>
        <p:spPr/>
        <p:txBody>
          <a:bodyPr/>
          <a:lstStyle/>
          <a:p>
            <a:endParaRPr lang="en-SE"/>
          </a:p>
        </p:txBody>
      </p:sp>
      <p:sp>
        <p:nvSpPr>
          <p:cNvPr id="8" name="Platshållare för sidfot 7">
            <a:extLst>
              <a:ext uri="{FF2B5EF4-FFF2-40B4-BE49-F238E27FC236}">
                <a16:creationId xmlns:a16="http://schemas.microsoft.com/office/drawing/2014/main" id="{D7793B26-5FD3-48F9-92DA-280F610D13D1}"/>
              </a:ext>
            </a:extLst>
          </p:cNvPr>
          <p:cNvSpPr>
            <a:spLocks noGrp="1"/>
          </p:cNvSpPr>
          <p:nvPr>
            <p:ph type="ftr" sz="quarter" idx="11"/>
          </p:nvPr>
        </p:nvSpPr>
        <p:spPr/>
        <p:txBody>
          <a:bodyPr/>
          <a:lstStyle/>
          <a:p>
            <a:endParaRPr lang="en-SE"/>
          </a:p>
        </p:txBody>
      </p:sp>
      <p:sp>
        <p:nvSpPr>
          <p:cNvPr id="9" name="Platshållare för bildnummer 8">
            <a:extLst>
              <a:ext uri="{FF2B5EF4-FFF2-40B4-BE49-F238E27FC236}">
                <a16:creationId xmlns:a16="http://schemas.microsoft.com/office/drawing/2014/main" id="{01A1838B-34CC-42F7-A9FC-769C639D39E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0083382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A004E-744B-4143-B2A4-FA699D09C260}"/>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E16A9FD5-116D-42BF-89F2-8E915BD5487B}"/>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5F2A641F-B392-4336-98A9-21983D43103A}"/>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13241309-3B15-4A59-8866-D59D05C7BCD9}"/>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4181560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AF78BC-012F-4272-AC8F-5B32B046EB2A}"/>
              </a:ext>
            </a:extLst>
          </p:cNvPr>
          <p:cNvSpPr>
            <a:spLocks noGrp="1"/>
          </p:cNvSpPr>
          <p:nvPr>
            <p:ph type="dt" sz="half" idx="10"/>
          </p:nvPr>
        </p:nvSpPr>
        <p:spPr/>
        <p:txBody>
          <a:bodyPr/>
          <a:lstStyle/>
          <a:p>
            <a:endParaRPr lang="en-SE"/>
          </a:p>
        </p:txBody>
      </p:sp>
      <p:sp>
        <p:nvSpPr>
          <p:cNvPr id="3" name="Platshållare för sidfot 2">
            <a:extLst>
              <a:ext uri="{FF2B5EF4-FFF2-40B4-BE49-F238E27FC236}">
                <a16:creationId xmlns:a16="http://schemas.microsoft.com/office/drawing/2014/main" id="{1C10A02A-E0BA-414C-8FB0-BE450D37FAAF}"/>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1CE1194B-9AD6-41F7-AAB4-D8215CC020D6}"/>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46821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628650" y="273844"/>
            <a:ext cx="7484494"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grpSp>
        <p:nvGrpSpPr>
          <p:cNvPr id="9" name="Grupp 8">
            <a:extLst>
              <a:ext uri="{FF2B5EF4-FFF2-40B4-BE49-F238E27FC236}">
                <a16:creationId xmlns:a16="http://schemas.microsoft.com/office/drawing/2014/main" id="{6DAE31D8-7742-4894-B1BE-C331253600DE}"/>
              </a:ext>
            </a:extLst>
          </p:cNvPr>
          <p:cNvGrpSpPr/>
          <p:nvPr userDrawn="1"/>
        </p:nvGrpSpPr>
        <p:grpSpPr>
          <a:xfrm>
            <a:off x="8622507" y="1"/>
            <a:ext cx="521494" cy="5143500"/>
            <a:chOff x="2286000" y="172029"/>
            <a:chExt cx="695325" cy="6858000"/>
          </a:xfrm>
        </p:grpSpPr>
        <p:sp>
          <p:nvSpPr>
            <p:cNvPr id="7" name="Rektangel 6">
              <a:extLst>
                <a:ext uri="{FF2B5EF4-FFF2-40B4-BE49-F238E27FC236}">
                  <a16:creationId xmlns:a16="http://schemas.microsoft.com/office/drawing/2014/main" id="{B2D62019-DCDE-4010-992A-FF81A43CBAE3}"/>
                </a:ext>
              </a:extLst>
            </p:cNvPr>
            <p:cNvSpPr/>
            <p:nvPr/>
          </p:nvSpPr>
          <p:spPr>
            <a:xfrm>
              <a:off x="2286000" y="172029"/>
              <a:ext cx="695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pic>
          <p:nvPicPr>
            <p:cNvPr id="8" name="Bildobjekt 7">
              <a:extLst>
                <a:ext uri="{FF2B5EF4-FFF2-40B4-BE49-F238E27FC236}">
                  <a16:creationId xmlns:a16="http://schemas.microsoft.com/office/drawing/2014/main" id="{59F11D77-E382-4666-B5CD-B6CFEF955161}"/>
                </a:ext>
                <a:ext uri="{C183D7F6-B498-43B3-948B-1728B52AA6E4}">
                  <adec:decorative xmlns:adec="http://schemas.microsoft.com/office/drawing/2017/decorative" val="1"/>
                </a:ext>
              </a:extLst>
            </p:cNvPr>
            <p:cNvPicPr/>
            <p:nvPr/>
          </p:nvPicPr>
          <p:blipFill rotWithShape="1">
            <a:blip r:embed="rId2" cstate="screen">
              <a:clrChange>
                <a:clrFrom>
                  <a:srgbClr val="FFFFFD"/>
                </a:clrFrom>
                <a:clrTo>
                  <a:srgbClr val="FFFFFD">
                    <a:alpha val="0"/>
                  </a:srgbClr>
                </a:clrTo>
              </a:clrChange>
              <a:alphaModFix amt="50000"/>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286000" y="172029"/>
              <a:ext cx="695325" cy="6858000"/>
            </a:xfrm>
            <a:prstGeom prst="rect">
              <a:avLst/>
            </a:prstGeom>
            <a:noFill/>
            <a:ln>
              <a:noFill/>
            </a:ln>
            <a:extLst>
              <a:ext uri="{53640926-AAD7-44D8-BBD7-CCE9431645EC}">
                <a14:shadowObscured xmlns:a14="http://schemas.microsoft.com/office/drawing/2010/main"/>
              </a:ext>
            </a:extLst>
          </p:spPr>
        </p:pic>
      </p:gr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628650" y="1419225"/>
            <a:ext cx="7484494" cy="3209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16144359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C5D83-1D9A-4235-964E-36B6FC254D8F}"/>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E327C262-4A80-49BE-9745-5B02A9B1DD7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text 3">
            <a:extLst>
              <a:ext uri="{FF2B5EF4-FFF2-40B4-BE49-F238E27FC236}">
                <a16:creationId xmlns:a16="http://schemas.microsoft.com/office/drawing/2014/main" id="{4EC99D5F-28D7-4DEB-9D0C-FC73A214015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AB2B52-45E3-46AC-9832-DD566A001222}"/>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6642F5AF-78FA-42C4-979B-F7B4E94463FA}"/>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CC376357-3939-4CA9-97A4-07994F853ED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761895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C6AD86-BC20-4DA3-8940-ECF0BBF3CAA4}"/>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SE"/>
          </a:p>
        </p:txBody>
      </p:sp>
      <p:sp>
        <p:nvSpPr>
          <p:cNvPr id="3" name="Platshållare för bild 2">
            <a:extLst>
              <a:ext uri="{FF2B5EF4-FFF2-40B4-BE49-F238E27FC236}">
                <a16:creationId xmlns:a16="http://schemas.microsoft.com/office/drawing/2014/main" id="{A615B417-0163-462A-92F7-94F6585784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SE"/>
          </a:p>
        </p:txBody>
      </p:sp>
      <p:sp>
        <p:nvSpPr>
          <p:cNvPr id="4" name="Platshållare för text 3">
            <a:extLst>
              <a:ext uri="{FF2B5EF4-FFF2-40B4-BE49-F238E27FC236}">
                <a16:creationId xmlns:a16="http://schemas.microsoft.com/office/drawing/2014/main" id="{9CE81799-2FBA-43BF-B683-2A7EF047688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1C8DF7-DCE9-4C8E-A7DC-D00F63A745A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BE1C05FD-2C1D-474D-8DA1-4DCC2AF3162F}"/>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8A8E116D-0455-442F-A895-135DD213131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40498507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81189D-F24F-42AB-9938-7FB0484F85D9}"/>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0735B299-0698-438A-8BB5-8EB109A24B7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FC996996-3642-4F0D-94BD-62267CFFE740}"/>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B4E20802-EFA1-4622-BD96-94FB6DEDB446}"/>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8AA50BF0-EC24-4385-93CC-AD80D399C9E1}"/>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8805122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5FA4FC0-4607-4FBA-9D7A-262C9DD1C340}"/>
              </a:ext>
            </a:extLst>
          </p:cNvPr>
          <p:cNvSpPr>
            <a:spLocks noGrp="1"/>
          </p:cNvSpPr>
          <p:nvPr>
            <p:ph type="title" orient="vert"/>
          </p:nvPr>
        </p:nvSpPr>
        <p:spPr>
          <a:xfrm>
            <a:off x="6543675" y="273844"/>
            <a:ext cx="1971675" cy="4358879"/>
          </a:xfrm>
        </p:spPr>
        <p:txBody>
          <a:bodyPr vert="eaVert"/>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EFBE3F4D-2861-4D2F-8F6C-D3AFFB54F437}"/>
              </a:ext>
            </a:extLst>
          </p:cNvPr>
          <p:cNvSpPr>
            <a:spLocks noGrp="1"/>
          </p:cNvSpPr>
          <p:nvPr>
            <p:ph type="body" orient="vert" idx="1"/>
          </p:nvPr>
        </p:nvSpPr>
        <p:spPr>
          <a:xfrm>
            <a:off x="628650" y="273844"/>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E75E8E99-90B7-4CC2-BD91-B9A3D6F8EC66}"/>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A2796DBD-4F7D-400B-8EC1-0135D4B90FF6}"/>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51ECD4F2-6079-4CF8-B402-31014A2CC96E}"/>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0580362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a:p>
        </p:txBody>
      </p:sp>
      <p:grpSp>
        <p:nvGrpSpPr>
          <p:cNvPr id="9" name="Grupp 8">
            <a:extLst>
              <a:ext uri="{FF2B5EF4-FFF2-40B4-BE49-F238E27FC236}">
                <a16:creationId xmlns:a16="http://schemas.microsoft.com/office/drawing/2014/main" id="{6DAE31D8-7742-4894-B1BE-C331253600DE}"/>
              </a:ext>
            </a:extLst>
          </p:cNvPr>
          <p:cNvGrpSpPr/>
          <p:nvPr userDrawn="1"/>
        </p:nvGrpSpPr>
        <p:grpSpPr>
          <a:xfrm>
            <a:off x="8622507" y="1"/>
            <a:ext cx="521494" cy="5143500"/>
            <a:chOff x="2286000" y="172029"/>
            <a:chExt cx="695325" cy="6858000"/>
          </a:xfrm>
        </p:grpSpPr>
        <p:sp>
          <p:nvSpPr>
            <p:cNvPr id="7" name="Rektangel 6">
              <a:extLst>
                <a:ext uri="{FF2B5EF4-FFF2-40B4-BE49-F238E27FC236}">
                  <a16:creationId xmlns:a16="http://schemas.microsoft.com/office/drawing/2014/main" id="{B2D62019-DCDE-4010-992A-FF81A43CBAE3}"/>
                </a:ext>
              </a:extLst>
            </p:cNvPr>
            <p:cNvSpPr/>
            <p:nvPr/>
          </p:nvSpPr>
          <p:spPr>
            <a:xfrm>
              <a:off x="2286000" y="172029"/>
              <a:ext cx="695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pic>
          <p:nvPicPr>
            <p:cNvPr id="8" name="Bildobjekt 7">
              <a:extLst>
                <a:ext uri="{FF2B5EF4-FFF2-40B4-BE49-F238E27FC236}">
                  <a16:creationId xmlns:a16="http://schemas.microsoft.com/office/drawing/2014/main" id="{59F11D77-E382-4666-B5CD-B6CFEF955161}"/>
                </a:ext>
                <a:ext uri="{C183D7F6-B498-43B3-948B-1728B52AA6E4}">
                  <adec:decorative xmlns:adec="http://schemas.microsoft.com/office/drawing/2017/decorative" val="1"/>
                </a:ext>
              </a:extLst>
            </p:cNvPr>
            <p:cNvPicPr/>
            <p:nvPr/>
          </p:nvPicPr>
          <p:blipFill rotWithShape="1">
            <a:blip r:embed="rId2">
              <a:clrChange>
                <a:clrFrom>
                  <a:srgbClr val="FFFFFD"/>
                </a:clrFrom>
                <a:clrTo>
                  <a:srgbClr val="FFFFFD">
                    <a:alpha val="0"/>
                  </a:srgbClr>
                </a:clrTo>
              </a:clrChange>
              <a:alphaModFix amt="50000"/>
              <a:duotone>
                <a:schemeClr val="accent1">
                  <a:shade val="45000"/>
                  <a:satMod val="135000"/>
                </a:schemeClr>
                <a:prstClr val="white"/>
              </a:duotone>
              <a:extLst>
                <a:ext uri="{28A0092B-C50C-407E-A947-70E740481C1C}">
                  <a14:useLocalDpi xmlns:a14="http://schemas.microsoft.com/office/drawing/2010/main" val="0"/>
                </a:ext>
              </a:extLst>
            </a:blip>
            <a:srcRect l="36747" t="2390" r="53598" b="2388"/>
            <a:stretch/>
          </p:blipFill>
          <p:spPr bwMode="auto">
            <a:xfrm>
              <a:off x="2286000" y="172029"/>
              <a:ext cx="695325" cy="6858000"/>
            </a:xfrm>
            <a:prstGeom prst="rect">
              <a:avLst/>
            </a:prstGeom>
            <a:noFill/>
            <a:ln>
              <a:noFill/>
            </a:ln>
            <a:extLst>
              <a:ext uri="{53640926-AAD7-44D8-BBD7-CCE9431645EC}">
                <a14:shadowObscured xmlns:a14="http://schemas.microsoft.com/office/drawing/2010/main"/>
              </a:ext>
            </a:extLst>
          </p:spPr>
        </p:pic>
      </p:grpSp>
      <p:sp>
        <p:nvSpPr>
          <p:cNvPr id="10" name="Platshållare för innehåll 9">
            <a:extLst>
              <a:ext uri="{FF2B5EF4-FFF2-40B4-BE49-F238E27FC236}">
                <a16:creationId xmlns:a16="http://schemas.microsoft.com/office/drawing/2014/main" id="{16373813-6EDD-478E-8B04-3BF5133AE124}"/>
              </a:ext>
            </a:extLst>
          </p:cNvPr>
          <p:cNvSpPr>
            <a:spLocks noGrp="1"/>
          </p:cNvSpPr>
          <p:nvPr>
            <p:ph sz="quarter" idx="13"/>
          </p:nvPr>
        </p:nvSpPr>
        <p:spPr>
          <a:xfrm>
            <a:off x="628650" y="1460898"/>
            <a:ext cx="7886700" cy="30857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11" name="Bildobjekt 10" descr="Bild på Vätra Götalandsregionens logotyp">
            <a:extLst>
              <a:ext uri="{FF2B5EF4-FFF2-40B4-BE49-F238E27FC236}">
                <a16:creationId xmlns:a16="http://schemas.microsoft.com/office/drawing/2014/main" id="{8328652F-7EF3-449C-88DC-9844EF8978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6694" y="4704965"/>
            <a:ext cx="1464091" cy="377445"/>
          </a:xfrm>
          <a:prstGeom prst="rect">
            <a:avLst/>
          </a:prstGeom>
        </p:spPr>
      </p:pic>
      <p:pic>
        <p:nvPicPr>
          <p:cNvPr id="12" name="Bildobjekt 11" descr="Bild på VästKoms logotyp">
            <a:extLst>
              <a:ext uri="{FF2B5EF4-FFF2-40B4-BE49-F238E27FC236}">
                <a16:creationId xmlns:a16="http://schemas.microsoft.com/office/drawing/2014/main" id="{0DD16B73-64A7-47FB-80BC-2B4DD6534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2350" y="4704966"/>
            <a:ext cx="1444957" cy="438535"/>
          </a:xfrm>
          <a:prstGeom prst="rect">
            <a:avLst/>
          </a:prstGeom>
        </p:spPr>
      </p:pic>
    </p:spTree>
    <p:extLst>
      <p:ext uri="{BB962C8B-B14F-4D97-AF65-F5344CB8AC3E}">
        <p14:creationId xmlns:p14="http://schemas.microsoft.com/office/powerpoint/2010/main" val="32444317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628650" y="504679"/>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4572000" y="67694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11" name="Bildobjekt 10" descr="Bild på Vätra Götalandsregionens logotyp">
            <a:extLst>
              <a:ext uri="{FF2B5EF4-FFF2-40B4-BE49-F238E27FC236}">
                <a16:creationId xmlns:a16="http://schemas.microsoft.com/office/drawing/2014/main" id="{68DC93A1-C368-4C98-9EF5-204B32A783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556" y="4556037"/>
            <a:ext cx="1464091" cy="377445"/>
          </a:xfrm>
          <a:prstGeom prst="rect">
            <a:avLst/>
          </a:prstGeom>
        </p:spPr>
      </p:pic>
      <p:pic>
        <p:nvPicPr>
          <p:cNvPr id="12" name="Bildobjekt 11" descr="Bild på VästKoms logotyp">
            <a:extLst>
              <a:ext uri="{FF2B5EF4-FFF2-40B4-BE49-F238E27FC236}">
                <a16:creationId xmlns:a16="http://schemas.microsoft.com/office/drawing/2014/main" id="{632D44A3-824C-44C3-8370-599790DD4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6956" y="4556037"/>
            <a:ext cx="1444957" cy="438535"/>
          </a:xfrm>
          <a:prstGeom prst="rect">
            <a:avLst/>
          </a:prstGeom>
        </p:spPr>
      </p:pic>
    </p:spTree>
    <p:extLst>
      <p:ext uri="{BB962C8B-B14F-4D97-AF65-F5344CB8AC3E}">
        <p14:creationId xmlns:p14="http://schemas.microsoft.com/office/powerpoint/2010/main" val="26586745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vå dela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5257800" y="0"/>
            <a:ext cx="3886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5966245" y="586113"/>
            <a:ext cx="2612726" cy="3608043"/>
          </a:xfrm>
        </p:spPr>
        <p:txBody>
          <a:bodyPr>
            <a:normAutofit/>
          </a:bodyPr>
          <a:lstStyle>
            <a:lvl1pPr>
              <a:defRPr sz="3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28650" y="939998"/>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0453286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777712" y="1666655"/>
            <a:ext cx="2251239" cy="994172"/>
          </a:xfrm>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BDDFB9B6-24DA-43F5-8870-00686503D8BB}"/>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0" y="0"/>
            <a:ext cx="1838325" cy="5143500"/>
          </a:xfrm>
        </p:spPr>
        <p:txBody>
          <a:bodyPr/>
          <a:lstStyle/>
          <a:p>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4086225" y="509047"/>
            <a:ext cx="4429125" cy="39593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36336623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1" y="0"/>
            <a:ext cx="3086101" cy="5143500"/>
          </a:xfrm>
        </p:spPr>
        <p:txBody>
          <a:bodyPr/>
          <a:lstStyle/>
          <a:p>
            <a:endParaRPr lang="en-SE"/>
          </a:p>
        </p:txBody>
      </p:sp>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417430" y="1037035"/>
            <a:ext cx="2251239" cy="2693194"/>
          </a:xfrm>
          <a:solidFill>
            <a:schemeClr val="accent1"/>
          </a:solidFill>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BDDFB9B6-24DA-43F5-8870-00686503D8BB}"/>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4086225" y="509047"/>
            <a:ext cx="4429125" cy="39593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42945909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5BB34-D6FD-44D5-8287-53FE87A3C201}"/>
              </a:ext>
            </a:extLst>
          </p:cNvPr>
          <p:cNvSpPr>
            <a:spLocks noGrp="1"/>
          </p:cNvSpPr>
          <p:nvPr>
            <p:ph type="title"/>
          </p:nvPr>
        </p:nvSpPr>
        <p:spPr>
          <a:xfrm>
            <a:off x="4227910" y="394036"/>
            <a:ext cx="4428843" cy="994172"/>
          </a:xfrm>
        </p:spPr>
        <p:txBody>
          <a:bodyPr/>
          <a:lstStyle>
            <a:lvl1pPr algn="r">
              <a:defRPr/>
            </a:lvl1p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BE17757D-64B4-47DC-8F36-077196AFFE01}"/>
              </a:ext>
            </a:extLst>
          </p:cNvPr>
          <p:cNvSpPr>
            <a:spLocks noGrp="1"/>
          </p:cNvSpPr>
          <p:nvPr>
            <p:ph type="dt" sz="half" idx="10"/>
          </p:nvPr>
        </p:nvSpPr>
        <p:spPr/>
        <p:txBody>
          <a:bodyPr/>
          <a:lstStyle/>
          <a:p>
            <a:fld id="{B2F1B4EB-8747-4F5A-A304-E61C3F604719}" type="datetimeFigureOut">
              <a:rPr lang="en-SE" smtClean="0"/>
              <a:t>04/11/2022</a:t>
            </a:fld>
            <a:endParaRPr lang="en-SE"/>
          </a:p>
        </p:txBody>
      </p:sp>
      <p:sp>
        <p:nvSpPr>
          <p:cNvPr id="4" name="Platshållare för sidfot 3">
            <a:extLst>
              <a:ext uri="{FF2B5EF4-FFF2-40B4-BE49-F238E27FC236}">
                <a16:creationId xmlns:a16="http://schemas.microsoft.com/office/drawing/2014/main" id="{7D5ECCA0-F190-4B89-8C62-248AB075E781}"/>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051066E8-C608-4456-A67B-88562785E083}"/>
              </a:ext>
            </a:extLst>
          </p:cNvPr>
          <p:cNvSpPr>
            <a:spLocks noGrp="1"/>
          </p:cNvSpPr>
          <p:nvPr>
            <p:ph type="sldNum" sz="quarter" idx="12"/>
          </p:nvPr>
        </p:nvSpPr>
        <p:spPr/>
        <p:txBody>
          <a:bodyPr/>
          <a:lstStyle/>
          <a:p>
            <a:fld id="{0FA6D8A1-3423-4F6C-8695-6471C1886AE6}" type="slidenum">
              <a:rPr lang="en-SE" smtClean="0"/>
              <a:t>‹#›</a:t>
            </a:fld>
            <a:endParaRPr lang="en-SE"/>
          </a:p>
        </p:txBody>
      </p:sp>
      <p:sp>
        <p:nvSpPr>
          <p:cNvPr id="11" name="Platshållare för text 10">
            <a:extLst>
              <a:ext uri="{FF2B5EF4-FFF2-40B4-BE49-F238E27FC236}">
                <a16:creationId xmlns:a16="http://schemas.microsoft.com/office/drawing/2014/main" id="{FF38D77B-1A56-4791-9768-AC1FC70F3A56}"/>
              </a:ext>
            </a:extLst>
          </p:cNvPr>
          <p:cNvSpPr>
            <a:spLocks noGrp="1"/>
          </p:cNvSpPr>
          <p:nvPr>
            <p:ph type="body" sz="quarter" idx="15"/>
          </p:nvPr>
        </p:nvSpPr>
        <p:spPr>
          <a:xfrm>
            <a:off x="4227910" y="1703785"/>
            <a:ext cx="4398169" cy="28634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3" name="Platshållare för innehåll 12">
            <a:extLst>
              <a:ext uri="{FF2B5EF4-FFF2-40B4-BE49-F238E27FC236}">
                <a16:creationId xmlns:a16="http://schemas.microsoft.com/office/drawing/2014/main" id="{84A97CCF-7B7E-492F-B11B-6629A42C303F}"/>
              </a:ext>
            </a:extLst>
          </p:cNvPr>
          <p:cNvSpPr>
            <a:spLocks noGrp="1"/>
          </p:cNvSpPr>
          <p:nvPr>
            <p:ph sz="quarter" idx="16"/>
          </p:nvPr>
        </p:nvSpPr>
        <p:spPr>
          <a:xfrm>
            <a:off x="0" y="2905813"/>
            <a:ext cx="3605213" cy="22376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4" name="Platshållare för innehåll 12">
            <a:extLst>
              <a:ext uri="{FF2B5EF4-FFF2-40B4-BE49-F238E27FC236}">
                <a16:creationId xmlns:a16="http://schemas.microsoft.com/office/drawing/2014/main" id="{576D569D-D436-4315-88A9-76FBCFDA45D3}"/>
              </a:ext>
            </a:extLst>
          </p:cNvPr>
          <p:cNvSpPr>
            <a:spLocks noGrp="1"/>
          </p:cNvSpPr>
          <p:nvPr>
            <p:ph sz="quarter" idx="17"/>
          </p:nvPr>
        </p:nvSpPr>
        <p:spPr>
          <a:xfrm>
            <a:off x="0" y="1"/>
            <a:ext cx="3605213" cy="29058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314472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7.png"/><Relationship Id="rId5" Type="http://schemas.openxmlformats.org/officeDocument/2006/relationships/slideLayout" Target="../slideLayouts/slideLayout60.xml"/><Relationship Id="rId10" Type="http://schemas.openxmlformats.org/officeDocument/2006/relationships/theme" Target="../theme/theme3.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theme" Target="../theme/theme5.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B4FBD2E-D077-4B6E-8994-521BBB47B88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821D772E-A63E-4EAB-9F3C-B06C0055CA0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5FFC6B85-C800-444A-988F-8F1DDAD52E4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31BECF0-99C2-44FA-9D8E-590CBBC383BB}" type="datetimeFigureOut">
              <a:rPr lang="en-SE" smtClean="0"/>
              <a:t>04/11/2022</a:t>
            </a:fld>
            <a:endParaRPr lang="en-SE"/>
          </a:p>
        </p:txBody>
      </p:sp>
      <p:sp>
        <p:nvSpPr>
          <p:cNvPr id="5" name="Platshållare för sidfot 4">
            <a:extLst>
              <a:ext uri="{FF2B5EF4-FFF2-40B4-BE49-F238E27FC236}">
                <a16:creationId xmlns:a16="http://schemas.microsoft.com/office/drawing/2014/main" id="{F149D891-B74D-4260-B2F4-B99587908EE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E"/>
          </a:p>
        </p:txBody>
      </p:sp>
      <p:sp>
        <p:nvSpPr>
          <p:cNvPr id="6" name="Platshållare för bildnummer 5">
            <a:extLst>
              <a:ext uri="{FF2B5EF4-FFF2-40B4-BE49-F238E27FC236}">
                <a16:creationId xmlns:a16="http://schemas.microsoft.com/office/drawing/2014/main" id="{9755512A-77FB-4C57-852C-E04709D086E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7AF432-D350-4F15-8928-1825670EE0E0}" type="slidenum">
              <a:rPr lang="en-SE" smtClean="0"/>
              <a:t>‹#›</a:t>
            </a:fld>
            <a:endParaRPr lang="en-SE"/>
          </a:p>
        </p:txBody>
      </p:sp>
    </p:spTree>
    <p:extLst>
      <p:ext uri="{BB962C8B-B14F-4D97-AF65-F5344CB8AC3E}">
        <p14:creationId xmlns:p14="http://schemas.microsoft.com/office/powerpoint/2010/main" val="30638959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52" r:id="rId3"/>
    <p:sldLayoutId id="2147483759" r:id="rId4"/>
    <p:sldLayoutId id="2147483760" r:id="rId5"/>
    <p:sldLayoutId id="2147483761" r:id="rId6"/>
    <p:sldLayoutId id="2147483762" r:id="rId7"/>
    <p:sldLayoutId id="2147483753" r:id="rId8"/>
    <p:sldLayoutId id="2147483749" r:id="rId9"/>
    <p:sldLayoutId id="2147483751" r:id="rId10"/>
    <p:sldLayoutId id="2147483754" r:id="rId11"/>
    <p:sldLayoutId id="2147483755" r:id="rId12"/>
    <p:sldLayoutId id="2147483756" r:id="rId13"/>
    <p:sldLayoutId id="2147483757" r:id="rId14"/>
    <p:sldLayoutId id="2147483748" r:id="rId15"/>
    <p:sldLayoutId id="2147483681" r:id="rId16"/>
    <p:sldLayoutId id="2147483682" r:id="rId17"/>
    <p:sldLayoutId id="2147483695" r:id="rId18"/>
    <p:sldLayoutId id="2147483683" r:id="rId19"/>
    <p:sldLayoutId id="2147483744" r:id="rId20"/>
    <p:sldLayoutId id="2147483697" r:id="rId21"/>
    <p:sldLayoutId id="2147483745" r:id="rId22"/>
    <p:sldLayoutId id="2147483686" r:id="rId23"/>
    <p:sldLayoutId id="2147483687" r:id="rId24"/>
    <p:sldLayoutId id="2147483700" r:id="rId25"/>
    <p:sldLayoutId id="2147483701" r:id="rId26"/>
    <p:sldLayoutId id="2147483688" r:id="rId27"/>
    <p:sldLayoutId id="2147483689" r:id="rId28"/>
    <p:sldLayoutId id="2147483690" r:id="rId29"/>
    <p:sldLayoutId id="2147483691" r:id="rId30"/>
    <p:sldLayoutId id="2147483671" r:id="rId31"/>
    <p:sldLayoutId id="2147483672" r:id="rId32"/>
    <p:sldLayoutId id="2147483673" r:id="rId33"/>
    <p:sldLayoutId id="2147483692" r:id="rId34"/>
    <p:sldLayoutId id="2147483693" r:id="rId35"/>
    <p:sldLayoutId id="2147483758" r:id="rId36"/>
  </p:sldLayoutIdLst>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007CDFC-74DC-4BAB-8FD3-3160F206079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61D78AA3-7205-4895-8FEB-D8BF74B5665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7BFD4C4-75B9-412E-9960-64120A2AC4F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B5509BC8-246B-4B75-8422-BDBD9D41A10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E"/>
          </a:p>
        </p:txBody>
      </p:sp>
      <p:sp>
        <p:nvSpPr>
          <p:cNvPr id="6" name="Platshållare för bildnummer 5">
            <a:extLst>
              <a:ext uri="{FF2B5EF4-FFF2-40B4-BE49-F238E27FC236}">
                <a16:creationId xmlns:a16="http://schemas.microsoft.com/office/drawing/2014/main" id="{D66D64D0-54D9-4DDA-BA8C-48CA64F2778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A6D8A1-3423-4F6C-8695-6471C1886AE6}" type="slidenum">
              <a:rPr lang="en-SE" smtClean="0"/>
              <a:t>‹#›</a:t>
            </a:fld>
            <a:endParaRPr lang="en-SE"/>
          </a:p>
        </p:txBody>
      </p:sp>
    </p:spTree>
    <p:extLst>
      <p:ext uri="{BB962C8B-B14F-4D97-AF65-F5344CB8AC3E}">
        <p14:creationId xmlns:p14="http://schemas.microsoft.com/office/powerpoint/2010/main" val="3522071699"/>
      </p:ext>
    </p:extLst>
  </p:cSld>
  <p:clrMap bg1="lt1" tx1="dk1" bg2="lt2" tx2="dk2" accent1="accent1" accent2="accent2" accent3="accent3" accent4="accent4" accent5="accent5" accent6="accent6" hlink="hlink" folHlink="folHlink"/>
  <p:sldLayoutIdLst>
    <p:sldLayoutId id="2147483696" r:id="rId1"/>
    <p:sldLayoutId id="2147483747" r:id="rId2"/>
    <p:sldLayoutId id="2147483698" r:id="rId3"/>
    <p:sldLayoutId id="2147483699"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txStyles>
    <p:titleStyle>
      <a:lvl1pPr algn="l" defTabSz="685800" rtl="0" eaLnBrk="1" latinLnBrk="0" hangingPunct="1">
        <a:lnSpc>
          <a:spcPct val="90000"/>
        </a:lnSpc>
        <a:spcBef>
          <a:spcPct val="0"/>
        </a:spcBef>
        <a:buNone/>
        <a:defRPr sz="3000" kern="1200">
          <a:solidFill>
            <a:schemeClr val="tx1"/>
          </a:solidFill>
          <a:latin typeface="Franklin Gothic Medium" panose="020B0603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Platshållare för rubrik 1"/>
          <p:cNvSpPr>
            <a:spLocks noGrp="1"/>
          </p:cNvSpPr>
          <p:nvPr>
            <p:ph type="title"/>
          </p:nvPr>
        </p:nvSpPr>
        <p:spPr>
          <a:xfrm>
            <a:off x="498175" y="655952"/>
            <a:ext cx="7207369" cy="923544"/>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498174" y="1871402"/>
            <a:ext cx="7207369" cy="2803949"/>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chemeClr val="tx1"/>
                </a:solidFill>
              </a:defRPr>
            </a:lvl1pPr>
          </a:lstStyle>
          <a:p>
            <a:fld id="{76727AE9-C5EA-4DB6-B6B0-E4CCFF1F3224}" type="datetime1">
              <a:rPr lang="sv-SE" smtClean="0"/>
              <a:t>2022-04-11</a:t>
            </a:fld>
            <a:endParaRPr lang="sv-SE"/>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chemeClr val="tx1"/>
                </a:solidFill>
              </a:defRPr>
            </a:lvl1pPr>
          </a:lstStyle>
          <a:p>
            <a:r>
              <a:rPr lang="sv-SE"/>
              <a:t>Ledarskapsprogram Nära vård 2021</a:t>
            </a:r>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04552615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19" r:id="rId4"/>
    <p:sldLayoutId id="2147483720" r:id="rId5"/>
    <p:sldLayoutId id="2147483721" r:id="rId6"/>
    <p:sldLayoutId id="2147483722" r:id="rId7"/>
    <p:sldLayoutId id="2147483723" r:id="rId8"/>
    <p:sldLayoutId id="2147483724" r:id="rId9"/>
  </p:sldLayoutIdLst>
  <p:hf sldNum="0" hdr="0" dt="0"/>
  <p:txStyles>
    <p:titleStyle>
      <a:lvl1pPr algn="l" defTabSz="685800" rtl="0" eaLnBrk="1" latinLnBrk="0" hangingPunct="1">
        <a:lnSpc>
          <a:spcPct val="95000"/>
        </a:lnSpc>
        <a:spcBef>
          <a:spcPct val="0"/>
        </a:spcBef>
        <a:buNone/>
        <a:defRPr sz="3300" b="1" kern="1200">
          <a:solidFill>
            <a:schemeClr val="tx1"/>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900"/>
        </a:spcAft>
        <a:buFont typeface="Symbol" panose="05050102010706020507" pitchFamily="18"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450"/>
        </a:spcAft>
        <a:buFont typeface="Symbol" panose="05050102010706020507" pitchFamily="18"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150"/>
        </a:spcAft>
        <a:buFont typeface="Symbol" panose="05050102010706020507" pitchFamily="18"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150"/>
        </a:spcAft>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150"/>
        </a:spcAft>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B4FBD2E-D077-4B6E-8994-521BBB47B88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821D772E-A63E-4EAB-9F3C-B06C0055CA0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5FFC6B85-C800-444A-988F-8F1DDAD52E4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SE"/>
          </a:p>
        </p:txBody>
      </p:sp>
      <p:sp>
        <p:nvSpPr>
          <p:cNvPr id="5" name="Platshållare för sidfot 4">
            <a:extLst>
              <a:ext uri="{FF2B5EF4-FFF2-40B4-BE49-F238E27FC236}">
                <a16:creationId xmlns:a16="http://schemas.microsoft.com/office/drawing/2014/main" id="{F149D891-B74D-4260-B2F4-B99587908EE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E"/>
          </a:p>
        </p:txBody>
      </p:sp>
      <p:sp>
        <p:nvSpPr>
          <p:cNvPr id="6" name="Platshållare för bildnummer 5">
            <a:extLst>
              <a:ext uri="{FF2B5EF4-FFF2-40B4-BE49-F238E27FC236}">
                <a16:creationId xmlns:a16="http://schemas.microsoft.com/office/drawing/2014/main" id="{9755512A-77FB-4C57-852C-E04709D086E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7AF432-D350-4F15-8928-1825670EE0E0}" type="slidenum">
              <a:rPr lang="en-SE" smtClean="0"/>
              <a:t>‹#›</a:t>
            </a:fld>
            <a:endParaRPr lang="en-SE"/>
          </a:p>
        </p:txBody>
      </p:sp>
    </p:spTree>
    <p:extLst>
      <p:ext uri="{BB962C8B-B14F-4D97-AF65-F5344CB8AC3E}">
        <p14:creationId xmlns:p14="http://schemas.microsoft.com/office/powerpoint/2010/main" val="10687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0" r:id="rId3"/>
    <p:sldLayoutId id="2147483664" r:id="rId4"/>
    <p:sldLayoutId id="2147483674" r:id="rId5"/>
    <p:sldLayoutId id="2147483763" r:id="rId6"/>
    <p:sldLayoutId id="2147483675" r:id="rId7"/>
    <p:sldLayoutId id="2147483670" r:id="rId8"/>
    <p:sldLayoutId id="2147483764" r:id="rId9"/>
    <p:sldLayoutId id="2147483665" r:id="rId10"/>
    <p:sldLayoutId id="2147483765" r:id="rId11"/>
    <p:sldLayoutId id="2147483666" r:id="rId12"/>
    <p:sldLayoutId id="2147483668" r:id="rId13"/>
    <p:sldLayoutId id="2147483669" r:id="rId14"/>
    <p:sldLayoutId id="2147483662" r:id="rId15"/>
    <p:sldLayoutId id="2147483766" r:id="rId16"/>
    <p:sldLayoutId id="2147483767" r:id="rId17"/>
    <p:sldLayoutId id="2147483768" r:id="rId18"/>
    <p:sldLayoutId id="2147483769" r:id="rId19"/>
    <p:sldLayoutId id="2147483650"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p:hf hdr="0" ftr="0" dt="0"/>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007CDFC-74DC-4BAB-8FD3-3160F206079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61D78AA3-7205-4895-8FEB-D8BF74B5665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7BFD4C4-75B9-412E-9960-64120A2AC4F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F1B4EB-8747-4F5A-A304-E61C3F604719}" type="datetimeFigureOut">
              <a:rPr lang="en-SE" smtClean="0"/>
              <a:t>04/11/2022</a:t>
            </a:fld>
            <a:endParaRPr lang="en-SE"/>
          </a:p>
        </p:txBody>
      </p:sp>
      <p:sp>
        <p:nvSpPr>
          <p:cNvPr id="5" name="Platshållare för sidfot 4">
            <a:extLst>
              <a:ext uri="{FF2B5EF4-FFF2-40B4-BE49-F238E27FC236}">
                <a16:creationId xmlns:a16="http://schemas.microsoft.com/office/drawing/2014/main" id="{B5509BC8-246B-4B75-8422-BDBD9D41A10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E"/>
          </a:p>
        </p:txBody>
      </p:sp>
      <p:sp>
        <p:nvSpPr>
          <p:cNvPr id="6" name="Platshållare för bildnummer 5">
            <a:extLst>
              <a:ext uri="{FF2B5EF4-FFF2-40B4-BE49-F238E27FC236}">
                <a16:creationId xmlns:a16="http://schemas.microsoft.com/office/drawing/2014/main" id="{D66D64D0-54D9-4DDA-BA8C-48CA64F2778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A6D8A1-3423-4F6C-8695-6471C1886AE6}" type="slidenum">
              <a:rPr lang="en-SE" smtClean="0"/>
              <a:t>‹#›</a:t>
            </a:fld>
            <a:endParaRPr lang="en-SE"/>
          </a:p>
        </p:txBody>
      </p:sp>
    </p:spTree>
    <p:extLst>
      <p:ext uri="{BB962C8B-B14F-4D97-AF65-F5344CB8AC3E}">
        <p14:creationId xmlns:p14="http://schemas.microsoft.com/office/powerpoint/2010/main" val="366942473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Lst>
  <p:txStyles>
    <p:titleStyle>
      <a:lvl1pPr algn="l" defTabSz="685800" rtl="0" eaLnBrk="1" latinLnBrk="0" hangingPunct="1">
        <a:lnSpc>
          <a:spcPct val="90000"/>
        </a:lnSpc>
        <a:spcBef>
          <a:spcPct val="0"/>
        </a:spcBef>
        <a:buNone/>
        <a:defRPr sz="3000" kern="1200">
          <a:solidFill>
            <a:schemeClr val="tx1"/>
          </a:solidFill>
          <a:latin typeface="Franklin Gothic Medium" panose="020B0603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ww.vardsamverkan.se"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vardsamverkan.se/pagaende-uppdrag/revidering-av-halso--och-sjukvardsavtalet/" TargetMode="External"/><Relationship Id="rId7" Type="http://schemas.openxmlformats.org/officeDocument/2006/relationships/hyperlink" Target="https://www.vardsamverkan.se/nyheter/prenumerera-pa-nyheter-fran-vardsamverkan.se/" TargetMode="External"/><Relationship Id="rId2" Type="http://schemas.openxmlformats.org/officeDocument/2006/relationships/notesSlide" Target="../notesSlides/notesSlide35.xml"/><Relationship Id="rId1" Type="http://schemas.openxmlformats.org/officeDocument/2006/relationships/slideLayout" Target="../slideLayouts/slideLayout10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hyperlink" Target="https://www.vardsamverkan.se/pagaende-uppdrag/fardplan-nara-var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2DF281-E126-4E64-BE02-C52163A4FC58}"/>
              </a:ext>
            </a:extLst>
          </p:cNvPr>
          <p:cNvSpPr>
            <a:spLocks noGrp="1"/>
          </p:cNvSpPr>
          <p:nvPr>
            <p:ph type="ctrTitle"/>
          </p:nvPr>
        </p:nvSpPr>
        <p:spPr>
          <a:xfrm>
            <a:off x="5222059" y="1224514"/>
            <a:ext cx="3713141" cy="2464072"/>
          </a:xfrm>
        </p:spPr>
        <p:txBody>
          <a:bodyPr>
            <a:noAutofit/>
          </a:bodyPr>
          <a:lstStyle/>
          <a:p>
            <a:pPr algn="l">
              <a:lnSpc>
                <a:spcPct val="100000"/>
              </a:lnSpc>
              <a:spcBef>
                <a:spcPts val="1800"/>
              </a:spcBef>
            </a:pPr>
            <a:r>
              <a:rPr lang="sv-SE" sz="2100" dirty="0"/>
              <a:t>Färdplan – länsgemensam strategi för god och nära vård</a:t>
            </a:r>
            <a:br>
              <a:rPr lang="sv-SE" sz="2100" dirty="0"/>
            </a:br>
            <a:br>
              <a:rPr lang="sv-SE" sz="2100" dirty="0"/>
            </a:br>
            <a:r>
              <a:rPr lang="sv-SE" sz="2100" dirty="0"/>
              <a:t>Hälso- och sjukvårdsavtal med tillhörande överenskommelser</a:t>
            </a:r>
            <a:br>
              <a:rPr lang="sv-SE" sz="2100" dirty="0"/>
            </a:br>
            <a:br>
              <a:rPr lang="sv-SE" sz="2100" dirty="0"/>
            </a:br>
            <a:r>
              <a:rPr lang="sv-SE" sz="1200" dirty="0">
                <a:latin typeface="+mn-lt"/>
              </a:rPr>
              <a:t>Mars 2022</a:t>
            </a:r>
            <a:endParaRPr lang="sv-SE" sz="2100" dirty="0">
              <a:latin typeface="+mn-lt"/>
            </a:endParaRPr>
          </a:p>
        </p:txBody>
      </p:sp>
    </p:spTree>
    <p:extLst>
      <p:ext uri="{BB962C8B-B14F-4D97-AF65-F5344CB8AC3E}">
        <p14:creationId xmlns:p14="http://schemas.microsoft.com/office/powerpoint/2010/main" val="262847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6F99B6A-0E80-40C6-83AF-80691CF85E24}"/>
              </a:ext>
            </a:extLst>
          </p:cNvPr>
          <p:cNvSpPr>
            <a:spLocks noGrp="1"/>
          </p:cNvSpPr>
          <p:nvPr>
            <p:ph sz="half" idx="2"/>
          </p:nvPr>
        </p:nvSpPr>
        <p:spPr>
          <a:xfrm>
            <a:off x="528452" y="1277256"/>
            <a:ext cx="3016332" cy="2926245"/>
          </a:xfrm>
        </p:spPr>
        <p:txBody>
          <a:bodyPr>
            <a:normAutofit fontScale="47500" lnSpcReduction="20000"/>
          </a:bodyPr>
          <a:lstStyle/>
          <a:p>
            <a:pPr marL="0" indent="0">
              <a:lnSpc>
                <a:spcPct val="134000"/>
              </a:lnSpc>
              <a:buNone/>
            </a:pPr>
            <a:r>
              <a:rPr lang="sv-SE" sz="4400">
                <a:solidFill>
                  <a:schemeClr val="bg2">
                    <a:lumMod val="10000"/>
                  </a:schemeClr>
                </a:solidFill>
                <a:latin typeface="Franklin Gothic Demi Cond" panose="020B0706030402020204" pitchFamily="34" charset="0"/>
                <a:cs typeface="Times New Roman" panose="02020603050405020304" pitchFamily="18" charset="0"/>
              </a:rPr>
              <a:t>En god och nära vård </a:t>
            </a:r>
            <a:br>
              <a:rPr lang="sv-SE" sz="4400">
                <a:solidFill>
                  <a:schemeClr val="bg2">
                    <a:lumMod val="10000"/>
                  </a:schemeClr>
                </a:solidFill>
                <a:latin typeface="Franklin Gothic Demi Cond" panose="020B0706030402020204" pitchFamily="34" charset="0"/>
                <a:cs typeface="Times New Roman" panose="02020603050405020304" pitchFamily="18" charset="0"/>
              </a:rPr>
            </a:br>
            <a:endParaRPr lang="sv-SE" sz="1300">
              <a:solidFill>
                <a:schemeClr val="bg2">
                  <a:lumMod val="10000"/>
                </a:schemeClr>
              </a:solidFill>
              <a:latin typeface="Franklin Gothic Demi Cond" panose="020B0706030402020204" pitchFamily="34" charset="0"/>
              <a:cs typeface="Times New Roman" panose="02020603050405020304" pitchFamily="18" charset="0"/>
            </a:endParaRPr>
          </a:p>
          <a:p>
            <a:pPr>
              <a:lnSpc>
                <a:spcPct val="134000"/>
              </a:lnSpc>
            </a:pPr>
            <a:r>
              <a:rPr lang="sv-SE" sz="2475">
                <a:solidFill>
                  <a:schemeClr val="bg2">
                    <a:lumMod val="10000"/>
                  </a:schemeClr>
                </a:solidFill>
                <a:latin typeface="Franklin Gothic Demi" panose="020B0703020102020204" pitchFamily="34" charset="0"/>
              </a:rPr>
              <a:t>utgår från individuella </a:t>
            </a:r>
            <a:br>
              <a:rPr lang="sv-SE" sz="2475">
                <a:solidFill>
                  <a:schemeClr val="bg2">
                    <a:lumMod val="10000"/>
                  </a:schemeClr>
                </a:solidFill>
                <a:latin typeface="Franklin Gothic Demi" panose="020B0703020102020204" pitchFamily="34" charset="0"/>
              </a:rPr>
            </a:br>
            <a:r>
              <a:rPr lang="sv-SE" sz="2475">
                <a:solidFill>
                  <a:schemeClr val="bg2">
                    <a:lumMod val="10000"/>
                  </a:schemeClr>
                </a:solidFill>
                <a:latin typeface="Franklin Gothic Demi" panose="020B0703020102020204" pitchFamily="34" charset="0"/>
              </a:rPr>
              <a:t>förutsättningar och behov.</a:t>
            </a:r>
          </a:p>
          <a:p>
            <a:pPr>
              <a:lnSpc>
                <a:spcPct val="134000"/>
              </a:lnSpc>
            </a:pPr>
            <a:r>
              <a:rPr lang="sv-SE" sz="2475">
                <a:solidFill>
                  <a:schemeClr val="bg2">
                    <a:lumMod val="10000"/>
                  </a:schemeClr>
                </a:solidFill>
                <a:latin typeface="Franklin Gothic Demi" panose="020B0703020102020204" pitchFamily="34" charset="0"/>
              </a:rPr>
              <a:t>bygger på relationer, är hälsofrämjande, förebyggande</a:t>
            </a:r>
            <a:br>
              <a:rPr lang="sv-SE" sz="2475">
                <a:solidFill>
                  <a:schemeClr val="bg2">
                    <a:lumMod val="10000"/>
                  </a:schemeClr>
                </a:solidFill>
                <a:latin typeface="Franklin Gothic Demi" panose="020B0703020102020204" pitchFamily="34" charset="0"/>
              </a:rPr>
            </a:br>
            <a:r>
              <a:rPr lang="sv-SE" sz="2475">
                <a:solidFill>
                  <a:schemeClr val="bg2">
                    <a:lumMod val="10000"/>
                  </a:schemeClr>
                </a:solidFill>
                <a:latin typeface="Franklin Gothic Demi" panose="020B0703020102020204" pitchFamily="34" charset="0"/>
              </a:rPr>
              <a:t>och proaktiv.</a:t>
            </a:r>
          </a:p>
          <a:p>
            <a:pPr>
              <a:lnSpc>
                <a:spcPct val="134000"/>
              </a:lnSpc>
            </a:pPr>
            <a:r>
              <a:rPr lang="sv-SE" sz="2475">
                <a:solidFill>
                  <a:schemeClr val="bg2">
                    <a:lumMod val="10000"/>
                  </a:schemeClr>
                </a:solidFill>
                <a:latin typeface="Franklin Gothic Demi" panose="020B0703020102020204" pitchFamily="34" charset="0"/>
              </a:rPr>
              <a:t>bidrar till jämlik hälsa, trygghet </a:t>
            </a:r>
            <a:br>
              <a:rPr lang="sv-SE" sz="2475">
                <a:solidFill>
                  <a:schemeClr val="bg2">
                    <a:lumMod val="10000"/>
                  </a:schemeClr>
                </a:solidFill>
                <a:latin typeface="Franklin Gothic Demi" panose="020B0703020102020204" pitchFamily="34" charset="0"/>
              </a:rPr>
            </a:br>
            <a:r>
              <a:rPr lang="sv-SE" sz="2475">
                <a:solidFill>
                  <a:schemeClr val="bg2">
                    <a:lumMod val="10000"/>
                  </a:schemeClr>
                </a:solidFill>
                <a:latin typeface="Franklin Gothic Demi" panose="020B0703020102020204" pitchFamily="34" charset="0"/>
              </a:rPr>
              <a:t>och självständighet och grundas i gemensamt ansvarstagande och tillit.</a:t>
            </a:r>
            <a:endParaRPr lang="en-SE" sz="2475">
              <a:solidFill>
                <a:schemeClr val="bg2">
                  <a:lumMod val="10000"/>
                </a:schemeClr>
              </a:solidFill>
              <a:latin typeface="Franklin Gothic Demi" panose="020B0703020102020204" pitchFamily="34" charset="0"/>
            </a:endParaRPr>
          </a:p>
        </p:txBody>
      </p:sp>
      <p:sp>
        <p:nvSpPr>
          <p:cNvPr id="5" name="Rubrik 4">
            <a:extLst>
              <a:ext uri="{FF2B5EF4-FFF2-40B4-BE49-F238E27FC236}">
                <a16:creationId xmlns:a16="http://schemas.microsoft.com/office/drawing/2014/main" id="{DE9F8373-B347-48AB-A323-766F32F1E68C}"/>
              </a:ext>
            </a:extLst>
          </p:cNvPr>
          <p:cNvSpPr txBox="1">
            <a:spLocks noGrp="1"/>
          </p:cNvSpPr>
          <p:nvPr>
            <p:ph type="title" idx="4294967295"/>
          </p:nvPr>
        </p:nvSpPr>
        <p:spPr>
          <a:xfrm>
            <a:off x="528452" y="630925"/>
            <a:ext cx="19244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srgbClr val="E7E6E6">
                    <a:lumMod val="10000"/>
                  </a:srgbClr>
                </a:solidFill>
                <a:effectLst/>
                <a:uLnTx/>
                <a:uFillTx/>
                <a:latin typeface="Franklin Gothic Demi Cond" panose="020B0706030402020204" pitchFamily="34" charset="0"/>
                <a:ea typeface="+mn-ea"/>
                <a:cs typeface="Times New Roman" panose="02020603050405020304" pitchFamily="18" charset="0"/>
              </a:rPr>
              <a:t>Målbild</a:t>
            </a:r>
            <a:endParaRPr kumimoji="0" lang="en-SE" sz="1000" b="0" i="0" u="none" strike="noStrike" kern="1200" cap="none" spc="0" normalizeH="0" baseline="0" noProof="0">
              <a:ln>
                <a:noFill/>
              </a:ln>
              <a:solidFill>
                <a:schemeClr val="tx1"/>
              </a:solidFill>
              <a:effectLst/>
              <a:uLnTx/>
              <a:uFillTx/>
              <a:latin typeface="+mn-lt"/>
              <a:ea typeface="+mn-ea"/>
              <a:cs typeface="+mn-cs"/>
            </a:endParaRPr>
          </a:p>
        </p:txBody>
      </p:sp>
      <p:pic>
        <p:nvPicPr>
          <p:cNvPr id="8" name="Bildobjekt 7" descr="En bild som visar illustrerade människor, unga och gamla, olika nationaliteter och en sitter i rullstol. Alla ser glada ut.">
            <a:extLst>
              <a:ext uri="{FF2B5EF4-FFF2-40B4-BE49-F238E27FC236}">
                <a16:creationId xmlns:a16="http://schemas.microsoft.com/office/drawing/2014/main" id="{7F283E7B-C57A-4F45-895F-0D1235A75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937655" y="0"/>
            <a:ext cx="5290815" cy="5143500"/>
          </a:xfrm>
          <a:prstGeom prst="rect">
            <a:avLst/>
          </a:prstGeom>
          <a:effectLst>
            <a:outerShdw blurRad="63500" dir="9060000" sy="23000" kx="-1200000" algn="bl" rotWithShape="0">
              <a:prstClr val="black">
                <a:alpha val="12000"/>
              </a:prstClr>
            </a:outerShdw>
          </a:effectLst>
        </p:spPr>
      </p:pic>
    </p:spTree>
    <p:extLst>
      <p:ext uri="{BB962C8B-B14F-4D97-AF65-F5344CB8AC3E}">
        <p14:creationId xmlns:p14="http://schemas.microsoft.com/office/powerpoint/2010/main" val="181244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wdUpDiag">
          <a:fgClr>
            <a:schemeClr val="accent5">
              <a:lumMod val="20000"/>
              <a:lumOff val="80000"/>
            </a:schemeClr>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2E3E7E8-5B45-4D7D-8D7C-A944957AB9DD}"/>
              </a:ext>
            </a:extLst>
          </p:cNvPr>
          <p:cNvSpPr>
            <a:spLocks noGrp="1"/>
          </p:cNvSpPr>
          <p:nvPr>
            <p:ph idx="1"/>
          </p:nvPr>
        </p:nvSpPr>
        <p:spPr>
          <a:xfrm>
            <a:off x="4259943" y="971438"/>
            <a:ext cx="4663760" cy="3564276"/>
          </a:xfrm>
          <a:solidFill>
            <a:schemeClr val="accent1"/>
          </a:solidFill>
        </p:spPr>
        <p:txBody>
          <a:bodyPr vert="horz" lIns="144000" tIns="144000" rIns="72000" bIns="45720" rtlCol="0" anchor="t">
            <a:normAutofit/>
          </a:bodyPr>
          <a:lstStyle/>
          <a:p>
            <a:pPr marL="0" indent="0">
              <a:spcBef>
                <a:spcPts val="1000"/>
              </a:spcBef>
              <a:buNone/>
              <a:tabLst>
                <a:tab pos="3474720" algn="l"/>
              </a:tabLst>
            </a:pPr>
            <a:r>
              <a:rPr lang="sv-SE" sz="1800">
                <a:latin typeface="+mj-lt"/>
                <a:ea typeface="Times New Roman" panose="02020603050405020304" pitchFamily="18" charset="0"/>
                <a:cs typeface="Calibri"/>
              </a:rPr>
              <a:t>Vården behöver komma närmare patienten. Prioriterade målgrupper i den nära vården är personer som behöver insatser och samordning från både region och kommun oavsett ålder, diagnos eller funktionsnedsättning. Samverkan ska särskilt beakta barnkonventionens mål. </a:t>
            </a:r>
            <a:endParaRPr lang="en-US" sz="1800">
              <a:latin typeface="+mj-lt"/>
              <a:ea typeface="Times New Roman" panose="02020603050405020304" pitchFamily="18" charset="0"/>
              <a:cs typeface="Calibri"/>
            </a:endParaRPr>
          </a:p>
          <a:p>
            <a:pPr marL="0" indent="0">
              <a:spcBef>
                <a:spcPts val="1000"/>
              </a:spcBef>
              <a:buNone/>
              <a:tabLst>
                <a:tab pos="3474720" algn="l"/>
              </a:tabLst>
            </a:pPr>
            <a:r>
              <a:rPr lang="sv-SE" sz="1800">
                <a:latin typeface="+mj-lt"/>
                <a:ea typeface="Times New Roman" panose="02020603050405020304" pitchFamily="18" charset="0"/>
                <a:cs typeface="Calibri"/>
              </a:rPr>
              <a:t>Det innebär att alla berörda parter ska prioritera tid och resurser för samordning och samverkan. Det centrala är den personcentrerade vården som utgår från den enskildes förutsättningar och behov.</a:t>
            </a:r>
            <a:endParaRPr lang="sv-SE" sz="1800">
              <a:solidFill>
                <a:srgbClr val="222222"/>
              </a:solidFill>
              <a:effectLst/>
              <a:latin typeface="+mj-lt"/>
              <a:ea typeface="Times New Roman" panose="02020603050405020304" pitchFamily="18" charset="0"/>
              <a:cs typeface="Calibri"/>
            </a:endParaRPr>
          </a:p>
        </p:txBody>
      </p:sp>
      <p:sp>
        <p:nvSpPr>
          <p:cNvPr id="2" name="Rubrik 1">
            <a:extLst>
              <a:ext uri="{FF2B5EF4-FFF2-40B4-BE49-F238E27FC236}">
                <a16:creationId xmlns:a16="http://schemas.microsoft.com/office/drawing/2014/main" id="{476C3834-92C3-44B1-B69F-2310CF86CC90}"/>
              </a:ext>
            </a:extLst>
          </p:cNvPr>
          <p:cNvSpPr>
            <a:spLocks noGrp="1"/>
          </p:cNvSpPr>
          <p:nvPr>
            <p:ph type="title"/>
          </p:nvPr>
        </p:nvSpPr>
        <p:spPr>
          <a:xfrm>
            <a:off x="4980352" y="312056"/>
            <a:ext cx="2717097" cy="573315"/>
          </a:xfrm>
        </p:spPr>
        <p:txBody>
          <a:bodyPr vert="horz" lIns="68580" tIns="34290" rIns="68580" bIns="34290" rtlCol="0" anchor="b">
            <a:normAutofit/>
          </a:bodyPr>
          <a:lstStyle/>
          <a:p>
            <a:r>
              <a:rPr lang="sv">
                <a:solidFill>
                  <a:schemeClr val="bg2">
                    <a:lumMod val="10000"/>
                  </a:schemeClr>
                </a:solidFill>
                <a:latin typeface="Franklin Gothic Demi" panose="020B0703020102020204" pitchFamily="34" charset="0"/>
                <a:ea typeface="Times New Roman" panose="02020603050405020304" pitchFamily="18" charset="0"/>
              </a:rPr>
              <a:t>Målgrupper</a:t>
            </a:r>
            <a:endParaRPr lang="en-SE"/>
          </a:p>
        </p:txBody>
      </p:sp>
      <p:pic>
        <p:nvPicPr>
          <p:cNvPr id="4" name="Bildobjekt 3" descr="En bild som visar illustrerade människor, unga och gamla, olika nationaliteter och en sitter i rullstol. Alla ser glada ut.">
            <a:extLst>
              <a:ext uri="{FF2B5EF4-FFF2-40B4-BE49-F238E27FC236}">
                <a16:creationId xmlns:a16="http://schemas.microsoft.com/office/drawing/2014/main" id="{650AF477-1569-46FA-BDB8-ECC4F180B2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955" y="0"/>
            <a:ext cx="5290815" cy="5143500"/>
          </a:xfrm>
          <a:prstGeom prst="rect">
            <a:avLst/>
          </a:prstGeom>
        </p:spPr>
      </p:pic>
    </p:spTree>
    <p:extLst>
      <p:ext uri="{BB962C8B-B14F-4D97-AF65-F5344CB8AC3E}">
        <p14:creationId xmlns:p14="http://schemas.microsoft.com/office/powerpoint/2010/main" val="47267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5" descr="En bild som visar sjukvårdspersonal som går genom en korridor.">
            <a:extLst>
              <a:ext uri="{FF2B5EF4-FFF2-40B4-BE49-F238E27FC236}">
                <a16:creationId xmlns:a16="http://schemas.microsoft.com/office/drawing/2014/main" id="{A98A9FFA-EBA3-495D-8FF9-17D7F8B5E67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57" b="157"/>
          <a:stretch/>
        </p:blipFill>
        <p:spPr>
          <a:prstGeom prst="rect">
            <a:avLst/>
          </a:prstGeom>
        </p:spPr>
      </p:pic>
      <p:sp>
        <p:nvSpPr>
          <p:cNvPr id="11" name="Rubrik 1">
            <a:extLst>
              <a:ext uri="{FF2B5EF4-FFF2-40B4-BE49-F238E27FC236}">
                <a16:creationId xmlns:a16="http://schemas.microsoft.com/office/drawing/2014/main" id="{3016EBF3-4ABB-4DD8-AD04-E47AE64DAE65}"/>
              </a:ext>
            </a:extLst>
          </p:cNvPr>
          <p:cNvSpPr txBox="1">
            <a:spLocks noGrp="1"/>
          </p:cNvSpPr>
          <p:nvPr>
            <p:ph type="title"/>
          </p:nvPr>
        </p:nvSpPr>
        <p:spPr>
          <a:xfrm>
            <a:off x="1160691" y="1077623"/>
            <a:ext cx="2259403" cy="2636386"/>
          </a:xfrm>
          <a:prstGeom prst="rect">
            <a:avLst/>
          </a:prstGeom>
          <a:solidFill>
            <a:schemeClr val="accent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Franklin Gothic Medium" panose="020B0603020102020204" pitchFamily="34" charset="0"/>
                <a:ea typeface="+mj-ea"/>
                <a:cs typeface="+mj-cs"/>
              </a:defRPr>
            </a:lvl1pPr>
          </a:lstStyle>
          <a:p>
            <a:pPr algn="ctr" defTabSz="685783">
              <a:defRPr/>
            </a:pPr>
            <a:r>
              <a:rPr lang="sv-SE">
                <a:solidFill>
                  <a:schemeClr val="bg2">
                    <a:lumMod val="10000"/>
                  </a:schemeClr>
                </a:solidFill>
              </a:rPr>
              <a:t> </a:t>
            </a:r>
            <a:r>
              <a:rPr lang="sv-SE" sz="2400">
                <a:solidFill>
                  <a:schemeClr val="bg2">
                    <a:lumMod val="10000"/>
                  </a:schemeClr>
                </a:solidFill>
              </a:rPr>
              <a:t>Färdplan</a:t>
            </a:r>
            <a:br>
              <a:rPr lang="sv-SE" sz="2400">
                <a:solidFill>
                  <a:schemeClr val="bg2">
                    <a:lumMod val="10000"/>
                  </a:schemeClr>
                </a:solidFill>
              </a:rPr>
            </a:br>
            <a:r>
              <a:rPr lang="sv-SE" sz="2400">
                <a:solidFill>
                  <a:schemeClr val="bg2">
                    <a:lumMod val="10000"/>
                  </a:schemeClr>
                </a:solidFill>
              </a:rPr>
              <a:t>länsgemensam strategi för god och nära vård</a:t>
            </a:r>
            <a:endParaRPr lang="en-SE" sz="2400">
              <a:solidFill>
                <a:schemeClr val="bg2">
                  <a:lumMod val="10000"/>
                </a:schemeClr>
              </a:solidFill>
            </a:endParaRPr>
          </a:p>
        </p:txBody>
      </p:sp>
      <p:sp>
        <p:nvSpPr>
          <p:cNvPr id="4" name="Platshållare för text 3">
            <a:extLst>
              <a:ext uri="{FF2B5EF4-FFF2-40B4-BE49-F238E27FC236}">
                <a16:creationId xmlns:a16="http://schemas.microsoft.com/office/drawing/2014/main" id="{5E50EB60-6A6A-462E-88BF-F47C86BF3DC3}"/>
              </a:ext>
            </a:extLst>
          </p:cNvPr>
          <p:cNvSpPr>
            <a:spLocks noGrp="1"/>
          </p:cNvSpPr>
          <p:nvPr>
            <p:ph type="body" sz="quarter" idx="14"/>
          </p:nvPr>
        </p:nvSpPr>
        <p:spPr>
          <a:xfrm>
            <a:off x="4109202" y="1077832"/>
            <a:ext cx="4391854" cy="2715235"/>
          </a:xfrm>
        </p:spPr>
        <p:txBody>
          <a:bodyPr vert="horz" lIns="91440" tIns="45720" rIns="91440" bIns="45720" rtlCol="0" anchor="t">
            <a:normAutofit/>
          </a:bodyPr>
          <a:lstStyle/>
          <a:p>
            <a:pPr marL="513874" lvl="1" indent="-170974">
              <a:spcBef>
                <a:spcPts val="500"/>
              </a:spcBef>
              <a:buClr>
                <a:schemeClr val="accent3">
                  <a:lumMod val="50000"/>
                </a:schemeClr>
              </a:buClr>
            </a:pPr>
            <a:r>
              <a:rPr lang="sv-SE" sz="1575"/>
              <a:t>Barnkonventionen</a:t>
            </a:r>
          </a:p>
          <a:p>
            <a:pPr marL="513874" lvl="1" indent="-170974">
              <a:spcBef>
                <a:spcPts val="500"/>
              </a:spcBef>
              <a:buClr>
                <a:schemeClr val="accent3">
                  <a:lumMod val="50000"/>
                </a:schemeClr>
              </a:buClr>
            </a:pPr>
            <a:r>
              <a:rPr lang="sv-SE" sz="1575"/>
              <a:t>Regionala utvecklingsstrategi, RUS</a:t>
            </a:r>
          </a:p>
          <a:p>
            <a:pPr marL="513874" lvl="1" indent="-170974">
              <a:spcBef>
                <a:spcPts val="500"/>
              </a:spcBef>
              <a:buClr>
                <a:schemeClr val="accent3">
                  <a:lumMod val="50000"/>
                </a:schemeClr>
              </a:buClr>
            </a:pPr>
            <a:r>
              <a:rPr lang="sv-SE" sz="1575"/>
              <a:t>Gemensamt prioriterade områden att kraftsamla kring</a:t>
            </a:r>
          </a:p>
          <a:p>
            <a:pPr marL="856774" lvl="2" indent="-170974">
              <a:spcBef>
                <a:spcPts val="500"/>
              </a:spcBef>
              <a:buClr>
                <a:schemeClr val="accent3">
                  <a:lumMod val="50000"/>
                </a:schemeClr>
              </a:buClr>
            </a:pPr>
            <a:r>
              <a:rPr lang="sv-SE" sz="1275"/>
              <a:t>Sex förändrade arbetssätt</a:t>
            </a:r>
          </a:p>
          <a:p>
            <a:pPr marL="856774" lvl="2" indent="-170974">
              <a:spcBef>
                <a:spcPts val="500"/>
              </a:spcBef>
              <a:buClr>
                <a:schemeClr val="accent3">
                  <a:lumMod val="50000"/>
                </a:schemeClr>
              </a:buClr>
            </a:pPr>
            <a:r>
              <a:rPr lang="sv-SE" sz="1275"/>
              <a:t>Stärka grundläggande förutsättningar i samverkan</a:t>
            </a:r>
          </a:p>
          <a:p>
            <a:pPr marL="856774" lvl="2" indent="-170974">
              <a:spcBef>
                <a:spcPts val="500"/>
              </a:spcBef>
              <a:buClr>
                <a:schemeClr val="accent3">
                  <a:lumMod val="50000"/>
                </a:schemeClr>
              </a:buClr>
            </a:pPr>
            <a:r>
              <a:rPr lang="sv-SE" sz="1275"/>
              <a:t>Gemensamt ansvar – ledning och styrning</a:t>
            </a:r>
          </a:p>
          <a:p>
            <a:pPr marL="513874" lvl="1" indent="-170974">
              <a:spcBef>
                <a:spcPts val="500"/>
              </a:spcBef>
              <a:buClr>
                <a:schemeClr val="accent3">
                  <a:lumMod val="50000"/>
                </a:schemeClr>
              </a:buClr>
            </a:pPr>
            <a:r>
              <a:rPr lang="sv-SE" sz="1575"/>
              <a:t>Länsgemensam uppföljning och analys</a:t>
            </a:r>
          </a:p>
          <a:p>
            <a:pPr marL="513874" lvl="1" indent="-170974">
              <a:spcBef>
                <a:spcPts val="500"/>
              </a:spcBef>
              <a:buClr>
                <a:schemeClr val="accent3">
                  <a:lumMod val="50000"/>
                </a:schemeClr>
              </a:buClr>
            </a:pPr>
            <a:r>
              <a:rPr lang="sv-SE" sz="1575"/>
              <a:t>Länsgemensamt utvecklingsarbete</a:t>
            </a:r>
          </a:p>
        </p:txBody>
      </p:sp>
    </p:spTree>
    <p:extLst>
      <p:ext uri="{BB962C8B-B14F-4D97-AF65-F5344CB8AC3E}">
        <p14:creationId xmlns:p14="http://schemas.microsoft.com/office/powerpoint/2010/main" val="414912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5" descr="En bild som visar sjukvårdspersonal som går genom en korridor.">
            <a:extLst>
              <a:ext uri="{FF2B5EF4-FFF2-40B4-BE49-F238E27FC236}">
                <a16:creationId xmlns:a16="http://schemas.microsoft.com/office/drawing/2014/main" id="{A98A9FFA-EBA3-495D-8FF9-17D7F8B5E67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57" b="157"/>
          <a:stretch/>
        </p:blipFill>
        <p:spPr>
          <a:prstGeom prst="rect">
            <a:avLst/>
          </a:prstGeom>
        </p:spPr>
      </p:pic>
      <p:sp>
        <p:nvSpPr>
          <p:cNvPr id="11" name="Rubrik 1">
            <a:extLst>
              <a:ext uri="{FF2B5EF4-FFF2-40B4-BE49-F238E27FC236}">
                <a16:creationId xmlns:a16="http://schemas.microsoft.com/office/drawing/2014/main" id="{3016EBF3-4ABB-4DD8-AD04-E47AE64DAE65}"/>
              </a:ext>
            </a:extLst>
          </p:cNvPr>
          <p:cNvSpPr txBox="1">
            <a:spLocks noGrp="1"/>
          </p:cNvSpPr>
          <p:nvPr>
            <p:ph type="title"/>
          </p:nvPr>
        </p:nvSpPr>
        <p:spPr>
          <a:xfrm>
            <a:off x="1160690" y="1077622"/>
            <a:ext cx="2259403" cy="2636386"/>
          </a:xfrm>
          <a:prstGeom prst="rect">
            <a:avLst/>
          </a:prstGeom>
          <a:solidFill>
            <a:schemeClr val="accent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Franklin Gothic Medium" panose="020B0603020102020204" pitchFamily="34" charset="0"/>
                <a:ea typeface="+mj-ea"/>
                <a:cs typeface="+mj-cs"/>
              </a:defRPr>
            </a:lvl1pPr>
          </a:lstStyle>
          <a:p>
            <a:pPr algn="ctr" defTabSz="685800">
              <a:defRPr/>
            </a:pPr>
            <a:r>
              <a:rPr lang="sv-SE" sz="3000">
                <a:solidFill>
                  <a:schemeClr val="bg2">
                    <a:lumMod val="10000"/>
                  </a:schemeClr>
                </a:solidFill>
              </a:rPr>
              <a:t>Utveckla arbetssätt i samverkan</a:t>
            </a:r>
            <a:endParaRPr lang="en-SE" sz="3000">
              <a:solidFill>
                <a:schemeClr val="bg2">
                  <a:lumMod val="10000"/>
                </a:schemeClr>
              </a:solidFill>
            </a:endParaRPr>
          </a:p>
        </p:txBody>
      </p:sp>
      <p:sp>
        <p:nvSpPr>
          <p:cNvPr id="4" name="Platshållare för text 3">
            <a:extLst>
              <a:ext uri="{FF2B5EF4-FFF2-40B4-BE49-F238E27FC236}">
                <a16:creationId xmlns:a16="http://schemas.microsoft.com/office/drawing/2014/main" id="{5E50EB60-6A6A-462E-88BF-F47C86BF3DC3}"/>
              </a:ext>
            </a:extLst>
          </p:cNvPr>
          <p:cNvSpPr>
            <a:spLocks noGrp="1"/>
          </p:cNvSpPr>
          <p:nvPr>
            <p:ph type="body" sz="quarter" idx="14"/>
          </p:nvPr>
        </p:nvSpPr>
        <p:spPr>
          <a:xfrm>
            <a:off x="3688336" y="872836"/>
            <a:ext cx="4956202" cy="3891265"/>
          </a:xfrm>
        </p:spPr>
        <p:txBody>
          <a:bodyPr>
            <a:normAutofit fontScale="40000" lnSpcReduction="20000"/>
          </a:bodyPr>
          <a:lstStyle/>
          <a:p>
            <a:pPr marL="342900" lvl="0" indent="-342900">
              <a:lnSpc>
                <a:spcPct val="125000"/>
              </a:lnSpc>
              <a:buFont typeface="Symbol" panose="05050102010706020507" pitchFamily="18" charset="2"/>
              <a:buChar char=""/>
            </a:pPr>
            <a:r>
              <a:rPr lang="sv-SE" sz="4500">
                <a:effectLst/>
                <a:latin typeface="Calibri" panose="020F0502020204030204" pitchFamily="34" charset="0"/>
                <a:ea typeface="Times New Roman" panose="02020603050405020304" pitchFamily="18" charset="0"/>
                <a:cs typeface="Times New Roman" panose="02020603050405020304" pitchFamily="18" charset="0"/>
              </a:rPr>
              <a:t>Öka hälsofrämjande och förebyggande insatser</a:t>
            </a:r>
          </a:p>
          <a:p>
            <a:pPr marL="342900" lvl="0" indent="-342900">
              <a:lnSpc>
                <a:spcPct val="125000"/>
              </a:lnSpc>
              <a:buFont typeface="Symbol" panose="05050102010706020507" pitchFamily="18" charset="2"/>
              <a:buChar char=""/>
            </a:pPr>
            <a:r>
              <a:rPr lang="sv-SE" sz="4500">
                <a:effectLst/>
                <a:latin typeface="Calibri" panose="020F0502020204030204" pitchFamily="34" charset="0"/>
                <a:ea typeface="Times New Roman" panose="02020603050405020304" pitchFamily="18" charset="0"/>
                <a:cs typeface="Times New Roman" panose="02020603050405020304" pitchFamily="18" charset="0"/>
              </a:rPr>
              <a:t>Utveckla personcentrerade arbetssätt</a:t>
            </a:r>
          </a:p>
          <a:p>
            <a:pPr marL="342900" lvl="0" indent="-342900">
              <a:lnSpc>
                <a:spcPct val="125000"/>
              </a:lnSpc>
              <a:buFont typeface="Symbol" panose="05050102010706020507" pitchFamily="18" charset="2"/>
              <a:buChar char=""/>
            </a:pPr>
            <a:r>
              <a:rPr lang="sv-SE" sz="4500">
                <a:effectLst/>
                <a:latin typeface="Calibri" panose="020F0502020204030204" pitchFamily="34" charset="0"/>
                <a:ea typeface="Times New Roman" panose="02020603050405020304" pitchFamily="18" charset="0"/>
                <a:cs typeface="Times New Roman" panose="02020603050405020304" pitchFamily="18" charset="0"/>
              </a:rPr>
              <a:t>Stärk samverkanskultur för att öka tillit mellan huvudmännen</a:t>
            </a:r>
          </a:p>
          <a:p>
            <a:pPr marL="342900" lvl="0" indent="-342900">
              <a:lnSpc>
                <a:spcPct val="125000"/>
              </a:lnSpc>
              <a:buFont typeface="Symbol" panose="05050102010706020507" pitchFamily="18" charset="2"/>
              <a:buChar char=""/>
            </a:pPr>
            <a:r>
              <a:rPr lang="sv-SE" sz="4500">
                <a:effectLst/>
                <a:latin typeface="Calibri" panose="020F0502020204030204" pitchFamily="34" charset="0"/>
                <a:ea typeface="Times New Roman" panose="02020603050405020304" pitchFamily="18" charset="0"/>
                <a:cs typeface="Times New Roman" panose="02020603050405020304" pitchFamily="18" charset="0"/>
              </a:rPr>
              <a:t>Stärk kontinuitet och samordningen mellan huvudmännen</a:t>
            </a:r>
          </a:p>
          <a:p>
            <a:pPr marL="342900" lvl="0" indent="-342900">
              <a:lnSpc>
                <a:spcPct val="125000"/>
              </a:lnSpc>
              <a:buFont typeface="Symbol" panose="05050102010706020507" pitchFamily="18" charset="2"/>
              <a:buChar char=""/>
            </a:pPr>
            <a:r>
              <a:rPr lang="sv-SE" sz="4500">
                <a:effectLst/>
                <a:latin typeface="Calibri" panose="020F0502020204030204" pitchFamily="34" charset="0"/>
                <a:ea typeface="Times New Roman" panose="02020603050405020304" pitchFamily="18" charset="0"/>
                <a:cs typeface="Times New Roman" panose="02020603050405020304" pitchFamily="18" charset="0"/>
              </a:rPr>
              <a:t>Utveckling av arbetssätt med stöd av digitalisering</a:t>
            </a:r>
          </a:p>
          <a:p>
            <a:pPr marL="342900" lvl="0" indent="-342900">
              <a:lnSpc>
                <a:spcPct val="125000"/>
              </a:lnSpc>
              <a:spcAft>
                <a:spcPts val="800"/>
              </a:spcAft>
              <a:buFont typeface="Symbol" panose="05050102010706020507" pitchFamily="18" charset="2"/>
              <a:buChar char=""/>
            </a:pPr>
            <a:r>
              <a:rPr lang="sv-SE" sz="4500">
                <a:effectLst/>
                <a:latin typeface="Calibri" panose="020F0502020204030204" pitchFamily="34" charset="0"/>
                <a:ea typeface="Times New Roman" panose="02020603050405020304" pitchFamily="18" charset="0"/>
                <a:cs typeface="Times New Roman" panose="02020603050405020304" pitchFamily="18" charset="0"/>
              </a:rPr>
              <a:t>Utveckling av mobila team som stöd för vård i hemmet</a:t>
            </a:r>
          </a:p>
          <a:p>
            <a:pPr marL="385763" indent="-385763">
              <a:spcBef>
                <a:spcPts val="1350"/>
              </a:spcBef>
              <a:buClr>
                <a:schemeClr val="accent3">
                  <a:lumMod val="50000"/>
                </a:schemeClr>
              </a:buClr>
              <a:buFont typeface="+mj-lt"/>
              <a:buAutoNum type="arabicPeriod"/>
            </a:pPr>
            <a:endParaRPr lang="sv-SE" sz="2700"/>
          </a:p>
        </p:txBody>
      </p:sp>
    </p:spTree>
    <p:extLst>
      <p:ext uri="{BB962C8B-B14F-4D97-AF65-F5344CB8AC3E}">
        <p14:creationId xmlns:p14="http://schemas.microsoft.com/office/powerpoint/2010/main" val="339166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5" descr="En bild som visar sjukvårdspersonal som går genom en korridor.">
            <a:extLst>
              <a:ext uri="{FF2B5EF4-FFF2-40B4-BE49-F238E27FC236}">
                <a16:creationId xmlns:a16="http://schemas.microsoft.com/office/drawing/2014/main" id="{A98A9FFA-EBA3-495D-8FF9-17D7F8B5E67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57" b="157"/>
          <a:stretch/>
        </p:blipFill>
        <p:spPr>
          <a:prstGeom prst="rect">
            <a:avLst/>
          </a:prstGeom>
        </p:spPr>
      </p:pic>
      <p:sp>
        <p:nvSpPr>
          <p:cNvPr id="11" name="Rubrik 1">
            <a:extLst>
              <a:ext uri="{FF2B5EF4-FFF2-40B4-BE49-F238E27FC236}">
                <a16:creationId xmlns:a16="http://schemas.microsoft.com/office/drawing/2014/main" id="{3016EBF3-4ABB-4DD8-AD04-E47AE64DAE65}"/>
              </a:ext>
            </a:extLst>
          </p:cNvPr>
          <p:cNvSpPr txBox="1">
            <a:spLocks noGrp="1"/>
          </p:cNvSpPr>
          <p:nvPr>
            <p:ph type="title"/>
          </p:nvPr>
        </p:nvSpPr>
        <p:spPr>
          <a:xfrm>
            <a:off x="1098958" y="1077622"/>
            <a:ext cx="2321135" cy="2636386"/>
          </a:xfrm>
          <a:prstGeom prst="rect">
            <a:avLst/>
          </a:prstGeom>
          <a:solidFill>
            <a:schemeClr val="accent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Franklin Gothic Medium" panose="020B0603020102020204" pitchFamily="34" charset="0"/>
                <a:ea typeface="+mj-ea"/>
                <a:cs typeface="+mj-cs"/>
              </a:defRPr>
            </a:lvl1pPr>
          </a:lstStyle>
          <a:p>
            <a:pPr algn="ctr" defTabSz="685800">
              <a:defRPr/>
            </a:pPr>
            <a:r>
              <a:rPr lang="sv-SE" sz="2600">
                <a:solidFill>
                  <a:schemeClr val="bg2">
                    <a:lumMod val="10000"/>
                  </a:schemeClr>
                </a:solidFill>
              </a:rPr>
              <a:t>Stärka grundläggande förutsättningar i samverkan</a:t>
            </a:r>
          </a:p>
        </p:txBody>
      </p:sp>
      <p:sp>
        <p:nvSpPr>
          <p:cNvPr id="4" name="Platshållare för text 3">
            <a:extLst>
              <a:ext uri="{FF2B5EF4-FFF2-40B4-BE49-F238E27FC236}">
                <a16:creationId xmlns:a16="http://schemas.microsoft.com/office/drawing/2014/main" id="{5E50EB60-6A6A-462E-88BF-F47C86BF3DC3}"/>
              </a:ext>
            </a:extLst>
          </p:cNvPr>
          <p:cNvSpPr>
            <a:spLocks noGrp="1"/>
          </p:cNvSpPr>
          <p:nvPr>
            <p:ph type="body" sz="quarter" idx="14"/>
          </p:nvPr>
        </p:nvSpPr>
        <p:spPr>
          <a:xfrm>
            <a:off x="3688336" y="872836"/>
            <a:ext cx="4956202" cy="3891265"/>
          </a:xfrm>
        </p:spPr>
        <p:txBody>
          <a:bodyPr>
            <a:normAutofit/>
          </a:bodyPr>
          <a:lstStyle/>
          <a:p>
            <a:pPr marL="342900" indent="-342900">
              <a:lnSpc>
                <a:spcPct val="115000"/>
              </a:lnSpc>
              <a:buFont typeface="Symbol" panose="05050102010706020507" pitchFamily="18" charset="2"/>
              <a:buChar char=""/>
            </a:pPr>
            <a:r>
              <a:rPr lang="sv-SE" sz="1900">
                <a:latin typeface="Calibri" panose="020F0502020204030204" pitchFamily="34" charset="0"/>
                <a:cs typeface="Times New Roman" panose="02020603050405020304" pitchFamily="18" charset="0"/>
              </a:rPr>
              <a:t>Digitala Hjälpmedel/välfärdsteknik</a:t>
            </a:r>
          </a:p>
          <a:p>
            <a:pPr marL="342900" indent="-342900">
              <a:lnSpc>
                <a:spcPct val="115000"/>
              </a:lnSpc>
              <a:buFont typeface="Symbol" panose="05050102010706020507" pitchFamily="18" charset="2"/>
              <a:buChar char=""/>
            </a:pPr>
            <a:r>
              <a:rPr lang="sv-SE" sz="1900">
                <a:latin typeface="Calibri" panose="020F0502020204030204" pitchFamily="34" charset="0"/>
                <a:cs typeface="Times New Roman" panose="02020603050405020304" pitchFamily="18" charset="0"/>
              </a:rPr>
              <a:t>Gemensam vårdinformation</a:t>
            </a:r>
          </a:p>
          <a:p>
            <a:pPr marL="342900" indent="-342900">
              <a:lnSpc>
                <a:spcPct val="115000"/>
              </a:lnSpc>
              <a:buFont typeface="Symbol" panose="05050102010706020507" pitchFamily="18" charset="2"/>
              <a:buChar char=""/>
            </a:pPr>
            <a:r>
              <a:rPr lang="sv-SE" sz="1900">
                <a:latin typeface="Calibri" panose="020F0502020204030204" pitchFamily="34" charset="0"/>
                <a:cs typeface="Times New Roman" panose="02020603050405020304" pitchFamily="18" charset="0"/>
              </a:rPr>
              <a:t>Kunskapsstyrning och kompetensutveckling i samverkan</a:t>
            </a:r>
          </a:p>
          <a:p>
            <a:pPr marL="342900" indent="-342900">
              <a:lnSpc>
                <a:spcPct val="115000"/>
              </a:lnSpc>
              <a:buFont typeface="Symbol" panose="05050102010706020507" pitchFamily="18" charset="2"/>
              <a:buChar char=""/>
            </a:pPr>
            <a:r>
              <a:rPr lang="sv-SE" sz="1900">
                <a:latin typeface="Calibri" panose="020F0502020204030204" pitchFamily="34" charset="0"/>
                <a:cs typeface="Times New Roman" panose="02020603050405020304" pitchFamily="18" charset="0"/>
              </a:rPr>
              <a:t>Kompetensförsörjning</a:t>
            </a:r>
          </a:p>
          <a:p>
            <a:pPr marL="342900" indent="-342900">
              <a:lnSpc>
                <a:spcPct val="115000"/>
              </a:lnSpc>
              <a:buFont typeface="Symbol" panose="05050102010706020507" pitchFamily="18" charset="2"/>
              <a:buChar char=""/>
            </a:pPr>
            <a:r>
              <a:rPr lang="sv-SE" sz="1900">
                <a:latin typeface="Calibri" panose="020F0502020204030204" pitchFamily="34" charset="0"/>
                <a:cs typeface="Times New Roman" panose="02020603050405020304" pitchFamily="18" charset="0"/>
              </a:rPr>
              <a:t>Verksamhetsutveckling och implementering</a:t>
            </a:r>
          </a:p>
          <a:p>
            <a:pPr marL="342900" lvl="0" indent="-342900">
              <a:lnSpc>
                <a:spcPct val="125000"/>
              </a:lnSpc>
              <a:buFont typeface="Symbol" panose="05050102010706020507" pitchFamily="18" charset="2"/>
              <a:buChar char=""/>
            </a:pPr>
            <a:endParaRPr lang="sv-SE" sz="4500">
              <a:effectLst/>
              <a:latin typeface="Calibri" panose="020F0502020204030204" pitchFamily="34" charset="0"/>
              <a:ea typeface="Times New Roman" panose="02020603050405020304" pitchFamily="18" charset="0"/>
              <a:cs typeface="Times New Roman" panose="02020603050405020304" pitchFamily="18" charset="0"/>
            </a:endParaRPr>
          </a:p>
          <a:p>
            <a:pPr marL="385763" indent="-385763">
              <a:spcBef>
                <a:spcPts val="1350"/>
              </a:spcBef>
              <a:buClr>
                <a:schemeClr val="accent3">
                  <a:lumMod val="50000"/>
                </a:schemeClr>
              </a:buClr>
              <a:buFont typeface="+mj-lt"/>
              <a:buAutoNum type="arabicPeriod"/>
            </a:pPr>
            <a:endParaRPr lang="sv-SE" sz="2700"/>
          </a:p>
        </p:txBody>
      </p:sp>
    </p:spTree>
    <p:extLst>
      <p:ext uri="{BB962C8B-B14F-4D97-AF65-F5344CB8AC3E}">
        <p14:creationId xmlns:p14="http://schemas.microsoft.com/office/powerpoint/2010/main" val="310187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3097-F303-4188-839C-D31538DEEB0E}"/>
              </a:ext>
            </a:extLst>
          </p:cNvPr>
          <p:cNvSpPr>
            <a:spLocks noGrp="1"/>
          </p:cNvSpPr>
          <p:nvPr>
            <p:ph type="ctrTitle"/>
          </p:nvPr>
        </p:nvSpPr>
        <p:spPr>
          <a:xfrm>
            <a:off x="1066441" y="1369931"/>
            <a:ext cx="7011118" cy="1485104"/>
          </a:xfrm>
        </p:spPr>
        <p:txBody>
          <a:bodyPr/>
          <a:lstStyle/>
          <a:p>
            <a:r>
              <a:rPr lang="en-US" err="1"/>
              <a:t>Hälso</a:t>
            </a:r>
            <a:r>
              <a:rPr lang="en-US"/>
              <a:t>- </a:t>
            </a:r>
            <a:r>
              <a:rPr lang="en-US" err="1"/>
              <a:t>och</a:t>
            </a:r>
            <a:r>
              <a:rPr lang="en-US"/>
              <a:t> </a:t>
            </a:r>
            <a:r>
              <a:rPr lang="en-US" err="1"/>
              <a:t>sjukvårdsavtal</a:t>
            </a:r>
            <a:r>
              <a:rPr lang="en-US"/>
              <a:t> med </a:t>
            </a:r>
            <a:r>
              <a:rPr lang="en-US" err="1"/>
              <a:t>tillhörande</a:t>
            </a:r>
            <a:r>
              <a:rPr lang="en-US"/>
              <a:t> </a:t>
            </a:r>
            <a:r>
              <a:rPr lang="en-US" err="1"/>
              <a:t>överenskommelser</a:t>
            </a:r>
          </a:p>
        </p:txBody>
      </p:sp>
      <p:sp>
        <p:nvSpPr>
          <p:cNvPr id="3" name="Subtitle 2">
            <a:extLst>
              <a:ext uri="{FF2B5EF4-FFF2-40B4-BE49-F238E27FC236}">
                <a16:creationId xmlns:a16="http://schemas.microsoft.com/office/drawing/2014/main" id="{F2D09F6D-ECE0-4FC9-BF30-417E9E92E022}"/>
              </a:ext>
            </a:extLst>
          </p:cNvPr>
          <p:cNvSpPr>
            <a:spLocks noGrp="1"/>
          </p:cNvSpPr>
          <p:nvPr>
            <p:ph type="subTitle" idx="1"/>
          </p:nvPr>
        </p:nvSpPr>
        <p:spPr>
          <a:xfrm>
            <a:off x="1066440" y="2950155"/>
            <a:ext cx="7011118" cy="1652585"/>
          </a:xfrm>
        </p:spPr>
        <p:txBody>
          <a:bodyPr>
            <a:normAutofit fontScale="92500" lnSpcReduction="20000"/>
          </a:bodyPr>
          <a:lstStyle/>
          <a:p>
            <a:endParaRPr lang="sv-SE">
              <a:ea typeface="+mn-lt"/>
              <a:cs typeface="+mn-lt"/>
            </a:endParaRPr>
          </a:p>
          <a:p>
            <a:pPr marL="285750" indent="-285750" algn="l">
              <a:buChar char="•"/>
            </a:pPr>
            <a:r>
              <a:rPr lang="sv-SE">
                <a:ea typeface="+mn-lt"/>
                <a:cs typeface="+mn-lt"/>
              </a:rPr>
              <a:t>Läkarmedverkan inom kommunal primärvård i Västra Götaland</a:t>
            </a:r>
            <a:endParaRPr lang="en-US">
              <a:ea typeface="+mn-lt"/>
              <a:cs typeface="+mn-lt"/>
            </a:endParaRPr>
          </a:p>
          <a:p>
            <a:pPr marL="285750" indent="-285750" algn="l">
              <a:buChar char="•"/>
            </a:pPr>
            <a:r>
              <a:rPr lang="sv-SE">
                <a:ea typeface="+mn-lt"/>
                <a:cs typeface="+mn-lt"/>
              </a:rPr>
              <a:t>Samverkan vid in- och utskrivning från sluten hälso- och sjukvård</a:t>
            </a:r>
            <a:endParaRPr lang="en-US">
              <a:ea typeface="+mn-lt"/>
              <a:cs typeface="+mn-lt"/>
            </a:endParaRPr>
          </a:p>
          <a:p>
            <a:pPr marL="285750" indent="-285750" algn="l">
              <a:buChar char="•"/>
            </a:pPr>
            <a:r>
              <a:rPr lang="sv-SE">
                <a:ea typeface="+mn-lt"/>
                <a:cs typeface="+mn-lt"/>
              </a:rPr>
              <a:t>Samverkan kring personer med psykisk funktionsnedsättning och personer med missbruk och beroende</a:t>
            </a:r>
            <a:endParaRPr lang="en-US">
              <a:ea typeface="+mn-lt"/>
              <a:cs typeface="+mn-lt"/>
            </a:endParaRPr>
          </a:p>
          <a:p>
            <a:pPr marL="285750" indent="-285750" algn="l">
              <a:buChar char="•"/>
            </a:pPr>
            <a:r>
              <a:rPr lang="sv-SE">
                <a:ea typeface="+mn-lt"/>
                <a:cs typeface="+mn-lt"/>
              </a:rPr>
              <a:t>Samverkan om Munhälsa - uppsökande och nödvändig tandvård</a:t>
            </a:r>
            <a:endParaRPr lang="en-US">
              <a:ea typeface="+mn-lt"/>
              <a:cs typeface="+mn-lt"/>
            </a:endParaRPr>
          </a:p>
        </p:txBody>
      </p:sp>
    </p:spTree>
    <p:extLst>
      <p:ext uri="{BB962C8B-B14F-4D97-AF65-F5344CB8AC3E}">
        <p14:creationId xmlns:p14="http://schemas.microsoft.com/office/powerpoint/2010/main" val="23693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2941E26E-B2D7-4F36-9A62-72F69E613325}"/>
              </a:ext>
              <a:ext uri="{C183D7F6-B498-43B3-948B-1728B52AA6E4}">
                <adec:decorative xmlns:adec="http://schemas.microsoft.com/office/drawing/2017/decorative" val="1"/>
              </a:ext>
            </a:extLst>
          </p:cNvPr>
          <p:cNvGrpSpPr/>
          <p:nvPr/>
        </p:nvGrpSpPr>
        <p:grpSpPr>
          <a:xfrm>
            <a:off x="6045083" y="854374"/>
            <a:ext cx="2462703" cy="3438639"/>
            <a:chOff x="6045083" y="854374"/>
            <a:chExt cx="2462703" cy="3438639"/>
          </a:xfrm>
        </p:grpSpPr>
        <p:grpSp>
          <p:nvGrpSpPr>
            <p:cNvPr id="7" name="Grupp 6">
              <a:extLst>
                <a:ext uri="{FF2B5EF4-FFF2-40B4-BE49-F238E27FC236}">
                  <a16:creationId xmlns:a16="http://schemas.microsoft.com/office/drawing/2014/main" id="{9F065729-E6A0-481B-AAE5-C369F84499A2}"/>
                </a:ext>
                <a:ext uri="{C183D7F6-B498-43B3-948B-1728B52AA6E4}">
                  <adec:decorative xmlns:adec="http://schemas.microsoft.com/office/drawing/2017/decorative" val="1"/>
                </a:ext>
              </a:extLst>
            </p:cNvPr>
            <p:cNvGrpSpPr/>
            <p:nvPr/>
          </p:nvGrpSpPr>
          <p:grpSpPr>
            <a:xfrm>
              <a:off x="6049209" y="854374"/>
              <a:ext cx="2458577" cy="3409894"/>
              <a:chOff x="8743134" y="1104267"/>
              <a:chExt cx="3278102" cy="4546525"/>
            </a:xfrm>
          </p:grpSpPr>
          <p:pic>
            <p:nvPicPr>
              <p:cNvPr id="9" name="Bildobjekt 8">
                <a:extLst>
                  <a:ext uri="{FF2B5EF4-FFF2-40B4-BE49-F238E27FC236}">
                    <a16:creationId xmlns:a16="http://schemas.microsoft.com/office/drawing/2014/main" id="{83A1083B-5807-4C5D-9925-A5B80D0EC16E}"/>
                  </a:ext>
                </a:extLst>
              </p:cNvPr>
              <p:cNvPicPr>
                <a:picLocks noChangeAspect="1"/>
              </p:cNvPicPr>
              <p:nvPr/>
            </p:nvPicPr>
            <p:blipFill>
              <a:blip r:embed="rId3"/>
              <a:stretch>
                <a:fillRect/>
              </a:stretch>
            </p:blipFill>
            <p:spPr>
              <a:xfrm rot="21353906">
                <a:off x="8889633" y="1104267"/>
                <a:ext cx="3131603" cy="4421086"/>
              </a:xfrm>
              <a:prstGeom prst="rect">
                <a:avLst/>
              </a:prstGeom>
              <a:effectLst>
                <a:outerShdw blurRad="50800" dist="38100" dir="5400000" algn="t" rotWithShape="0">
                  <a:prstClr val="black">
                    <a:alpha val="40000"/>
                  </a:prstClr>
                </a:outerShdw>
              </a:effectLst>
            </p:spPr>
          </p:pic>
          <p:pic>
            <p:nvPicPr>
              <p:cNvPr id="10" name="Bildobjekt 9">
                <a:extLst>
                  <a:ext uri="{FF2B5EF4-FFF2-40B4-BE49-F238E27FC236}">
                    <a16:creationId xmlns:a16="http://schemas.microsoft.com/office/drawing/2014/main" id="{F5F0A104-950F-48C2-A9C9-63B776EC3C77}"/>
                  </a:ext>
                </a:extLst>
              </p:cNvPr>
              <p:cNvPicPr>
                <a:picLocks noChangeAspect="1"/>
              </p:cNvPicPr>
              <p:nvPr/>
            </p:nvPicPr>
            <p:blipFill>
              <a:blip r:embed="rId3"/>
              <a:stretch>
                <a:fillRect/>
              </a:stretch>
            </p:blipFill>
            <p:spPr>
              <a:xfrm rot="21435637">
                <a:off x="8839395" y="1104268"/>
                <a:ext cx="3131603" cy="4421086"/>
              </a:xfrm>
              <a:prstGeom prst="rect">
                <a:avLst/>
              </a:prstGeom>
              <a:effectLst>
                <a:outerShdw blurRad="50800" dist="38100" dir="5400000" algn="t" rotWithShape="0">
                  <a:prstClr val="black">
                    <a:alpha val="40000"/>
                  </a:prstClr>
                </a:outerShdw>
              </a:effectLst>
            </p:spPr>
          </p:pic>
          <p:pic>
            <p:nvPicPr>
              <p:cNvPr id="12" name="Bildobjekt 11">
                <a:extLst>
                  <a:ext uri="{FF2B5EF4-FFF2-40B4-BE49-F238E27FC236}">
                    <a16:creationId xmlns:a16="http://schemas.microsoft.com/office/drawing/2014/main" id="{5B2BD21B-DD8D-4F93-A140-0F80E122B368}"/>
                  </a:ext>
                </a:extLst>
              </p:cNvPr>
              <p:cNvPicPr>
                <a:picLocks noChangeAspect="1"/>
              </p:cNvPicPr>
              <p:nvPr/>
            </p:nvPicPr>
            <p:blipFill>
              <a:blip r:embed="rId3"/>
              <a:stretch>
                <a:fillRect/>
              </a:stretch>
            </p:blipFill>
            <p:spPr>
              <a:xfrm rot="21379573">
                <a:off x="8743134" y="1229706"/>
                <a:ext cx="3131603" cy="4421086"/>
              </a:xfrm>
              <a:prstGeom prst="rect">
                <a:avLst/>
              </a:prstGeom>
              <a:effectLst>
                <a:outerShdw blurRad="50800" dist="38100" dir="5400000" algn="t" rotWithShape="0">
                  <a:prstClr val="black">
                    <a:alpha val="40000"/>
                  </a:prstClr>
                </a:outerShdw>
              </a:effectLst>
            </p:spPr>
          </p:pic>
          <p:pic>
            <p:nvPicPr>
              <p:cNvPr id="11" name="Bildobjekt 10">
                <a:extLst>
                  <a:ext uri="{FF2B5EF4-FFF2-40B4-BE49-F238E27FC236}">
                    <a16:creationId xmlns:a16="http://schemas.microsoft.com/office/drawing/2014/main" id="{22739469-52EB-4F67-AA6F-176C0DACC57F}"/>
                  </a:ext>
                </a:extLst>
              </p:cNvPr>
              <p:cNvPicPr>
                <a:picLocks noChangeAspect="1"/>
              </p:cNvPicPr>
              <p:nvPr/>
            </p:nvPicPr>
            <p:blipFill>
              <a:blip r:embed="rId3"/>
              <a:stretch>
                <a:fillRect/>
              </a:stretch>
            </p:blipFill>
            <p:spPr>
              <a:xfrm>
                <a:off x="8743134" y="1196560"/>
                <a:ext cx="3131603" cy="4421086"/>
              </a:xfrm>
              <a:prstGeom prst="rect">
                <a:avLst/>
              </a:prstGeom>
              <a:effectLst>
                <a:outerShdw blurRad="50800" dist="38100" dir="5400000" algn="t" rotWithShape="0">
                  <a:prstClr val="black">
                    <a:alpha val="40000"/>
                  </a:prstClr>
                </a:outerShdw>
              </a:effectLst>
            </p:spPr>
          </p:pic>
        </p:grpSp>
        <p:pic>
          <p:nvPicPr>
            <p:cNvPr id="13" name="Bildobjekt 12">
              <a:extLst>
                <a:ext uri="{FF2B5EF4-FFF2-40B4-BE49-F238E27FC236}">
                  <a16:creationId xmlns:a16="http://schemas.microsoft.com/office/drawing/2014/main" id="{2A32FAF5-B9EC-41DD-A811-94C80001E7A0}"/>
                </a:ext>
              </a:extLst>
            </p:cNvPr>
            <p:cNvPicPr>
              <a:picLocks noChangeAspect="1"/>
            </p:cNvPicPr>
            <p:nvPr/>
          </p:nvPicPr>
          <p:blipFill>
            <a:blip r:embed="rId4"/>
            <a:stretch>
              <a:fillRect/>
            </a:stretch>
          </p:blipFill>
          <p:spPr>
            <a:xfrm>
              <a:off x="6045083" y="928594"/>
              <a:ext cx="2390508" cy="3364419"/>
            </a:xfrm>
            <a:prstGeom prst="rect">
              <a:avLst/>
            </a:prstGeom>
            <a:effectLst>
              <a:outerShdw blurRad="50800" dist="38100" dir="5400000" algn="t" rotWithShape="0">
                <a:prstClr val="black">
                  <a:alpha val="40000"/>
                </a:prstClr>
              </a:outerShdw>
            </a:effectLst>
          </p:spPr>
        </p:pic>
      </p:grpSp>
      <p:pic>
        <p:nvPicPr>
          <p:cNvPr id="4" name="Platshållare för innehåll 3">
            <a:extLst>
              <a:ext uri="{FF2B5EF4-FFF2-40B4-BE49-F238E27FC236}">
                <a16:creationId xmlns:a16="http://schemas.microsoft.com/office/drawing/2014/main" id="{D61CC93A-4DC2-49A5-B1C1-BFA2035B57D5}"/>
              </a:ext>
              <a:ext uri="{C183D7F6-B498-43B3-948B-1728B52AA6E4}">
                <adec:decorative xmlns:adec="http://schemas.microsoft.com/office/drawing/2017/decorative" val="1"/>
              </a:ext>
            </a:extLst>
          </p:cNvPr>
          <p:cNvPicPr>
            <a:picLocks noGrp="1" noChangeAspect="1"/>
          </p:cNvPicPr>
          <p:nvPr>
            <p:ph sz="quarter" idx="13"/>
          </p:nvPr>
        </p:nvPicPr>
        <p:blipFill rotWithShape="1">
          <a:blip r:embed="rId5" cstate="print">
            <a:extLst>
              <a:ext uri="{28A0092B-C50C-407E-A947-70E740481C1C}">
                <a14:useLocalDpi xmlns:a14="http://schemas.microsoft.com/office/drawing/2010/main" val="0"/>
              </a:ext>
            </a:extLst>
          </a:blip>
          <a:stretch/>
        </p:blipFill>
        <p:spPr>
          <a:xfrm>
            <a:off x="636215" y="922279"/>
            <a:ext cx="2342406" cy="3315815"/>
          </a:xfrm>
          <a:prstGeom prst="rect">
            <a:avLst/>
          </a:prstGeom>
          <a:effectLst>
            <a:outerShdw blurRad="63500" sx="102000" sy="102000" algn="ctr" rotWithShape="0">
              <a:prstClr val="black">
                <a:alpha val="40000"/>
              </a:prstClr>
            </a:outerShdw>
          </a:effectLst>
        </p:spPr>
      </p:pic>
      <p:sp>
        <p:nvSpPr>
          <p:cNvPr id="6" name="Pil: höger 5" descr="Bild på en pil som illustrerar att hälso- och sjukvårdsavtalets nya avtalsperiod börjar 2023">
            <a:extLst>
              <a:ext uri="{FF2B5EF4-FFF2-40B4-BE49-F238E27FC236}">
                <a16:creationId xmlns:a16="http://schemas.microsoft.com/office/drawing/2014/main" id="{6A11EAEA-2439-4942-9056-FCD34948C072}"/>
              </a:ext>
            </a:extLst>
          </p:cNvPr>
          <p:cNvSpPr/>
          <p:nvPr/>
        </p:nvSpPr>
        <p:spPr>
          <a:xfrm>
            <a:off x="2086232" y="968986"/>
            <a:ext cx="4890336" cy="537347"/>
          </a:xfrm>
          <a:prstGeom prst="rightArrow">
            <a:avLst>
              <a:gd name="adj1" fmla="val 66000"/>
              <a:gd name="adj2" fmla="val 35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800" b="1">
                <a:solidFill>
                  <a:schemeClr val="tx1"/>
                </a:solidFill>
                <a:latin typeface="+mj-lt"/>
              </a:rPr>
              <a:t>2017</a:t>
            </a:r>
            <a:endParaRPr lang="en-SE" sz="1013" b="1">
              <a:solidFill>
                <a:schemeClr val="tx1"/>
              </a:solidFill>
              <a:latin typeface="+mj-lt"/>
            </a:endParaRPr>
          </a:p>
        </p:txBody>
      </p:sp>
      <p:sp>
        <p:nvSpPr>
          <p:cNvPr id="3" name="textruta 2">
            <a:extLst>
              <a:ext uri="{FF2B5EF4-FFF2-40B4-BE49-F238E27FC236}">
                <a16:creationId xmlns:a16="http://schemas.microsoft.com/office/drawing/2014/main" id="{85CE003D-0CBA-45C4-BA45-F1756B9E84EB}"/>
              </a:ext>
              <a:ext uri="{C183D7F6-B498-43B3-948B-1728B52AA6E4}">
                <adec:decorative xmlns:adec="http://schemas.microsoft.com/office/drawing/2017/decorative" val="1"/>
              </a:ext>
            </a:extLst>
          </p:cNvPr>
          <p:cNvSpPr txBox="1"/>
          <p:nvPr/>
        </p:nvSpPr>
        <p:spPr>
          <a:xfrm>
            <a:off x="6109321" y="1064536"/>
            <a:ext cx="1069522" cy="369332"/>
          </a:xfrm>
          <a:prstGeom prst="rect">
            <a:avLst/>
          </a:prstGeom>
          <a:noFill/>
        </p:spPr>
        <p:txBody>
          <a:bodyPr wrap="square" rtlCol="0">
            <a:spAutoFit/>
          </a:bodyPr>
          <a:lstStyle/>
          <a:p>
            <a:r>
              <a:rPr lang="en-GB" sz="1800" b="1">
                <a:latin typeface="+mj-lt"/>
              </a:rPr>
              <a:t>2023</a:t>
            </a:r>
            <a:endParaRPr lang="en-SE" sz="1800" b="1">
              <a:latin typeface="+mj-lt"/>
            </a:endParaRPr>
          </a:p>
        </p:txBody>
      </p:sp>
      <p:sp>
        <p:nvSpPr>
          <p:cNvPr id="2" name="Rubrik 1">
            <a:extLst>
              <a:ext uri="{FF2B5EF4-FFF2-40B4-BE49-F238E27FC236}">
                <a16:creationId xmlns:a16="http://schemas.microsoft.com/office/drawing/2014/main" id="{F14B16A4-EBD6-42CF-AE78-B78C975E43EF}"/>
              </a:ext>
            </a:extLst>
          </p:cNvPr>
          <p:cNvSpPr>
            <a:spLocks noGrp="1"/>
          </p:cNvSpPr>
          <p:nvPr>
            <p:ph type="title"/>
          </p:nvPr>
        </p:nvSpPr>
        <p:spPr>
          <a:xfrm>
            <a:off x="2879554" y="1757811"/>
            <a:ext cx="3303692" cy="1825960"/>
          </a:xfrm>
          <a:noFill/>
        </p:spPr>
        <p:txBody>
          <a:bodyPr vert="horz" lIns="68580" tIns="34290" rIns="68580" bIns="34290" rtlCol="0" anchor="b">
            <a:normAutofit/>
          </a:bodyPr>
          <a:lstStyle/>
          <a:p>
            <a:pPr algn="ctr">
              <a:lnSpc>
                <a:spcPct val="114000"/>
              </a:lnSpc>
            </a:pPr>
            <a:r>
              <a:rPr lang="sv-SE" sz="1500">
                <a:ea typeface="+mj-lt"/>
                <a:cs typeface="+mj-lt"/>
              </a:rPr>
              <a:t>NY AVTALSPERIOD</a:t>
            </a:r>
            <a:br>
              <a:rPr lang="sv-SE" sz="1500">
                <a:ea typeface="+mj-lt"/>
                <a:cs typeface="+mj-lt"/>
              </a:rPr>
            </a:br>
            <a:br>
              <a:rPr lang="sv-SE" sz="1500"/>
            </a:br>
            <a:r>
              <a:rPr lang="sv-SE" sz="1500"/>
              <a:t>Individen</a:t>
            </a:r>
            <a:br>
              <a:rPr lang="sv-SE" sz="1500"/>
            </a:br>
            <a:r>
              <a:rPr lang="sv-SE" sz="1500"/>
              <a:t>Samhälls-/invånarperspektiv</a:t>
            </a:r>
            <a:br>
              <a:rPr lang="sv-SE" sz="1500"/>
            </a:br>
            <a:r>
              <a:rPr lang="sv-SE" sz="1500"/>
              <a:t>Avtal/överenskommelser</a:t>
            </a:r>
            <a:br>
              <a:rPr lang="sv-SE" sz="1500"/>
            </a:br>
            <a:endParaRPr lang="en-US" sz="2100"/>
          </a:p>
        </p:txBody>
      </p:sp>
    </p:spTree>
    <p:extLst>
      <p:ext uri="{BB962C8B-B14F-4D97-AF65-F5344CB8AC3E}">
        <p14:creationId xmlns:p14="http://schemas.microsoft.com/office/powerpoint/2010/main" val="386113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a:extLst>
              <a:ext uri="{FF2B5EF4-FFF2-40B4-BE49-F238E27FC236}">
                <a16:creationId xmlns:a16="http://schemas.microsoft.com/office/drawing/2014/main" id="{C8D024E9-086D-490D-A7DE-C4BCACD315A7}"/>
              </a:ext>
            </a:extLst>
          </p:cNvPr>
          <p:cNvSpPr txBox="1">
            <a:spLocks noGrp="1"/>
          </p:cNvSpPr>
          <p:nvPr>
            <p:ph type="title" idx="4294967295"/>
          </p:nvPr>
        </p:nvSpPr>
        <p:spPr>
          <a:xfrm>
            <a:off x="576943" y="207349"/>
            <a:ext cx="8379091" cy="994172"/>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defTabSz="685800">
              <a:lnSpc>
                <a:spcPct val="114000"/>
              </a:lnSpc>
              <a:defRPr/>
            </a:pPr>
            <a:r>
              <a:rPr lang="sv-SE" sz="2100" b="1">
                <a:latin typeface="Franklin Gothic Medium Cond" panose="020B0606030402020204" pitchFamily="34" charset="0"/>
                <a:ea typeface="+mn-ea"/>
                <a:cs typeface="+mn-cs"/>
              </a:rPr>
              <a:t>Lagreglerad samverkan </a:t>
            </a:r>
            <a:r>
              <a:rPr lang="sv-SE" sz="2100">
                <a:latin typeface="Franklin Gothic Medium Cond" panose="020B0606030402020204" pitchFamily="34" charset="0"/>
                <a:ea typeface="+mn-ea"/>
                <a:cs typeface="+mn-cs"/>
              </a:rPr>
              <a:t>mellan kommun och Västra Götalandsregionen </a:t>
            </a:r>
          </a:p>
        </p:txBody>
      </p:sp>
      <p:sp>
        <p:nvSpPr>
          <p:cNvPr id="11" name="Rubrik 1">
            <a:extLst>
              <a:ext uri="{FF2B5EF4-FFF2-40B4-BE49-F238E27FC236}">
                <a16:creationId xmlns:a16="http://schemas.microsoft.com/office/drawing/2014/main" id="{6A79BDD1-B75D-4A68-AE4F-A7C5E8761A67}"/>
              </a:ext>
            </a:extLst>
          </p:cNvPr>
          <p:cNvSpPr txBox="1">
            <a:spLocks/>
          </p:cNvSpPr>
          <p:nvPr/>
        </p:nvSpPr>
        <p:spPr>
          <a:xfrm>
            <a:off x="1556441" y="3837682"/>
            <a:ext cx="1098963"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14000"/>
              </a:lnSpc>
            </a:pPr>
            <a:r>
              <a:rPr lang="sv-SE" sz="2100" b="1">
                <a:latin typeface="Franklin Gothic Medium Cond" panose="020B0606030402020204" pitchFamily="34" charset="0"/>
                <a:ea typeface="+mn-ea"/>
                <a:cs typeface="+mn-cs"/>
              </a:rPr>
              <a:t>Avtal</a:t>
            </a:r>
            <a:endParaRPr lang="sv-SE" sz="2100">
              <a:latin typeface="Franklin Gothic Medium Cond" panose="020B0606030402020204" pitchFamily="34" charset="0"/>
              <a:ea typeface="+mn-ea"/>
              <a:cs typeface="+mn-cs"/>
            </a:endParaRPr>
          </a:p>
        </p:txBody>
      </p:sp>
      <p:sp>
        <p:nvSpPr>
          <p:cNvPr id="12" name="Rubrik 1">
            <a:extLst>
              <a:ext uri="{FF2B5EF4-FFF2-40B4-BE49-F238E27FC236}">
                <a16:creationId xmlns:a16="http://schemas.microsoft.com/office/drawing/2014/main" id="{85B8B4B7-BC6C-4005-AB81-E3B4E60750B6}"/>
              </a:ext>
            </a:extLst>
          </p:cNvPr>
          <p:cNvSpPr txBox="1">
            <a:spLocks/>
          </p:cNvSpPr>
          <p:nvPr/>
        </p:nvSpPr>
        <p:spPr>
          <a:xfrm>
            <a:off x="2221534" y="3832539"/>
            <a:ext cx="6145202"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14000"/>
              </a:lnSpc>
            </a:pPr>
            <a:r>
              <a:rPr lang="sv-SE" sz="2100">
                <a:latin typeface="Franklin Gothic Medium Cond" panose="020B0606030402020204" pitchFamily="34" charset="0"/>
                <a:ea typeface="+mn-ea"/>
                <a:cs typeface="+mn-cs"/>
              </a:rPr>
              <a:t>Överenskommelser</a:t>
            </a:r>
          </a:p>
        </p:txBody>
      </p:sp>
      <p:grpSp>
        <p:nvGrpSpPr>
          <p:cNvPr id="21" name="Grupp 20" descr="Bild på försättsblad av Hälso- och sjukvårdsavtalet och de tillhörande överenskommelserna">
            <a:extLst>
              <a:ext uri="{FF2B5EF4-FFF2-40B4-BE49-F238E27FC236}">
                <a16:creationId xmlns:a16="http://schemas.microsoft.com/office/drawing/2014/main" id="{EE85A70B-B14F-4155-BC40-3FA4EB5EA64A}"/>
              </a:ext>
            </a:extLst>
          </p:cNvPr>
          <p:cNvGrpSpPr/>
          <p:nvPr/>
        </p:nvGrpSpPr>
        <p:grpSpPr>
          <a:xfrm>
            <a:off x="1500445" y="1055343"/>
            <a:ext cx="6866291" cy="2772053"/>
            <a:chOff x="1339216" y="1387999"/>
            <a:chExt cx="6866291" cy="2772053"/>
          </a:xfrm>
        </p:grpSpPr>
        <p:pic>
          <p:nvPicPr>
            <p:cNvPr id="22" name="Bildobjekt 21">
              <a:extLst>
                <a:ext uri="{FF2B5EF4-FFF2-40B4-BE49-F238E27FC236}">
                  <a16:creationId xmlns:a16="http://schemas.microsoft.com/office/drawing/2014/main" id="{BB961547-4A8B-4FEA-B33C-8F9262CF9DE3}"/>
                </a:ext>
              </a:extLst>
            </p:cNvPr>
            <p:cNvPicPr>
              <a:picLocks noChangeAspect="1"/>
            </p:cNvPicPr>
            <p:nvPr/>
          </p:nvPicPr>
          <p:blipFill>
            <a:blip r:embed="rId3"/>
            <a:stretch>
              <a:fillRect/>
            </a:stretch>
          </p:blipFill>
          <p:spPr>
            <a:xfrm>
              <a:off x="1339216" y="1830679"/>
              <a:ext cx="1655081" cy="2329373"/>
            </a:xfrm>
            <a:prstGeom prst="rect">
              <a:avLst/>
            </a:prstGeom>
            <a:effectLst>
              <a:outerShdw blurRad="50800" dist="38100" dir="5400000" algn="t" rotWithShape="0">
                <a:prstClr val="black">
                  <a:alpha val="40000"/>
                </a:prstClr>
              </a:outerShdw>
            </a:effectLst>
          </p:spPr>
        </p:pic>
        <p:pic>
          <p:nvPicPr>
            <p:cNvPr id="23" name="Bildobjekt 22">
              <a:extLst>
                <a:ext uri="{FF2B5EF4-FFF2-40B4-BE49-F238E27FC236}">
                  <a16:creationId xmlns:a16="http://schemas.microsoft.com/office/drawing/2014/main" id="{F9297629-8F95-4DAA-85FA-C5A1C3A28AF5}"/>
                </a:ext>
              </a:extLst>
            </p:cNvPr>
            <p:cNvPicPr>
              <a:picLocks noChangeAspect="1"/>
            </p:cNvPicPr>
            <p:nvPr/>
          </p:nvPicPr>
          <p:blipFill>
            <a:blip r:embed="rId4"/>
            <a:stretch>
              <a:fillRect/>
            </a:stretch>
          </p:blipFill>
          <p:spPr>
            <a:xfrm>
              <a:off x="3454231" y="1690545"/>
              <a:ext cx="1657379" cy="2337688"/>
            </a:xfrm>
            <a:prstGeom prst="rect">
              <a:avLst/>
            </a:prstGeom>
            <a:effectLst>
              <a:outerShdw blurRad="50800" dist="38100" dir="5400000" algn="t" rotWithShape="0">
                <a:prstClr val="black">
                  <a:alpha val="40000"/>
                </a:prstClr>
              </a:outerShdw>
            </a:effectLst>
          </p:spPr>
        </p:pic>
        <p:pic>
          <p:nvPicPr>
            <p:cNvPr id="24" name="Bildobjekt 23">
              <a:extLst>
                <a:ext uri="{FF2B5EF4-FFF2-40B4-BE49-F238E27FC236}">
                  <a16:creationId xmlns:a16="http://schemas.microsoft.com/office/drawing/2014/main" id="{9593F83F-8EBC-4377-B32F-243A4A4A8E67}"/>
                </a:ext>
              </a:extLst>
            </p:cNvPr>
            <p:cNvPicPr>
              <a:picLocks noChangeAspect="1"/>
            </p:cNvPicPr>
            <p:nvPr/>
          </p:nvPicPr>
          <p:blipFill>
            <a:blip r:embed="rId5"/>
            <a:stretch>
              <a:fillRect/>
            </a:stretch>
          </p:blipFill>
          <p:spPr>
            <a:xfrm>
              <a:off x="4465446" y="1602568"/>
              <a:ext cx="1655050" cy="2337688"/>
            </a:xfrm>
            <a:prstGeom prst="rect">
              <a:avLst/>
            </a:prstGeom>
            <a:effectLst>
              <a:outerShdw blurRad="50800" dist="38100" dir="5400000" algn="t" rotWithShape="0">
                <a:prstClr val="black">
                  <a:alpha val="40000"/>
                </a:prstClr>
              </a:outerShdw>
            </a:effectLst>
          </p:spPr>
        </p:pic>
        <p:pic>
          <p:nvPicPr>
            <p:cNvPr id="25" name="Bildobjekt 24">
              <a:extLst>
                <a:ext uri="{FF2B5EF4-FFF2-40B4-BE49-F238E27FC236}">
                  <a16:creationId xmlns:a16="http://schemas.microsoft.com/office/drawing/2014/main" id="{BDAC71DD-B18B-4BB2-B208-3F8057052AFC}"/>
                </a:ext>
              </a:extLst>
            </p:cNvPr>
            <p:cNvPicPr>
              <a:picLocks noChangeAspect="1"/>
            </p:cNvPicPr>
            <p:nvPr/>
          </p:nvPicPr>
          <p:blipFill>
            <a:blip r:embed="rId6"/>
            <a:stretch>
              <a:fillRect/>
            </a:stretch>
          </p:blipFill>
          <p:spPr>
            <a:xfrm>
              <a:off x="5495302" y="1487095"/>
              <a:ext cx="1651446" cy="2337689"/>
            </a:xfrm>
            <a:prstGeom prst="rect">
              <a:avLst/>
            </a:prstGeom>
            <a:effectLst>
              <a:outerShdw blurRad="50800" dist="38100" dir="5400000" algn="t" rotWithShape="0">
                <a:prstClr val="black">
                  <a:alpha val="40000"/>
                </a:prstClr>
              </a:outerShdw>
            </a:effectLst>
          </p:spPr>
        </p:pic>
        <p:pic>
          <p:nvPicPr>
            <p:cNvPr id="26" name="Bildobjekt 25">
              <a:extLst>
                <a:ext uri="{FF2B5EF4-FFF2-40B4-BE49-F238E27FC236}">
                  <a16:creationId xmlns:a16="http://schemas.microsoft.com/office/drawing/2014/main" id="{0589193E-CAB2-4733-8199-F51F433B6C11}"/>
                </a:ext>
              </a:extLst>
            </p:cNvPr>
            <p:cNvPicPr>
              <a:picLocks noChangeAspect="1"/>
            </p:cNvPicPr>
            <p:nvPr/>
          </p:nvPicPr>
          <p:blipFill>
            <a:blip r:embed="rId7"/>
            <a:stretch>
              <a:fillRect/>
            </a:stretch>
          </p:blipFill>
          <p:spPr>
            <a:xfrm>
              <a:off x="6544518" y="1387999"/>
              <a:ext cx="1660989" cy="233768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11767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 10" descr="Illustration som visar den föreslagna strukturen uppdelad i del a, b och c. Se anteckningar för hela beskrivningen">
            <a:extLst>
              <a:ext uri="{FF2B5EF4-FFF2-40B4-BE49-F238E27FC236}">
                <a16:creationId xmlns:a16="http://schemas.microsoft.com/office/drawing/2014/main" id="{DD65432D-FC3C-4602-99E4-8BD950A6A071}"/>
              </a:ext>
            </a:extLst>
          </p:cNvPr>
          <p:cNvGrpSpPr/>
          <p:nvPr/>
        </p:nvGrpSpPr>
        <p:grpSpPr>
          <a:xfrm>
            <a:off x="1382544" y="1125141"/>
            <a:ext cx="5427000" cy="3200683"/>
            <a:chOff x="-6184253" y="1079500"/>
            <a:chExt cx="7236000" cy="4267577"/>
          </a:xfrm>
        </p:grpSpPr>
        <p:sp>
          <p:nvSpPr>
            <p:cNvPr id="5" name="Rektangel 4">
              <a:extLst>
                <a:ext uri="{FF2B5EF4-FFF2-40B4-BE49-F238E27FC236}">
                  <a16:creationId xmlns:a16="http://schemas.microsoft.com/office/drawing/2014/main" id="{C3C31268-FEFF-4373-B1DB-498B0D32BB8E}"/>
                </a:ext>
              </a:extLst>
            </p:cNvPr>
            <p:cNvSpPr/>
            <p:nvPr/>
          </p:nvSpPr>
          <p:spPr>
            <a:xfrm>
              <a:off x="-6184253" y="1079500"/>
              <a:ext cx="7236000" cy="4267577"/>
            </a:xfrm>
            <a:prstGeom prst="rect">
              <a:avLst/>
            </a:prstGeom>
            <a:solidFill>
              <a:srgbClr val="D9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6" name="Rektangel 5">
              <a:extLst>
                <a:ext uri="{FF2B5EF4-FFF2-40B4-BE49-F238E27FC236}">
                  <a16:creationId xmlns:a16="http://schemas.microsoft.com/office/drawing/2014/main" id="{385AF67A-7D8E-489D-86D0-0D1AB93B62B9}"/>
                </a:ext>
              </a:extLst>
            </p:cNvPr>
            <p:cNvSpPr/>
            <p:nvPr/>
          </p:nvSpPr>
          <p:spPr>
            <a:xfrm>
              <a:off x="-5660807" y="2677314"/>
              <a:ext cx="6516000" cy="2412000"/>
            </a:xfrm>
            <a:prstGeom prst="rect">
              <a:avLst/>
            </a:prstGeom>
            <a:solidFill>
              <a:srgbClr val="FE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13" name="Rektangel 12">
              <a:extLst>
                <a:ext uri="{FF2B5EF4-FFF2-40B4-BE49-F238E27FC236}">
                  <a16:creationId xmlns:a16="http://schemas.microsoft.com/office/drawing/2014/main" id="{774900DB-7CE7-4533-9B13-D703C9E5AF92}"/>
                </a:ext>
              </a:extLst>
            </p:cNvPr>
            <p:cNvSpPr/>
            <p:nvPr/>
          </p:nvSpPr>
          <p:spPr>
            <a:xfrm>
              <a:off x="-5645873" y="1840095"/>
              <a:ext cx="6516000" cy="720000"/>
            </a:xfrm>
            <a:prstGeom prst="rect">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14" name="Rektangel 13">
              <a:extLst>
                <a:ext uri="{FF2B5EF4-FFF2-40B4-BE49-F238E27FC236}">
                  <a16:creationId xmlns:a16="http://schemas.microsoft.com/office/drawing/2014/main" id="{58A9DB09-AA01-4AC0-84E0-5EB37FBCBDAE}"/>
                </a:ext>
              </a:extLst>
            </p:cNvPr>
            <p:cNvSpPr/>
            <p:nvPr/>
          </p:nvSpPr>
          <p:spPr>
            <a:xfrm>
              <a:off x="-4611965" y="3521667"/>
              <a:ext cx="5400000" cy="432000"/>
            </a:xfrm>
            <a:prstGeom prst="rect">
              <a:avLst/>
            </a:prstGeom>
            <a:solidFill>
              <a:srgbClr val="FFA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15" name="Rektangel 14">
              <a:extLst>
                <a:ext uri="{FF2B5EF4-FFF2-40B4-BE49-F238E27FC236}">
                  <a16:creationId xmlns:a16="http://schemas.microsoft.com/office/drawing/2014/main" id="{F7EEEE58-156F-42BD-B7BF-BC2FD51AA65F}"/>
                </a:ext>
              </a:extLst>
            </p:cNvPr>
            <p:cNvSpPr/>
            <p:nvPr/>
          </p:nvSpPr>
          <p:spPr>
            <a:xfrm>
              <a:off x="-4611965" y="4570350"/>
              <a:ext cx="5400000" cy="432000"/>
            </a:xfrm>
            <a:prstGeom prst="rect">
              <a:avLst/>
            </a:prstGeom>
            <a:solidFill>
              <a:srgbClr val="FFA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16" name="Rektangel 15">
              <a:extLst>
                <a:ext uri="{FF2B5EF4-FFF2-40B4-BE49-F238E27FC236}">
                  <a16:creationId xmlns:a16="http://schemas.microsoft.com/office/drawing/2014/main" id="{9B1AB0FF-12D8-417A-B34D-9CB9B803D5FC}"/>
                </a:ext>
              </a:extLst>
            </p:cNvPr>
            <p:cNvSpPr/>
            <p:nvPr/>
          </p:nvSpPr>
          <p:spPr>
            <a:xfrm>
              <a:off x="-4611965" y="2997326"/>
              <a:ext cx="5400000" cy="432000"/>
            </a:xfrm>
            <a:prstGeom prst="rect">
              <a:avLst/>
            </a:prstGeom>
            <a:solidFill>
              <a:srgbClr val="FFA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17" name="Rektangel 16">
              <a:extLst>
                <a:ext uri="{FF2B5EF4-FFF2-40B4-BE49-F238E27FC236}">
                  <a16:creationId xmlns:a16="http://schemas.microsoft.com/office/drawing/2014/main" id="{22880A71-CD8C-4920-B60A-7CE59C06BAD5}"/>
                </a:ext>
              </a:extLst>
            </p:cNvPr>
            <p:cNvSpPr/>
            <p:nvPr/>
          </p:nvSpPr>
          <p:spPr>
            <a:xfrm>
              <a:off x="-4611965" y="4046008"/>
              <a:ext cx="5400000" cy="432000"/>
            </a:xfrm>
            <a:prstGeom prst="rect">
              <a:avLst/>
            </a:prstGeom>
            <a:solidFill>
              <a:srgbClr val="FFA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12" name="Rektangel 11">
              <a:extLst>
                <a:ext uri="{FF2B5EF4-FFF2-40B4-BE49-F238E27FC236}">
                  <a16:creationId xmlns:a16="http://schemas.microsoft.com/office/drawing/2014/main" id="{A8E9D3C3-76B1-46DC-BADD-0D0BA1688031}"/>
                </a:ext>
              </a:extLst>
            </p:cNvPr>
            <p:cNvSpPr/>
            <p:nvPr/>
          </p:nvSpPr>
          <p:spPr>
            <a:xfrm>
              <a:off x="-4618773" y="1912095"/>
              <a:ext cx="5400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13"/>
            </a:p>
          </p:txBody>
        </p:sp>
        <p:sp>
          <p:nvSpPr>
            <p:cNvPr id="7" name="textruta 6">
              <a:extLst>
                <a:ext uri="{FF2B5EF4-FFF2-40B4-BE49-F238E27FC236}">
                  <a16:creationId xmlns:a16="http://schemas.microsoft.com/office/drawing/2014/main" id="{320E248D-051C-4AE4-9D2F-B9FC050CA9F1}"/>
                </a:ext>
              </a:extLst>
            </p:cNvPr>
            <p:cNvSpPr txBox="1"/>
            <p:nvPr/>
          </p:nvSpPr>
          <p:spPr>
            <a:xfrm>
              <a:off x="-5524500" y="1314571"/>
              <a:ext cx="749300" cy="330945"/>
            </a:xfrm>
            <a:prstGeom prst="rect">
              <a:avLst/>
            </a:prstGeom>
            <a:noFill/>
          </p:spPr>
          <p:txBody>
            <a:bodyPr wrap="square" rtlCol="0">
              <a:spAutoFit/>
            </a:bodyPr>
            <a:lstStyle/>
            <a:p>
              <a:r>
                <a:rPr lang="sv-SE" sz="1013">
                  <a:latin typeface="+mj-lt"/>
                </a:rPr>
                <a:t>Del A</a:t>
              </a:r>
              <a:endParaRPr lang="en-SE" sz="1013">
                <a:latin typeface="+mj-lt"/>
              </a:endParaRPr>
            </a:p>
          </p:txBody>
        </p:sp>
        <p:sp>
          <p:nvSpPr>
            <p:cNvPr id="19" name="textruta 18">
              <a:extLst>
                <a:ext uri="{FF2B5EF4-FFF2-40B4-BE49-F238E27FC236}">
                  <a16:creationId xmlns:a16="http://schemas.microsoft.com/office/drawing/2014/main" id="{89304FA9-E162-4151-BB3C-CA8D6E894154}"/>
                </a:ext>
              </a:extLst>
            </p:cNvPr>
            <p:cNvSpPr txBox="1"/>
            <p:nvPr/>
          </p:nvSpPr>
          <p:spPr>
            <a:xfrm>
              <a:off x="-4645268" y="1212123"/>
              <a:ext cx="5331068" cy="615553"/>
            </a:xfrm>
            <a:prstGeom prst="rect">
              <a:avLst/>
            </a:prstGeom>
            <a:noFill/>
          </p:spPr>
          <p:txBody>
            <a:bodyPr wrap="square" rtlCol="0">
              <a:spAutoFit/>
            </a:bodyPr>
            <a:lstStyle/>
            <a:p>
              <a:r>
                <a:rPr lang="sv-SE" sz="1200" b="1"/>
                <a:t>Gemensam avtalstext för Hälso- och sjukvårdsavtalet och tillhörande överenskommelser</a:t>
              </a:r>
              <a:endParaRPr lang="en-SE" sz="1200" b="1"/>
            </a:p>
          </p:txBody>
        </p:sp>
        <p:sp>
          <p:nvSpPr>
            <p:cNvPr id="21" name="textruta 20">
              <a:extLst>
                <a:ext uri="{FF2B5EF4-FFF2-40B4-BE49-F238E27FC236}">
                  <a16:creationId xmlns:a16="http://schemas.microsoft.com/office/drawing/2014/main" id="{5367B395-63D5-496D-887E-0FD6962C1C26}"/>
                </a:ext>
              </a:extLst>
            </p:cNvPr>
            <p:cNvSpPr txBox="1"/>
            <p:nvPr/>
          </p:nvSpPr>
          <p:spPr>
            <a:xfrm>
              <a:off x="-5549693" y="1980743"/>
              <a:ext cx="749300" cy="330945"/>
            </a:xfrm>
            <a:prstGeom prst="rect">
              <a:avLst/>
            </a:prstGeom>
            <a:noFill/>
          </p:spPr>
          <p:txBody>
            <a:bodyPr wrap="square" rtlCol="0">
              <a:spAutoFit/>
            </a:bodyPr>
            <a:lstStyle/>
            <a:p>
              <a:r>
                <a:rPr lang="sv-SE" sz="1013">
                  <a:latin typeface="+mj-lt"/>
                </a:rPr>
                <a:t>Del B</a:t>
              </a:r>
              <a:endParaRPr lang="en-SE" sz="1013">
                <a:latin typeface="+mj-lt"/>
              </a:endParaRPr>
            </a:p>
          </p:txBody>
        </p:sp>
        <p:sp>
          <p:nvSpPr>
            <p:cNvPr id="23" name="textruta 22">
              <a:extLst>
                <a:ext uri="{FF2B5EF4-FFF2-40B4-BE49-F238E27FC236}">
                  <a16:creationId xmlns:a16="http://schemas.microsoft.com/office/drawing/2014/main" id="{A46E844B-3C67-46ED-893A-FFD963422F0F}"/>
                </a:ext>
              </a:extLst>
            </p:cNvPr>
            <p:cNvSpPr txBox="1"/>
            <p:nvPr/>
          </p:nvSpPr>
          <p:spPr>
            <a:xfrm>
              <a:off x="-4584306" y="2016264"/>
              <a:ext cx="5331068" cy="369332"/>
            </a:xfrm>
            <a:prstGeom prst="rect">
              <a:avLst/>
            </a:prstGeom>
            <a:noFill/>
          </p:spPr>
          <p:txBody>
            <a:bodyPr wrap="square" rtlCol="0">
              <a:spAutoFit/>
            </a:bodyPr>
            <a:lstStyle/>
            <a:p>
              <a:r>
                <a:rPr lang="sv-SE" sz="1200" b="1"/>
                <a:t>Hälso- och sjukvårdsavtal</a:t>
              </a:r>
              <a:endParaRPr lang="en-SE" sz="1200" b="1"/>
            </a:p>
          </p:txBody>
        </p:sp>
        <p:sp>
          <p:nvSpPr>
            <p:cNvPr id="24" name="textruta 23">
              <a:extLst>
                <a:ext uri="{FF2B5EF4-FFF2-40B4-BE49-F238E27FC236}">
                  <a16:creationId xmlns:a16="http://schemas.microsoft.com/office/drawing/2014/main" id="{1502C848-8FD3-4C01-AD9E-EC5367CDA76C}"/>
                </a:ext>
              </a:extLst>
            </p:cNvPr>
            <p:cNvSpPr txBox="1"/>
            <p:nvPr/>
          </p:nvSpPr>
          <p:spPr>
            <a:xfrm>
              <a:off x="-5561840" y="3728321"/>
              <a:ext cx="749300" cy="330945"/>
            </a:xfrm>
            <a:prstGeom prst="rect">
              <a:avLst/>
            </a:prstGeom>
            <a:noFill/>
          </p:spPr>
          <p:txBody>
            <a:bodyPr wrap="square" rtlCol="0">
              <a:spAutoFit/>
            </a:bodyPr>
            <a:lstStyle/>
            <a:p>
              <a:r>
                <a:rPr lang="sv-SE" sz="1013">
                  <a:latin typeface="+mj-lt"/>
                </a:rPr>
                <a:t>Del C</a:t>
              </a:r>
              <a:endParaRPr lang="en-SE" sz="1013">
                <a:latin typeface="+mj-lt"/>
              </a:endParaRPr>
            </a:p>
          </p:txBody>
        </p:sp>
        <p:sp>
          <p:nvSpPr>
            <p:cNvPr id="25" name="textruta 24">
              <a:extLst>
                <a:ext uri="{FF2B5EF4-FFF2-40B4-BE49-F238E27FC236}">
                  <a16:creationId xmlns:a16="http://schemas.microsoft.com/office/drawing/2014/main" id="{1E979037-FAF9-4CA4-A2F3-1BACEDBB6618}"/>
                </a:ext>
              </a:extLst>
            </p:cNvPr>
            <p:cNvSpPr txBox="1"/>
            <p:nvPr/>
          </p:nvSpPr>
          <p:spPr>
            <a:xfrm>
              <a:off x="-4611965" y="2657159"/>
              <a:ext cx="5331068" cy="369332"/>
            </a:xfrm>
            <a:prstGeom prst="rect">
              <a:avLst/>
            </a:prstGeom>
            <a:noFill/>
          </p:spPr>
          <p:txBody>
            <a:bodyPr wrap="square" rtlCol="0">
              <a:spAutoFit/>
            </a:bodyPr>
            <a:lstStyle/>
            <a:p>
              <a:r>
                <a:rPr lang="sv-SE" sz="1200" b="1"/>
                <a:t>Överenskommelser</a:t>
              </a:r>
              <a:endParaRPr lang="en-SE" sz="1200" b="1"/>
            </a:p>
          </p:txBody>
        </p:sp>
        <p:sp>
          <p:nvSpPr>
            <p:cNvPr id="26" name="textruta 25">
              <a:extLst>
                <a:ext uri="{FF2B5EF4-FFF2-40B4-BE49-F238E27FC236}">
                  <a16:creationId xmlns:a16="http://schemas.microsoft.com/office/drawing/2014/main" id="{1E6D053A-85C1-4B37-A779-00211BDC1569}"/>
                </a:ext>
              </a:extLst>
            </p:cNvPr>
            <p:cNvSpPr txBox="1"/>
            <p:nvPr/>
          </p:nvSpPr>
          <p:spPr>
            <a:xfrm>
              <a:off x="-4584308" y="3044011"/>
              <a:ext cx="5572917" cy="338555"/>
            </a:xfrm>
            <a:prstGeom prst="rect">
              <a:avLst/>
            </a:prstGeom>
            <a:noFill/>
          </p:spPr>
          <p:txBody>
            <a:bodyPr wrap="square" lIns="91440" tIns="45720" rIns="91440" bIns="45720" rtlCol="0" anchor="t">
              <a:spAutoFit/>
            </a:bodyPr>
            <a:lstStyle/>
            <a:p>
              <a:r>
                <a:rPr lang="sv-SE" sz="1050"/>
                <a:t>Läkarmedverkan i kommunal primärvård i Västra Götaland</a:t>
              </a:r>
            </a:p>
          </p:txBody>
        </p:sp>
        <p:sp>
          <p:nvSpPr>
            <p:cNvPr id="29" name="textruta 28">
              <a:extLst>
                <a:ext uri="{FF2B5EF4-FFF2-40B4-BE49-F238E27FC236}">
                  <a16:creationId xmlns:a16="http://schemas.microsoft.com/office/drawing/2014/main" id="{E805DEE2-1CF2-40B9-89A8-6BC324546EF4}"/>
                </a:ext>
              </a:extLst>
            </p:cNvPr>
            <p:cNvSpPr txBox="1"/>
            <p:nvPr/>
          </p:nvSpPr>
          <p:spPr>
            <a:xfrm>
              <a:off x="-4566697" y="3574432"/>
              <a:ext cx="5572917" cy="338555"/>
            </a:xfrm>
            <a:prstGeom prst="rect">
              <a:avLst/>
            </a:prstGeom>
            <a:noFill/>
          </p:spPr>
          <p:txBody>
            <a:bodyPr wrap="square" rtlCol="0">
              <a:spAutoFit/>
            </a:bodyPr>
            <a:lstStyle/>
            <a:p>
              <a:r>
                <a:rPr lang="sv-SE" sz="1050"/>
                <a:t>Samverkan vid in- och utskrivning från sluten hälso- och sjukvård</a:t>
              </a:r>
            </a:p>
          </p:txBody>
        </p:sp>
        <p:sp>
          <p:nvSpPr>
            <p:cNvPr id="30" name="textruta 29">
              <a:extLst>
                <a:ext uri="{FF2B5EF4-FFF2-40B4-BE49-F238E27FC236}">
                  <a16:creationId xmlns:a16="http://schemas.microsoft.com/office/drawing/2014/main" id="{3FA5D3A0-6C34-4F96-829C-5E86ABBB7A6C}"/>
                </a:ext>
              </a:extLst>
            </p:cNvPr>
            <p:cNvSpPr txBox="1"/>
            <p:nvPr/>
          </p:nvSpPr>
          <p:spPr>
            <a:xfrm>
              <a:off x="-4611965" y="4006518"/>
              <a:ext cx="5572917" cy="553997"/>
            </a:xfrm>
            <a:prstGeom prst="rect">
              <a:avLst/>
            </a:prstGeom>
            <a:noFill/>
          </p:spPr>
          <p:txBody>
            <a:bodyPr wrap="square" rtlCol="0">
              <a:spAutoFit/>
            </a:bodyPr>
            <a:lstStyle/>
            <a:p>
              <a:r>
                <a:rPr lang="sv-SE" sz="1050"/>
                <a:t>Samverkan kring personer med psykisk funktionsnedsättning och personer med missbruk och beroende</a:t>
              </a:r>
            </a:p>
          </p:txBody>
        </p:sp>
        <p:sp>
          <p:nvSpPr>
            <p:cNvPr id="31" name="textruta 30">
              <a:extLst>
                <a:ext uri="{FF2B5EF4-FFF2-40B4-BE49-F238E27FC236}">
                  <a16:creationId xmlns:a16="http://schemas.microsoft.com/office/drawing/2014/main" id="{B8CB532D-E923-4F03-930F-52D262B025D2}"/>
                </a:ext>
              </a:extLst>
            </p:cNvPr>
            <p:cNvSpPr txBox="1"/>
            <p:nvPr/>
          </p:nvSpPr>
          <p:spPr>
            <a:xfrm>
              <a:off x="-4566697" y="4629010"/>
              <a:ext cx="5572917" cy="338555"/>
            </a:xfrm>
            <a:prstGeom prst="rect">
              <a:avLst/>
            </a:prstGeom>
            <a:noFill/>
          </p:spPr>
          <p:txBody>
            <a:bodyPr wrap="square" lIns="91440" tIns="45720" rIns="91440" bIns="45720" rtlCol="0" anchor="t">
              <a:spAutoFit/>
            </a:bodyPr>
            <a:lstStyle/>
            <a:p>
              <a:r>
                <a:rPr lang="sv-SE" sz="1050"/>
                <a:t>Samverkan om Munhälsa - uppsökande och nödvändig tandvård</a:t>
              </a:r>
            </a:p>
          </p:txBody>
        </p:sp>
      </p:grpSp>
      <p:sp>
        <p:nvSpPr>
          <p:cNvPr id="20" name="Rubrik 19">
            <a:extLst>
              <a:ext uri="{FF2B5EF4-FFF2-40B4-BE49-F238E27FC236}">
                <a16:creationId xmlns:a16="http://schemas.microsoft.com/office/drawing/2014/main" id="{452BCF72-39D1-4AD0-90FA-3923A94A5DBA}"/>
              </a:ext>
            </a:extLst>
          </p:cNvPr>
          <p:cNvSpPr>
            <a:spLocks noGrp="1"/>
          </p:cNvSpPr>
          <p:nvPr>
            <p:ph type="title"/>
          </p:nvPr>
        </p:nvSpPr>
        <p:spPr>
          <a:xfrm>
            <a:off x="1382544" y="273844"/>
            <a:ext cx="6730601" cy="994172"/>
          </a:xfrm>
        </p:spPr>
        <p:txBody>
          <a:bodyPr>
            <a:normAutofit/>
          </a:bodyPr>
          <a:lstStyle/>
          <a:p>
            <a:r>
              <a:rPr lang="sv-SE" sz="1500"/>
              <a:t>NY STRUKTUR</a:t>
            </a:r>
            <a:endParaRPr lang="en-SE" sz="1500"/>
          </a:p>
        </p:txBody>
      </p:sp>
      <p:sp>
        <p:nvSpPr>
          <p:cNvPr id="3" name="Platshållare för bildnummer 2">
            <a:extLst>
              <a:ext uri="{FF2B5EF4-FFF2-40B4-BE49-F238E27FC236}">
                <a16:creationId xmlns:a16="http://schemas.microsoft.com/office/drawing/2014/main" id="{DD622A17-AADE-4B48-9C62-D8A278B30EB9}"/>
              </a:ext>
            </a:extLst>
          </p:cNvPr>
          <p:cNvSpPr>
            <a:spLocks noGrp="1"/>
          </p:cNvSpPr>
          <p:nvPr>
            <p:ph type="sldNum" sz="quarter" idx="12"/>
          </p:nvPr>
        </p:nvSpPr>
        <p:spPr/>
        <p:txBody>
          <a:bodyPr/>
          <a:lstStyle/>
          <a:p>
            <a:fld id="{0FA6D8A1-3423-4F6C-8695-6471C1886AE6}" type="slidenum">
              <a:rPr lang="en-SE" smtClean="0"/>
              <a:t>18</a:t>
            </a:fld>
            <a:endParaRPr lang="en-SE"/>
          </a:p>
        </p:txBody>
      </p:sp>
      <p:grpSp>
        <p:nvGrpSpPr>
          <p:cNvPr id="43" name="Grupp 42" descr="Pil som pekar på överenskommelsen om munhälsa och säger att en är uppdaterad inte reviderad">
            <a:extLst>
              <a:ext uri="{FF2B5EF4-FFF2-40B4-BE49-F238E27FC236}">
                <a16:creationId xmlns:a16="http://schemas.microsoft.com/office/drawing/2014/main" id="{6D25A81C-3946-49CC-964A-CEC249C272CB}"/>
              </a:ext>
            </a:extLst>
          </p:cNvPr>
          <p:cNvGrpSpPr/>
          <p:nvPr/>
        </p:nvGrpSpPr>
        <p:grpSpPr>
          <a:xfrm>
            <a:off x="6322358" y="2830866"/>
            <a:ext cx="2230619" cy="983512"/>
            <a:chOff x="8760032" y="4348462"/>
            <a:chExt cx="2974158" cy="1311349"/>
          </a:xfrm>
        </p:grpSpPr>
        <p:cxnSp>
          <p:nvCxnSpPr>
            <p:cNvPr id="38" name="Rak pilkoppling 37">
              <a:extLst>
                <a:ext uri="{FF2B5EF4-FFF2-40B4-BE49-F238E27FC236}">
                  <a16:creationId xmlns:a16="http://schemas.microsoft.com/office/drawing/2014/main" id="{800D0B15-9B99-43D4-A5EC-B30B057FF9EA}"/>
                </a:ext>
              </a:extLst>
            </p:cNvPr>
            <p:cNvCxnSpPr>
              <a:cxnSpLocks/>
            </p:cNvCxnSpPr>
            <p:nvPr/>
          </p:nvCxnSpPr>
          <p:spPr>
            <a:xfrm flipH="1">
              <a:off x="8760032" y="4852289"/>
              <a:ext cx="1222168" cy="8075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2" name="textruta 41">
              <a:extLst>
                <a:ext uri="{FF2B5EF4-FFF2-40B4-BE49-F238E27FC236}">
                  <a16:creationId xmlns:a16="http://schemas.microsoft.com/office/drawing/2014/main" id="{4116FEE9-2269-42AC-957B-D7E6B771047D}"/>
                </a:ext>
              </a:extLst>
            </p:cNvPr>
            <p:cNvSpPr txBox="1"/>
            <p:nvPr/>
          </p:nvSpPr>
          <p:spPr>
            <a:xfrm>
              <a:off x="9623351" y="4348462"/>
              <a:ext cx="2110839" cy="538780"/>
            </a:xfrm>
            <a:prstGeom prst="rect">
              <a:avLst/>
            </a:prstGeom>
            <a:noFill/>
          </p:spPr>
          <p:txBody>
            <a:bodyPr wrap="square">
              <a:spAutoFit/>
            </a:bodyPr>
            <a:lstStyle/>
            <a:p>
              <a:pPr algn="ctr"/>
              <a:r>
                <a:rPr lang="sv-SE" sz="1013" b="1"/>
                <a:t>Uppdaterad inte reviderad</a:t>
              </a:r>
              <a:endParaRPr lang="en-SE" sz="1013" b="1"/>
            </a:p>
          </p:txBody>
        </p:sp>
      </p:grpSp>
    </p:spTree>
    <p:extLst>
      <p:ext uri="{BB962C8B-B14F-4D97-AF65-F5344CB8AC3E}">
        <p14:creationId xmlns:p14="http://schemas.microsoft.com/office/powerpoint/2010/main" val="309036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0047D-6C2D-4A87-A9D5-BECD5680DAEF}"/>
              </a:ext>
            </a:extLst>
          </p:cNvPr>
          <p:cNvSpPr>
            <a:spLocks noGrp="1"/>
          </p:cNvSpPr>
          <p:nvPr>
            <p:ph type="title"/>
          </p:nvPr>
        </p:nvSpPr>
        <p:spPr>
          <a:xfrm>
            <a:off x="2851848" y="688339"/>
            <a:ext cx="2202752" cy="994172"/>
          </a:xfrm>
        </p:spPr>
        <p:txBody>
          <a:bodyPr/>
          <a:lstStyle/>
          <a:p>
            <a:r>
              <a:rPr lang="sv-SE" sz="2400">
                <a:ea typeface="+mj-lt"/>
                <a:cs typeface="+mj-lt"/>
              </a:rPr>
              <a:t>LÄSANVISNING</a:t>
            </a:r>
            <a:endParaRPr lang="en-US"/>
          </a:p>
        </p:txBody>
      </p:sp>
      <p:pic>
        <p:nvPicPr>
          <p:cNvPr id="39" name="Bildobjekt 38" descr="Bild på läsanvisning som visar att för Överenskommelse läses del a, del b och del c">
            <a:extLst>
              <a:ext uri="{FF2B5EF4-FFF2-40B4-BE49-F238E27FC236}">
                <a16:creationId xmlns:a16="http://schemas.microsoft.com/office/drawing/2014/main" id="{7FBE97D5-EB42-44E3-AF12-F378B0E21B67}"/>
              </a:ext>
            </a:extLst>
          </p:cNvPr>
          <p:cNvPicPr>
            <a:picLocks noChangeAspect="1"/>
          </p:cNvPicPr>
          <p:nvPr/>
        </p:nvPicPr>
        <p:blipFill>
          <a:blip r:embed="rId3"/>
          <a:stretch>
            <a:fillRect/>
          </a:stretch>
        </p:blipFill>
        <p:spPr>
          <a:xfrm>
            <a:off x="4360334" y="1814457"/>
            <a:ext cx="3648053" cy="2112030"/>
          </a:xfrm>
          <a:prstGeom prst="rect">
            <a:avLst/>
          </a:prstGeom>
        </p:spPr>
      </p:pic>
      <p:pic>
        <p:nvPicPr>
          <p:cNvPr id="41" name="Bildobjekt 40" descr="Bild på läsanvisning som visar att för Hälso- och sjukvårdsavtalet läses del a och del b">
            <a:extLst>
              <a:ext uri="{FF2B5EF4-FFF2-40B4-BE49-F238E27FC236}">
                <a16:creationId xmlns:a16="http://schemas.microsoft.com/office/drawing/2014/main" id="{E911D00F-F00A-4410-A06A-794CB6DE780B}"/>
              </a:ext>
            </a:extLst>
          </p:cNvPr>
          <p:cNvPicPr>
            <a:picLocks noChangeAspect="1"/>
          </p:cNvPicPr>
          <p:nvPr/>
        </p:nvPicPr>
        <p:blipFill>
          <a:blip r:embed="rId4"/>
          <a:stretch>
            <a:fillRect/>
          </a:stretch>
        </p:blipFill>
        <p:spPr>
          <a:xfrm>
            <a:off x="714321" y="1814457"/>
            <a:ext cx="3514283" cy="2118197"/>
          </a:xfrm>
          <a:prstGeom prst="rect">
            <a:avLst/>
          </a:prstGeom>
        </p:spPr>
      </p:pic>
    </p:spTree>
    <p:extLst>
      <p:ext uri="{BB962C8B-B14F-4D97-AF65-F5344CB8AC3E}">
        <p14:creationId xmlns:p14="http://schemas.microsoft.com/office/powerpoint/2010/main" val="13300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llustration som visar de fokusförflyttning som ska göras inom nära vård. Från fokus på: &#10;- organisation till person och relation&#10;- isolerade vård- och omsorgsinsatser till samordning utifrån personens fokus&#10;- reaktiv till proaktiv och hälsofrämjande&#10;- invånare och patienter som passiva mottagare till aktiva medskapare&#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9" y="-2930"/>
            <a:ext cx="9200788" cy="5239193"/>
          </a:xfrm>
          <a:prstGeom prst="rect">
            <a:avLst/>
          </a:prstGeom>
        </p:spPr>
      </p:pic>
    </p:spTree>
    <p:extLst>
      <p:ext uri="{BB962C8B-B14F-4D97-AF65-F5344CB8AC3E}">
        <p14:creationId xmlns:p14="http://schemas.microsoft.com/office/powerpoint/2010/main" val="283369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l: nedåt 5">
            <a:extLst>
              <a:ext uri="{FF2B5EF4-FFF2-40B4-BE49-F238E27FC236}">
                <a16:creationId xmlns:a16="http://schemas.microsoft.com/office/drawing/2014/main" id="{95FD9772-CFB7-4A66-B7AB-B6B8E8C14256}"/>
              </a:ext>
            </a:extLst>
          </p:cNvPr>
          <p:cNvSpPr/>
          <p:nvPr/>
        </p:nvSpPr>
        <p:spPr>
          <a:xfrm>
            <a:off x="367714" y="1"/>
            <a:ext cx="905915" cy="947057"/>
          </a:xfrm>
          <a:prstGeom prst="downArrow">
            <a:avLst>
              <a:gd name="adj1" fmla="val 100000"/>
              <a:gd name="adj2" fmla="val 272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225">
              <a:solidFill>
                <a:srgbClr val="171616"/>
              </a:solidFill>
              <a:latin typeface="Franklin Gothic Heavy" panose="020B0903020102020204" pitchFamily="34" charset="0"/>
            </a:endParaRPr>
          </a:p>
          <a:p>
            <a:pPr algn="ctr"/>
            <a:r>
              <a:rPr lang="sv-SE" spc="225">
                <a:solidFill>
                  <a:srgbClr val="171616"/>
                </a:solidFill>
                <a:latin typeface="Franklin Gothic Heavy" panose="020B0903020102020204" pitchFamily="34" charset="0"/>
              </a:rPr>
              <a:t>Del A</a:t>
            </a:r>
            <a:endParaRPr lang="en-SE" spc="225">
              <a:solidFill>
                <a:srgbClr val="171616"/>
              </a:solidFill>
              <a:latin typeface="Franklin Gothic Heavy" panose="020B0903020102020204" pitchFamily="34" charset="0"/>
            </a:endParaRPr>
          </a:p>
        </p:txBody>
      </p:sp>
      <p:sp>
        <p:nvSpPr>
          <p:cNvPr id="2" name="Rubrik 1">
            <a:extLst>
              <a:ext uri="{FF2B5EF4-FFF2-40B4-BE49-F238E27FC236}">
                <a16:creationId xmlns:a16="http://schemas.microsoft.com/office/drawing/2014/main" id="{25CA9B77-60DC-40F5-9108-E15CB5B678ED}"/>
              </a:ext>
            </a:extLst>
          </p:cNvPr>
          <p:cNvSpPr>
            <a:spLocks noGrp="1"/>
          </p:cNvSpPr>
          <p:nvPr>
            <p:ph type="title" idx="4294967295"/>
          </p:nvPr>
        </p:nvSpPr>
        <p:spPr>
          <a:xfrm>
            <a:off x="1833897" y="654491"/>
            <a:ext cx="4234099" cy="484585"/>
          </a:xfrm>
        </p:spPr>
        <p:txBody>
          <a:bodyPr>
            <a:normAutofit fontScale="90000"/>
          </a:bodyPr>
          <a:lstStyle/>
          <a:p>
            <a:pPr fontAlgn="base"/>
            <a:r>
              <a:rPr lang="sv-SE"/>
              <a:t>Gemensam avtalstext</a:t>
            </a:r>
            <a:endParaRPr lang="en-SE"/>
          </a:p>
        </p:txBody>
      </p:sp>
      <p:sp>
        <p:nvSpPr>
          <p:cNvPr id="9" name="textruta 8">
            <a:extLst>
              <a:ext uri="{FF2B5EF4-FFF2-40B4-BE49-F238E27FC236}">
                <a16:creationId xmlns:a16="http://schemas.microsoft.com/office/drawing/2014/main" id="{DF6D61DC-77E4-4602-9C88-08C5242D3DF9}"/>
              </a:ext>
            </a:extLst>
          </p:cNvPr>
          <p:cNvSpPr txBox="1"/>
          <p:nvPr/>
        </p:nvSpPr>
        <p:spPr>
          <a:xfrm>
            <a:off x="1367928" y="1473850"/>
            <a:ext cx="4930848" cy="2465162"/>
          </a:xfrm>
          <a:prstGeom prst="rect">
            <a:avLst/>
          </a:prstGeom>
          <a:noFill/>
        </p:spPr>
        <p:txBody>
          <a:bodyPr wrap="square" lIns="91440" tIns="45720" rIns="91440" bIns="45720" anchor="t">
            <a:spAutoFit/>
          </a:bodyPr>
          <a:lstStyle/>
          <a:p>
            <a:pPr marL="171450" indent="-171450">
              <a:lnSpc>
                <a:spcPct val="113999"/>
              </a:lnSpc>
              <a:spcAft>
                <a:spcPts val="450"/>
              </a:spcAft>
              <a:buFont typeface="Arial" panose="020B0604020202020204" pitchFamily="34" charset="0"/>
              <a:buChar char="•"/>
            </a:pPr>
            <a:r>
              <a:rPr lang="sv-SE" sz="2100" b="1">
                <a:latin typeface="Franklin Gothic Medium Cond"/>
              </a:rPr>
              <a:t>Omställningen till den Nära vården</a:t>
            </a:r>
            <a:endParaRPr lang="en-US" b="1"/>
          </a:p>
          <a:p>
            <a:pPr marL="171450" indent="-171450">
              <a:lnSpc>
                <a:spcPct val="113999"/>
              </a:lnSpc>
              <a:spcAft>
                <a:spcPts val="450"/>
              </a:spcAft>
              <a:buFont typeface="Arial" panose="020B0604020202020204" pitchFamily="34" charset="0"/>
              <a:buChar char="•"/>
            </a:pPr>
            <a:r>
              <a:rPr lang="sv-SE" sz="2100" b="1">
                <a:latin typeface="Franklin Gothic Medium Cond"/>
              </a:rPr>
              <a:t>Ansvarsförhållande,</a:t>
            </a:r>
            <a:r>
              <a:rPr lang="sv-SE" sz="2100">
                <a:latin typeface="Franklin Gothic Medium Cond"/>
              </a:rPr>
              <a:t> primärvårdens hälso- och sjukvårdsuppdrag/specialiserad vård</a:t>
            </a:r>
          </a:p>
          <a:p>
            <a:pPr marL="171450" indent="-171450">
              <a:lnSpc>
                <a:spcPct val="113999"/>
              </a:lnSpc>
              <a:spcAft>
                <a:spcPts val="450"/>
              </a:spcAft>
              <a:buFont typeface="Arial" panose="020B0604020202020204" pitchFamily="34" charset="0"/>
              <a:buChar char="•"/>
            </a:pPr>
            <a:r>
              <a:rPr lang="sv-SE" sz="2100">
                <a:latin typeface="Franklin Gothic Medium Cond"/>
              </a:rPr>
              <a:t>Barnkonventionen</a:t>
            </a:r>
          </a:p>
          <a:p>
            <a:pPr marL="171450" indent="-171450">
              <a:lnSpc>
                <a:spcPct val="113999"/>
              </a:lnSpc>
              <a:spcAft>
                <a:spcPts val="450"/>
              </a:spcAft>
              <a:buFont typeface="Arial" panose="020B0604020202020204" pitchFamily="34" charset="0"/>
              <a:buChar char="•"/>
            </a:pPr>
            <a:r>
              <a:rPr lang="sv-SE" sz="2100">
                <a:latin typeface="Franklin Gothic Medium Cond"/>
              </a:rPr>
              <a:t>Samlat information kring SIP, informationsöverföring och planering</a:t>
            </a:r>
          </a:p>
        </p:txBody>
      </p:sp>
      <p:pic>
        <p:nvPicPr>
          <p:cNvPr id="11" name="Bildobjekt 10">
            <a:extLst>
              <a:ext uri="{FF2B5EF4-FFF2-40B4-BE49-F238E27FC236}">
                <a16:creationId xmlns:a16="http://schemas.microsoft.com/office/drawing/2014/main" id="{07CEC30A-861B-46A0-AC40-33C8DFC9AA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317546">
            <a:off x="6457950" y="1098451"/>
            <a:ext cx="2020170" cy="284320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3394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8726-E07E-4F68-8768-F528B08D4346}"/>
              </a:ext>
            </a:extLst>
          </p:cNvPr>
          <p:cNvSpPr>
            <a:spLocks noGrp="1"/>
          </p:cNvSpPr>
          <p:nvPr>
            <p:ph type="title"/>
          </p:nvPr>
        </p:nvSpPr>
        <p:spPr/>
        <p:txBody>
          <a:bodyPr/>
          <a:lstStyle/>
          <a:p>
            <a:r>
              <a:rPr lang="sv-SE"/>
              <a:t>Omställning till den Nära vården</a:t>
            </a:r>
          </a:p>
        </p:txBody>
      </p:sp>
      <p:sp>
        <p:nvSpPr>
          <p:cNvPr id="3" name="Content Placeholder 2">
            <a:extLst>
              <a:ext uri="{FF2B5EF4-FFF2-40B4-BE49-F238E27FC236}">
                <a16:creationId xmlns:a16="http://schemas.microsoft.com/office/drawing/2014/main" id="{4F53FE45-E173-41E3-8604-CA93A98AC40D}"/>
              </a:ext>
            </a:extLst>
          </p:cNvPr>
          <p:cNvSpPr>
            <a:spLocks noGrp="1"/>
          </p:cNvSpPr>
          <p:nvPr>
            <p:ph sz="quarter" idx="13"/>
          </p:nvPr>
        </p:nvSpPr>
        <p:spPr/>
        <p:txBody>
          <a:bodyPr vert="horz" lIns="91440" tIns="45720" rIns="91440" bIns="45720" rtlCol="0" anchor="t">
            <a:normAutofit fontScale="92500" lnSpcReduction="20000"/>
          </a:bodyPr>
          <a:lstStyle/>
          <a:p>
            <a:pPr marL="0" indent="0">
              <a:buNone/>
            </a:pPr>
            <a:r>
              <a:rPr lang="sv-SE" b="1" i="1">
                <a:ea typeface="+mn-lt"/>
                <a:cs typeface="+mn-lt"/>
              </a:rPr>
              <a:t>Nationellt </a:t>
            </a:r>
            <a:r>
              <a:rPr lang="sv-SE">
                <a:ea typeface="+mn-lt"/>
                <a:cs typeface="+mn-lt"/>
              </a:rPr>
              <a:t>pågår ett omställningsarbete där både kommunal och regional primärvård är navet i vården och samspelar med socialtjänsten. </a:t>
            </a:r>
            <a:endParaRPr lang="en-US">
              <a:ea typeface="+mn-lt"/>
              <a:cs typeface="+mn-lt"/>
            </a:endParaRPr>
          </a:p>
          <a:p>
            <a:pPr marL="0" indent="0">
              <a:buNone/>
            </a:pPr>
            <a:r>
              <a:rPr lang="sv-SE">
                <a:ea typeface="+mn-lt"/>
                <a:cs typeface="+mn-lt"/>
              </a:rPr>
              <a:t>Målet med omställningen är att patienten får en god, nära, samordnad och hälsofrämjande vård och är delaktig utifrån sina förutsättningar och preferenser.</a:t>
            </a:r>
          </a:p>
          <a:p>
            <a:pPr marL="0" indent="0">
              <a:buNone/>
            </a:pPr>
            <a:endParaRPr lang="sv-SE">
              <a:ea typeface="+mn-lt"/>
              <a:cs typeface="+mn-lt"/>
            </a:endParaRPr>
          </a:p>
          <a:p>
            <a:pPr marL="0" indent="0">
              <a:buNone/>
            </a:pPr>
            <a:r>
              <a:rPr lang="sv-SE" b="1" i="1">
                <a:ea typeface="+mn-lt"/>
                <a:cs typeface="+mn-lt"/>
              </a:rPr>
              <a:t>I Västra Götaland </a:t>
            </a:r>
            <a:r>
              <a:rPr lang="sv-SE">
                <a:ea typeface="+mn-lt"/>
                <a:cs typeface="+mn-lt"/>
              </a:rPr>
              <a:t>pågår arbete med</a:t>
            </a:r>
            <a:r>
              <a:rPr lang="sv-SE" b="1" i="1">
                <a:ea typeface="+mn-lt"/>
                <a:cs typeface="+mn-lt"/>
              </a:rPr>
              <a:t> </a:t>
            </a:r>
            <a:r>
              <a:rPr lang="sv-SE">
                <a:ea typeface="+mn-lt"/>
                <a:cs typeface="+mn-lt"/>
              </a:rPr>
              <a:t>hälso- och sjukvårdsavtal, Färdplan - länsgemensam strategi för god och nära vård och tydliggörande av primärvårdsuppdraget.</a:t>
            </a:r>
          </a:p>
          <a:p>
            <a:pPr marL="0" indent="0">
              <a:buNone/>
            </a:pPr>
            <a:r>
              <a:rPr lang="sv-SE">
                <a:ea typeface="+mn-lt"/>
                <a:cs typeface="+mn-lt"/>
              </a:rPr>
              <a:t>Genom länsgemensam uppföljning, analys och utvecklingsarbete följa upp både avtal och utveckling i sin helhet </a:t>
            </a:r>
            <a:r>
              <a:rPr lang="sv-SE" sz="1600">
                <a:ea typeface="+mn-lt"/>
                <a:cs typeface="+mn-lt"/>
              </a:rPr>
              <a:t> </a:t>
            </a:r>
          </a:p>
        </p:txBody>
      </p:sp>
    </p:spTree>
    <p:extLst>
      <p:ext uri="{BB962C8B-B14F-4D97-AF65-F5344CB8AC3E}">
        <p14:creationId xmlns:p14="http://schemas.microsoft.com/office/powerpoint/2010/main" val="215375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06C0-5A8C-4C53-850A-361B596523BB}"/>
              </a:ext>
            </a:extLst>
          </p:cNvPr>
          <p:cNvSpPr>
            <a:spLocks noGrp="1"/>
          </p:cNvSpPr>
          <p:nvPr>
            <p:ph type="title"/>
          </p:nvPr>
        </p:nvSpPr>
        <p:spPr/>
        <p:txBody>
          <a:bodyPr>
            <a:normAutofit/>
          </a:bodyPr>
          <a:lstStyle/>
          <a:p>
            <a:r>
              <a:rPr lang="sv-SE" sz="2800"/>
              <a:t>Ansvarsförhållanden</a:t>
            </a:r>
          </a:p>
        </p:txBody>
      </p:sp>
      <p:sp>
        <p:nvSpPr>
          <p:cNvPr id="3" name="Content Placeholder 2">
            <a:extLst>
              <a:ext uri="{FF2B5EF4-FFF2-40B4-BE49-F238E27FC236}">
                <a16:creationId xmlns:a16="http://schemas.microsoft.com/office/drawing/2014/main" id="{36D20CC5-C786-46C0-AD75-C06B5E0A3713}"/>
              </a:ext>
            </a:extLst>
          </p:cNvPr>
          <p:cNvSpPr>
            <a:spLocks noGrp="1"/>
          </p:cNvSpPr>
          <p:nvPr>
            <p:ph sz="quarter" idx="13"/>
          </p:nvPr>
        </p:nvSpPr>
        <p:spPr/>
        <p:txBody>
          <a:bodyPr vert="horz" lIns="91440" tIns="45720" rIns="91440" bIns="45720" rtlCol="0" anchor="t">
            <a:normAutofit/>
          </a:bodyPr>
          <a:lstStyle/>
          <a:p>
            <a:pPr>
              <a:spcBef>
                <a:spcPts val="1000"/>
              </a:spcBef>
            </a:pPr>
            <a:r>
              <a:rPr lang="sv-SE" sz="1900">
                <a:ea typeface="+mn-lt"/>
                <a:cs typeface="+mn-lt"/>
              </a:rPr>
              <a:t>Primärvårdens hälso- och sjukvårdsuppdrag omfattas av två huvudmän och avser vanligt förekommande hälso- och sjukvårdsinsatser både enkla och komplexa som på ett patientsäkert sätt kan utföras utan särskilda medicinska eller tekniska resurser eller annan särskild kompetens.</a:t>
            </a:r>
            <a:endParaRPr lang="en-US" sz="1900">
              <a:ea typeface="+mn-lt"/>
              <a:cs typeface="+mn-lt"/>
            </a:endParaRPr>
          </a:p>
          <a:p>
            <a:pPr>
              <a:spcBef>
                <a:spcPts val="1000"/>
              </a:spcBef>
            </a:pPr>
            <a:r>
              <a:rPr lang="sv-SE" sz="1900">
                <a:ea typeface="+mn-lt"/>
                <a:cs typeface="+mn-lt"/>
              </a:rPr>
              <a:t>Regionen har ansvar för specialiserad vård som kräver särskilda medicinska eller tekniska resurser eller annan särskild kompetens även om insatsen utförs av primärvården.</a:t>
            </a:r>
            <a:endParaRPr lang="en-US" sz="1900">
              <a:ea typeface="+mn-lt"/>
              <a:cs typeface="+mn-lt"/>
            </a:endParaRPr>
          </a:p>
        </p:txBody>
      </p:sp>
    </p:spTree>
    <p:extLst>
      <p:ext uri="{BB962C8B-B14F-4D97-AF65-F5344CB8AC3E}">
        <p14:creationId xmlns:p14="http://schemas.microsoft.com/office/powerpoint/2010/main" val="172952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l: nedåt 5">
            <a:extLst>
              <a:ext uri="{FF2B5EF4-FFF2-40B4-BE49-F238E27FC236}">
                <a16:creationId xmlns:a16="http://schemas.microsoft.com/office/drawing/2014/main" id="{4CF95595-84AB-41FC-9008-5A315E2C9BA0}"/>
              </a:ext>
            </a:extLst>
          </p:cNvPr>
          <p:cNvSpPr/>
          <p:nvPr/>
        </p:nvSpPr>
        <p:spPr>
          <a:xfrm>
            <a:off x="367714" y="1"/>
            <a:ext cx="905915" cy="947057"/>
          </a:xfrm>
          <a:prstGeom prst="downArrow">
            <a:avLst>
              <a:gd name="adj1" fmla="val 100000"/>
              <a:gd name="adj2" fmla="val 272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225">
              <a:solidFill>
                <a:srgbClr val="171616"/>
              </a:solidFill>
              <a:latin typeface="Franklin Gothic Heavy" panose="020B0903020102020204" pitchFamily="34" charset="0"/>
            </a:endParaRPr>
          </a:p>
          <a:p>
            <a:pPr algn="ctr"/>
            <a:r>
              <a:rPr lang="sv-SE" spc="225">
                <a:solidFill>
                  <a:srgbClr val="171616"/>
                </a:solidFill>
                <a:latin typeface="Franklin Gothic Heavy" panose="020B0903020102020204" pitchFamily="34" charset="0"/>
              </a:rPr>
              <a:t>Del A</a:t>
            </a:r>
            <a:endParaRPr lang="en-SE" spc="225">
              <a:solidFill>
                <a:srgbClr val="171616"/>
              </a:solidFill>
              <a:latin typeface="Franklin Gothic Heavy" panose="020B0903020102020204" pitchFamily="34" charset="0"/>
            </a:endParaRPr>
          </a:p>
        </p:txBody>
      </p:sp>
      <p:sp>
        <p:nvSpPr>
          <p:cNvPr id="2" name="Title 1">
            <a:extLst>
              <a:ext uri="{FF2B5EF4-FFF2-40B4-BE49-F238E27FC236}">
                <a16:creationId xmlns:a16="http://schemas.microsoft.com/office/drawing/2014/main" id="{0DC97968-F3DB-420A-8DB3-C524A30AE9BA}"/>
              </a:ext>
            </a:extLst>
          </p:cNvPr>
          <p:cNvSpPr>
            <a:spLocks noGrp="1"/>
          </p:cNvSpPr>
          <p:nvPr>
            <p:ph type="title"/>
          </p:nvPr>
        </p:nvSpPr>
        <p:spPr>
          <a:xfrm>
            <a:off x="1095375" y="548611"/>
            <a:ext cx="6778827" cy="994172"/>
          </a:xfrm>
        </p:spPr>
        <p:txBody>
          <a:bodyPr>
            <a:normAutofit/>
          </a:bodyPr>
          <a:lstStyle/>
          <a:p>
            <a:r>
              <a:rPr lang="sv-SE" sz="2800"/>
              <a:t>Förändringar i avtalstid </a:t>
            </a:r>
          </a:p>
        </p:txBody>
      </p:sp>
      <p:pic>
        <p:nvPicPr>
          <p:cNvPr id="8" name="Platshållare för innehåll 7" descr="Bild som visar avtalstid för Hälso- och sjukvårdsavtalet&#10;1 januari 2023 Reviderat avtal träder i kraft. Uppföljning/utvecklingsarbete Färdplan Nära vård sker parallellt. År 3 finns möjlighet till uppsägning.&#10;1 januari 2027 förlängs avtalet alternativt tecknas ett nytt avtal.">
            <a:extLst>
              <a:ext uri="{FF2B5EF4-FFF2-40B4-BE49-F238E27FC236}">
                <a16:creationId xmlns:a16="http://schemas.microsoft.com/office/drawing/2014/main" id="{69C0A11F-1630-411A-8110-058338249D7E}"/>
              </a:ext>
            </a:extLst>
          </p:cNvPr>
          <p:cNvPicPr>
            <a:picLocks noGrp="1" noChangeAspect="1"/>
          </p:cNvPicPr>
          <p:nvPr>
            <p:ph sz="quarter" idx="13"/>
          </p:nvPr>
        </p:nvPicPr>
        <p:blipFill>
          <a:blip r:embed="rId3"/>
          <a:stretch>
            <a:fillRect/>
          </a:stretch>
        </p:blipFill>
        <p:spPr>
          <a:xfrm>
            <a:off x="742950" y="1494234"/>
            <a:ext cx="8001816" cy="2310956"/>
          </a:xfrm>
          <a:prstGeom prst="rect">
            <a:avLst/>
          </a:prstGeom>
        </p:spPr>
      </p:pic>
      <p:sp>
        <p:nvSpPr>
          <p:cNvPr id="3" name="TextBox 2">
            <a:extLst>
              <a:ext uri="{FF2B5EF4-FFF2-40B4-BE49-F238E27FC236}">
                <a16:creationId xmlns:a16="http://schemas.microsoft.com/office/drawing/2014/main" id="{3F299882-1BE6-4786-88B5-3F9DE641A99C}"/>
              </a:ext>
            </a:extLst>
          </p:cNvPr>
          <p:cNvSpPr txBox="1"/>
          <p:nvPr/>
        </p:nvSpPr>
        <p:spPr>
          <a:xfrm>
            <a:off x="1176847" y="3856225"/>
            <a:ext cx="62485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sv-SE" sz="1600">
                <a:cs typeface="Arial"/>
              </a:rPr>
              <a:t>Avtalstiden är förändrad från 3,5 år till 4 år. ​</a:t>
            </a:r>
          </a:p>
          <a:p>
            <a:pPr marL="285750" indent="-285750">
              <a:buFont typeface="Arial" panose="020B0604020202020204" pitchFamily="34" charset="0"/>
              <a:buChar char="•"/>
            </a:pPr>
            <a:r>
              <a:rPr lang="sv-SE" sz="1600">
                <a:cs typeface="Arial"/>
              </a:rPr>
              <a:t>Möjligheten att förlänga avtalet har ändrats från 2 år till 3 år. </a:t>
            </a:r>
            <a:r>
              <a:rPr lang="en-US" sz="1600">
                <a:cs typeface="Arial"/>
              </a:rPr>
              <a:t>​</a:t>
            </a:r>
          </a:p>
          <a:p>
            <a:pPr marL="285750" indent="-285750">
              <a:buFont typeface="Arial" panose="020B0604020202020204" pitchFamily="34" charset="0"/>
              <a:buChar char="•"/>
            </a:pPr>
            <a:r>
              <a:rPr lang="sv-SE" sz="1600">
                <a:cs typeface="Arial"/>
              </a:rPr>
              <a:t>Uppsägningstiden är förändrad från 12 månader till 18 månader.</a:t>
            </a:r>
          </a:p>
        </p:txBody>
      </p:sp>
    </p:spTree>
    <p:extLst>
      <p:ext uri="{BB962C8B-B14F-4D97-AF65-F5344CB8AC3E}">
        <p14:creationId xmlns:p14="http://schemas.microsoft.com/office/powerpoint/2010/main" val="286026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l: nedåt 5">
            <a:extLst>
              <a:ext uri="{FF2B5EF4-FFF2-40B4-BE49-F238E27FC236}">
                <a16:creationId xmlns:a16="http://schemas.microsoft.com/office/drawing/2014/main" id="{95FD9772-CFB7-4A66-B7AB-B6B8E8C14256}"/>
              </a:ext>
            </a:extLst>
          </p:cNvPr>
          <p:cNvSpPr/>
          <p:nvPr/>
        </p:nvSpPr>
        <p:spPr>
          <a:xfrm>
            <a:off x="367714" y="1"/>
            <a:ext cx="905915" cy="947057"/>
          </a:xfrm>
          <a:prstGeom prst="downArrow">
            <a:avLst>
              <a:gd name="adj1" fmla="val 100000"/>
              <a:gd name="adj2" fmla="val 272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sv-SE" spc="225">
              <a:solidFill>
                <a:srgbClr val="171616"/>
              </a:solidFill>
              <a:latin typeface="Franklin Gothic Heavy"/>
            </a:endParaRPr>
          </a:p>
          <a:p>
            <a:pPr algn="ctr">
              <a:defRPr/>
            </a:pPr>
            <a:r>
              <a:rPr lang="sv-SE" spc="225">
                <a:solidFill>
                  <a:srgbClr val="171616"/>
                </a:solidFill>
                <a:latin typeface="Franklin Gothic Heavy"/>
              </a:rPr>
              <a:t>Del B</a:t>
            </a:r>
            <a:endParaRPr lang="sv-SE" sz="1350" b="0" i="0" u="none" strike="noStrike" kern="1200" cap="none" spc="225" normalizeH="0" baseline="0" noProof="0">
              <a:ln>
                <a:noFill/>
              </a:ln>
              <a:solidFill>
                <a:srgbClr val="171616"/>
              </a:solidFill>
              <a:effectLst/>
              <a:uLnTx/>
              <a:uFillTx/>
              <a:latin typeface="Franklin Gothic Heavy" panose="020B0903020102020204" pitchFamily="34" charset="0"/>
            </a:endParaRPr>
          </a:p>
        </p:txBody>
      </p:sp>
      <p:sp>
        <p:nvSpPr>
          <p:cNvPr id="2" name="Rubrik 1">
            <a:extLst>
              <a:ext uri="{FF2B5EF4-FFF2-40B4-BE49-F238E27FC236}">
                <a16:creationId xmlns:a16="http://schemas.microsoft.com/office/drawing/2014/main" id="{25CA9B77-60DC-40F5-9108-E15CB5B678ED}"/>
              </a:ext>
            </a:extLst>
          </p:cNvPr>
          <p:cNvSpPr>
            <a:spLocks noGrp="1"/>
          </p:cNvSpPr>
          <p:nvPr>
            <p:ph type="title" idx="4294967295"/>
          </p:nvPr>
        </p:nvSpPr>
        <p:spPr>
          <a:xfrm>
            <a:off x="1237934" y="705430"/>
            <a:ext cx="5185290" cy="484188"/>
          </a:xfrm>
        </p:spPr>
        <p:txBody>
          <a:bodyPr>
            <a:noAutofit/>
          </a:bodyPr>
          <a:lstStyle/>
          <a:p>
            <a:pPr fontAlgn="base"/>
            <a:r>
              <a:rPr lang="sv-SE"/>
              <a:t>Hälso- och sjukvårdsavtalet</a:t>
            </a:r>
          </a:p>
        </p:txBody>
      </p:sp>
      <p:sp>
        <p:nvSpPr>
          <p:cNvPr id="4" name="Platshållare för innehåll 3">
            <a:extLst>
              <a:ext uri="{FF2B5EF4-FFF2-40B4-BE49-F238E27FC236}">
                <a16:creationId xmlns:a16="http://schemas.microsoft.com/office/drawing/2014/main" id="{1B5A7C1E-1982-4E44-977C-1361FE263338}"/>
              </a:ext>
            </a:extLst>
          </p:cNvPr>
          <p:cNvSpPr>
            <a:spLocks noGrp="1"/>
          </p:cNvSpPr>
          <p:nvPr>
            <p:ph sz="quarter" idx="4294967295"/>
          </p:nvPr>
        </p:nvSpPr>
        <p:spPr>
          <a:xfrm>
            <a:off x="847547" y="1577234"/>
            <a:ext cx="4730750" cy="3043495"/>
          </a:xfrm>
        </p:spPr>
        <p:txBody>
          <a:bodyPr vert="horz" lIns="68580" tIns="34290" rIns="68580" bIns="34290" rtlCol="0" anchor="t">
            <a:normAutofit fontScale="62500" lnSpcReduction="20000"/>
          </a:bodyPr>
          <a:lstStyle/>
          <a:p>
            <a:pPr fontAlgn="base">
              <a:lnSpc>
                <a:spcPct val="114000"/>
              </a:lnSpc>
              <a:spcBef>
                <a:spcPts val="0"/>
              </a:spcBef>
              <a:spcAft>
                <a:spcPts val="450"/>
              </a:spcAft>
            </a:pPr>
            <a:r>
              <a:rPr lang="sv-SE">
                <a:solidFill>
                  <a:srgbClr val="171616"/>
                </a:solidFill>
                <a:latin typeface="Franklin Gothic Medium Cond"/>
              </a:rPr>
              <a:t>Lagstiftning utökats med </a:t>
            </a:r>
          </a:p>
          <a:p>
            <a:pPr lvl="1">
              <a:lnSpc>
                <a:spcPct val="113999"/>
              </a:lnSpc>
              <a:spcBef>
                <a:spcPts val="0"/>
              </a:spcBef>
              <a:spcAft>
                <a:spcPts val="450"/>
              </a:spcAft>
            </a:pPr>
            <a:r>
              <a:rPr lang="sv-SE">
                <a:solidFill>
                  <a:srgbClr val="171616"/>
                </a:solidFill>
                <a:latin typeface="Franklin Gothic Medium Cond"/>
              </a:rPr>
              <a:t>Primärvårdens grunduppdrag</a:t>
            </a:r>
          </a:p>
          <a:p>
            <a:pPr lvl="1">
              <a:lnSpc>
                <a:spcPct val="113999"/>
              </a:lnSpc>
              <a:spcBef>
                <a:spcPts val="0"/>
              </a:spcBef>
              <a:spcAft>
                <a:spcPts val="450"/>
              </a:spcAft>
            </a:pPr>
            <a:r>
              <a:rPr lang="sv-SE">
                <a:latin typeface="Franklin Gothic Medium Cond"/>
              </a:rPr>
              <a:t>Barnkonventionen </a:t>
            </a:r>
          </a:p>
          <a:p>
            <a:pPr fontAlgn="base">
              <a:lnSpc>
                <a:spcPct val="114000"/>
              </a:lnSpc>
              <a:spcBef>
                <a:spcPts val="0"/>
              </a:spcBef>
              <a:spcAft>
                <a:spcPts val="450"/>
              </a:spcAft>
            </a:pPr>
            <a:r>
              <a:rPr lang="sv-SE" b="1">
                <a:latin typeface="Franklin Gothic Medium Cond"/>
              </a:rPr>
              <a:t>Gemensamt ansvar och samverkan</a:t>
            </a:r>
          </a:p>
          <a:p>
            <a:pPr>
              <a:lnSpc>
                <a:spcPct val="113999"/>
              </a:lnSpc>
              <a:spcBef>
                <a:spcPts val="0"/>
              </a:spcBef>
              <a:spcAft>
                <a:spcPts val="450"/>
              </a:spcAft>
            </a:pPr>
            <a:r>
              <a:rPr lang="sv-SE" b="1">
                <a:latin typeface="Franklin Gothic Medium Cond"/>
              </a:rPr>
              <a:t>Parternas ansvar</a:t>
            </a:r>
          </a:p>
          <a:p>
            <a:pPr>
              <a:lnSpc>
                <a:spcPct val="123998"/>
              </a:lnSpc>
              <a:spcBef>
                <a:spcPts val="0"/>
              </a:spcBef>
              <a:spcAft>
                <a:spcPts val="450"/>
              </a:spcAft>
            </a:pPr>
            <a:r>
              <a:rPr lang="sv-SE">
                <a:latin typeface="Franklin Gothic Medium Cond"/>
              </a:rPr>
              <a:t>Kommunens möjlighet att bistå VGR i enskilda fall är utökad till att även omfatta dagtid helg, tidigare enbart kväll och natt. </a:t>
            </a:r>
            <a:endParaRPr lang="en-US">
              <a:latin typeface="Franklin Gothic Medium Cond"/>
            </a:endParaRPr>
          </a:p>
          <a:p>
            <a:pPr>
              <a:lnSpc>
                <a:spcPct val="123998"/>
              </a:lnSpc>
              <a:spcBef>
                <a:spcPts val="0"/>
              </a:spcBef>
              <a:spcAft>
                <a:spcPts val="450"/>
              </a:spcAft>
            </a:pPr>
            <a:r>
              <a:rPr lang="sv-SE">
                <a:latin typeface="Franklin Gothic Medium Cond"/>
              </a:rPr>
              <a:t>Förtydligat att ansvaret för rehabilitering ska följa hälso- och sjukvårdsavtalet. </a:t>
            </a:r>
          </a:p>
          <a:p>
            <a:pPr>
              <a:lnSpc>
                <a:spcPct val="113999"/>
              </a:lnSpc>
              <a:spcBef>
                <a:spcPts val="0"/>
              </a:spcBef>
              <a:spcAft>
                <a:spcPts val="450"/>
              </a:spcAft>
            </a:pPr>
            <a:r>
              <a:rPr lang="sv-SE">
                <a:latin typeface="Franklin Gothic Medium Cond"/>
              </a:rPr>
              <a:t>Egenvård, utvecklat texten utifrån författningen</a:t>
            </a:r>
            <a:endParaRPr lang="sv-SE">
              <a:latin typeface="Franklin Gothic Medium Cond" panose="020B0606030402020204" pitchFamily="34" charset="0"/>
            </a:endParaRPr>
          </a:p>
          <a:p>
            <a:pPr>
              <a:lnSpc>
                <a:spcPct val="113999"/>
              </a:lnSpc>
              <a:spcBef>
                <a:spcPts val="0"/>
              </a:spcBef>
              <a:spcAft>
                <a:spcPts val="450"/>
              </a:spcAft>
            </a:pPr>
            <a:r>
              <a:rPr lang="sv-SE">
                <a:latin typeface="Franklin Gothic Medium Cond"/>
              </a:rPr>
              <a:t>Asylsökande, laghänvisningar tillagda</a:t>
            </a:r>
            <a:endParaRPr lang="sv-SE">
              <a:latin typeface="Franklin Gothic Medium Cond" panose="020B0606030402020204" pitchFamily="34" charset="0"/>
            </a:endParaRPr>
          </a:p>
          <a:p>
            <a:pPr>
              <a:lnSpc>
                <a:spcPct val="113999"/>
              </a:lnSpc>
              <a:spcBef>
                <a:spcPts val="0"/>
              </a:spcBef>
              <a:spcAft>
                <a:spcPts val="450"/>
              </a:spcAft>
            </a:pPr>
            <a:r>
              <a:rPr lang="sv-SE">
                <a:latin typeface="Franklin Gothic Medium Cond"/>
              </a:rPr>
              <a:t>Länsgemensam uppföljning</a:t>
            </a:r>
            <a:endParaRPr lang="sv-SE">
              <a:latin typeface="Franklin Gothic Medium Cond" panose="020B0606030402020204" pitchFamily="34" charset="0"/>
            </a:endParaRPr>
          </a:p>
          <a:p>
            <a:pPr>
              <a:lnSpc>
                <a:spcPct val="123998"/>
              </a:lnSpc>
              <a:spcBef>
                <a:spcPts val="0"/>
              </a:spcBef>
              <a:spcAft>
                <a:spcPts val="450"/>
              </a:spcAft>
            </a:pPr>
            <a:endParaRPr lang="sv-SE"/>
          </a:p>
          <a:p>
            <a:pPr lvl="1">
              <a:lnSpc>
                <a:spcPct val="113999"/>
              </a:lnSpc>
              <a:spcBef>
                <a:spcPts val="0"/>
              </a:spcBef>
              <a:spcAft>
                <a:spcPts val="450"/>
              </a:spcAft>
            </a:pPr>
            <a:endParaRPr lang="sv-SE">
              <a:latin typeface="Franklin Gothic Medium Cond" panose="020B0606030402020204" pitchFamily="34" charset="0"/>
            </a:endParaRPr>
          </a:p>
          <a:p>
            <a:pPr marL="0" indent="0">
              <a:lnSpc>
                <a:spcPct val="113999"/>
              </a:lnSpc>
              <a:spcBef>
                <a:spcPts val="0"/>
              </a:spcBef>
              <a:spcAft>
                <a:spcPts val="450"/>
              </a:spcAft>
              <a:buNone/>
            </a:pPr>
            <a:endParaRPr lang="sv-SE">
              <a:latin typeface="Franklin Gothic Medium Cond" panose="020B0606030402020204" pitchFamily="34" charset="0"/>
            </a:endParaRPr>
          </a:p>
          <a:p>
            <a:pPr marL="0" indent="0">
              <a:lnSpc>
                <a:spcPct val="113999"/>
              </a:lnSpc>
              <a:spcBef>
                <a:spcPts val="0"/>
              </a:spcBef>
              <a:spcAft>
                <a:spcPts val="450"/>
              </a:spcAft>
              <a:buNone/>
            </a:pPr>
            <a:endParaRPr lang="sv-SE">
              <a:latin typeface="Franklin Gothic Medium Cond" panose="020B0606030402020204" pitchFamily="34" charset="0"/>
            </a:endParaRPr>
          </a:p>
          <a:p>
            <a:pPr>
              <a:lnSpc>
                <a:spcPct val="113999"/>
              </a:lnSpc>
              <a:spcBef>
                <a:spcPts val="0"/>
              </a:spcBef>
              <a:spcAft>
                <a:spcPts val="450"/>
              </a:spcAft>
            </a:pPr>
            <a:endParaRPr lang="sv-SE">
              <a:latin typeface="Franklin Gothic Medium Cond" panose="020B0606030402020204" pitchFamily="34" charset="0"/>
            </a:endParaRPr>
          </a:p>
          <a:p>
            <a:pPr fontAlgn="base">
              <a:lnSpc>
                <a:spcPct val="114000"/>
              </a:lnSpc>
              <a:spcBef>
                <a:spcPts val="0"/>
              </a:spcBef>
              <a:spcAft>
                <a:spcPts val="450"/>
              </a:spcAft>
            </a:pPr>
            <a:endParaRPr lang="sv-SE">
              <a:latin typeface="Franklin Gothic Medium Cond" panose="020B0606030402020204" pitchFamily="34" charset="0"/>
            </a:endParaRPr>
          </a:p>
          <a:p>
            <a:pPr fontAlgn="base">
              <a:lnSpc>
                <a:spcPct val="114000"/>
              </a:lnSpc>
              <a:spcBef>
                <a:spcPts val="0"/>
              </a:spcBef>
              <a:spcAft>
                <a:spcPts val="450"/>
              </a:spcAft>
            </a:pPr>
            <a:endParaRPr lang="sv-SE">
              <a:latin typeface="Franklin Gothic Medium Cond" panose="020B0606030402020204" pitchFamily="34" charset="0"/>
            </a:endParaRPr>
          </a:p>
          <a:p>
            <a:pPr marL="0" indent="0" fontAlgn="base">
              <a:lnSpc>
                <a:spcPct val="114000"/>
              </a:lnSpc>
              <a:buNone/>
            </a:pPr>
            <a:endParaRPr lang="sv-SE">
              <a:latin typeface="Franklin Gothic Medium Cond" panose="020B0606030402020204" pitchFamily="34" charset="0"/>
            </a:endParaRPr>
          </a:p>
        </p:txBody>
      </p:sp>
      <p:sp>
        <p:nvSpPr>
          <p:cNvPr id="3" name="Platshållare för bildnummer 2">
            <a:extLst>
              <a:ext uri="{FF2B5EF4-FFF2-40B4-BE49-F238E27FC236}">
                <a16:creationId xmlns:a16="http://schemas.microsoft.com/office/drawing/2014/main" id="{721A82D2-DB7D-4765-B174-76963A78622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FA6D8A1-3423-4F6C-8695-6471C1886AE6}" type="slidenum">
              <a:rPr kumimoji="0" lang="en-SE" sz="900" b="0" i="0" u="none" strike="noStrike" kern="1200" cap="none" spc="0" normalizeH="0" baseline="0" noProof="0">
                <a:ln>
                  <a:noFill/>
                </a:ln>
                <a:solidFill>
                  <a:srgbClr val="171616">
                    <a:tint val="75000"/>
                  </a:srgbClr>
                </a:solidFill>
                <a:effectLst/>
                <a:uLnTx/>
                <a:uFillTx/>
                <a:latin typeface="Franklin Gothic Book"/>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SE" sz="900" b="0" i="0" u="none" strike="noStrike" kern="1200" cap="none" spc="0" normalizeH="0" baseline="0" noProof="0">
              <a:ln>
                <a:noFill/>
              </a:ln>
              <a:solidFill>
                <a:srgbClr val="171616">
                  <a:tint val="75000"/>
                </a:srgbClr>
              </a:solidFill>
              <a:effectLst/>
              <a:uLnTx/>
              <a:uFillTx/>
              <a:latin typeface="Franklin Gothic Book"/>
              <a:ea typeface="+mn-ea"/>
              <a:cs typeface="+mn-cs"/>
            </a:endParaRPr>
          </a:p>
        </p:txBody>
      </p:sp>
      <p:pic>
        <p:nvPicPr>
          <p:cNvPr id="15" name="Bildobjekt 14">
            <a:extLst>
              <a:ext uri="{FF2B5EF4-FFF2-40B4-BE49-F238E27FC236}">
                <a16:creationId xmlns:a16="http://schemas.microsoft.com/office/drawing/2014/main" id="{BFBD8631-BFC7-4DDA-9F6F-17B5845A5B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317546">
            <a:off x="6457950" y="1098451"/>
            <a:ext cx="2020170" cy="284320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23076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1CC7-E09D-4877-A7E1-852632838FBE}"/>
              </a:ext>
            </a:extLst>
          </p:cNvPr>
          <p:cNvSpPr>
            <a:spLocks noGrp="1"/>
          </p:cNvSpPr>
          <p:nvPr>
            <p:ph type="title"/>
          </p:nvPr>
        </p:nvSpPr>
        <p:spPr/>
        <p:txBody>
          <a:bodyPr/>
          <a:lstStyle/>
          <a:p>
            <a:r>
              <a:rPr lang="sv-SE"/>
              <a:t>Gemensamt ansvar och samverkan</a:t>
            </a:r>
          </a:p>
        </p:txBody>
      </p:sp>
      <p:sp>
        <p:nvSpPr>
          <p:cNvPr id="3" name="Content Placeholder 2">
            <a:extLst>
              <a:ext uri="{FF2B5EF4-FFF2-40B4-BE49-F238E27FC236}">
                <a16:creationId xmlns:a16="http://schemas.microsoft.com/office/drawing/2014/main" id="{87E31E14-8CD1-4CCE-B488-F927CD96EFC7}"/>
              </a:ext>
            </a:extLst>
          </p:cNvPr>
          <p:cNvSpPr>
            <a:spLocks noGrp="1"/>
          </p:cNvSpPr>
          <p:nvPr>
            <p:ph sz="quarter" idx="13"/>
          </p:nvPr>
        </p:nvSpPr>
        <p:spPr/>
        <p:txBody>
          <a:bodyPr vert="horz" lIns="91440" tIns="45720" rIns="91440" bIns="45720" rtlCol="0" anchor="t">
            <a:normAutofit fontScale="92500" lnSpcReduction="20000"/>
          </a:bodyPr>
          <a:lstStyle/>
          <a:p>
            <a:pPr marL="342900" indent="-342900"/>
            <a:r>
              <a:rPr lang="sv-SE">
                <a:ea typeface="+mn-lt"/>
                <a:cs typeface="+mn-lt"/>
              </a:rPr>
              <a:t>Tillsammans utgör professioner från de båda huvudmännen det team som ansvarar för att ge en god och säker hälso- och sjukvård till målgruppen. </a:t>
            </a:r>
            <a:br>
              <a:rPr lang="sv-SE">
                <a:ea typeface="+mn-lt"/>
                <a:cs typeface="+mn-lt"/>
              </a:rPr>
            </a:br>
            <a:endParaRPr lang="sv-SE">
              <a:ea typeface="+mn-lt"/>
              <a:cs typeface="+mn-lt"/>
            </a:endParaRPr>
          </a:p>
          <a:p>
            <a:pPr marL="342900" indent="-342900">
              <a:lnSpc>
                <a:spcPct val="123998"/>
              </a:lnSpc>
              <a:spcBef>
                <a:spcPts val="0"/>
              </a:spcBef>
              <a:spcAft>
                <a:spcPts val="450"/>
              </a:spcAft>
            </a:pPr>
            <a:r>
              <a:rPr lang="sv-SE">
                <a:ea typeface="+mn-lt"/>
                <a:cs typeface="+mn-lt"/>
              </a:rPr>
              <a:t>Patientens fasta vårdkontakt ska utses där den huvudsakliga vården ges.  </a:t>
            </a:r>
            <a:endParaRPr lang="en-US">
              <a:ea typeface="+mn-lt"/>
              <a:cs typeface="+mn-lt"/>
            </a:endParaRPr>
          </a:p>
          <a:p>
            <a:pPr marL="342900" indent="-342900">
              <a:lnSpc>
                <a:spcPct val="123998"/>
              </a:lnSpc>
              <a:spcBef>
                <a:spcPts val="0"/>
              </a:spcBef>
              <a:spcAft>
                <a:spcPts val="450"/>
              </a:spcAft>
            </a:pPr>
            <a:r>
              <a:rPr lang="sv-SE">
                <a:ea typeface="+mn-lt"/>
                <a:cs typeface="+mn-lt"/>
              </a:rPr>
              <a:t>Fast läkarkontakt och fast vårdkontakt ska tillsammans stärka patientens ställning.</a:t>
            </a:r>
          </a:p>
          <a:p>
            <a:pPr marL="342900" indent="-342900"/>
            <a:r>
              <a:rPr lang="sv-SE">
                <a:ea typeface="+mn-lt"/>
                <a:cs typeface="+mn-lt"/>
              </a:rPr>
              <a:t>Patientens vård och behandling sker efter beslut eller ordination. Huvudprincipen är att parterna var för sig har ett ekonomiskt ansvar för beslut, ordinationer eller förskrivning som görs av respektive huvudman.</a:t>
            </a:r>
            <a:endParaRPr lang="en-US">
              <a:ea typeface="+mn-lt"/>
              <a:cs typeface="+mn-lt"/>
            </a:endParaRPr>
          </a:p>
          <a:p>
            <a:pPr>
              <a:lnSpc>
                <a:spcPct val="123998"/>
              </a:lnSpc>
              <a:spcBef>
                <a:spcPts val="0"/>
              </a:spcBef>
              <a:spcAft>
                <a:spcPts val="450"/>
              </a:spcAft>
              <a:buFont typeface="Arial"/>
              <a:buChar char="•"/>
            </a:pPr>
            <a:endParaRPr lang="sv-SE"/>
          </a:p>
          <a:p>
            <a:pPr>
              <a:buNone/>
            </a:pPr>
            <a:endParaRPr lang="sv-SE"/>
          </a:p>
          <a:p>
            <a:pPr>
              <a:buNone/>
            </a:pPr>
            <a:endParaRPr lang="sv-SE"/>
          </a:p>
          <a:p>
            <a:pPr marL="0" indent="0">
              <a:buNone/>
            </a:pPr>
            <a:endParaRPr lang="sv-SE"/>
          </a:p>
        </p:txBody>
      </p:sp>
    </p:spTree>
    <p:extLst>
      <p:ext uri="{BB962C8B-B14F-4D97-AF65-F5344CB8AC3E}">
        <p14:creationId xmlns:p14="http://schemas.microsoft.com/office/powerpoint/2010/main" val="1412491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961C-DF39-4B4A-96AA-720B6EA973E1}"/>
              </a:ext>
            </a:extLst>
          </p:cNvPr>
          <p:cNvSpPr>
            <a:spLocks noGrp="1"/>
          </p:cNvSpPr>
          <p:nvPr>
            <p:ph type="title"/>
          </p:nvPr>
        </p:nvSpPr>
        <p:spPr/>
        <p:txBody>
          <a:bodyPr/>
          <a:lstStyle/>
          <a:p>
            <a:r>
              <a:rPr lang="sv-SE"/>
              <a:t>Parternas ansvar </a:t>
            </a:r>
            <a:r>
              <a:rPr lang="en-US"/>
              <a:t>- </a:t>
            </a:r>
            <a:r>
              <a:rPr lang="sv-SE"/>
              <a:t>kompletteringar</a:t>
            </a:r>
          </a:p>
        </p:txBody>
      </p:sp>
      <p:sp>
        <p:nvSpPr>
          <p:cNvPr id="3" name="Content Placeholder 2">
            <a:extLst>
              <a:ext uri="{FF2B5EF4-FFF2-40B4-BE49-F238E27FC236}">
                <a16:creationId xmlns:a16="http://schemas.microsoft.com/office/drawing/2014/main" id="{1DC9754D-07EB-482E-A5AB-D1C40DEB90C2}"/>
              </a:ext>
            </a:extLst>
          </p:cNvPr>
          <p:cNvSpPr>
            <a:spLocks noGrp="1"/>
          </p:cNvSpPr>
          <p:nvPr>
            <p:ph sz="quarter" idx="13"/>
          </p:nvPr>
        </p:nvSpPr>
        <p:spPr/>
        <p:txBody>
          <a:bodyPr vert="horz" lIns="91440" tIns="45720" rIns="91440" bIns="45720" rtlCol="0" anchor="t">
            <a:normAutofit/>
          </a:bodyPr>
          <a:lstStyle/>
          <a:p>
            <a:pPr marL="0" indent="0">
              <a:buNone/>
            </a:pPr>
            <a:r>
              <a:rPr lang="sv-SE" b="1">
                <a:ea typeface="+mn-lt"/>
                <a:cs typeface="+mn-lt"/>
              </a:rPr>
              <a:t>Regionen</a:t>
            </a:r>
          </a:p>
          <a:p>
            <a:pPr marL="0" indent="0">
              <a:buNone/>
            </a:pPr>
            <a:r>
              <a:rPr lang="sv">
                <a:ea typeface="+mn-lt"/>
                <a:cs typeface="+mn-lt"/>
              </a:rPr>
              <a:t>Erbjuda samtliga hälso- och sjukvårdsinsatser enligt HSL för personer som vistas i hem för vård och boende, HVB, eller hem för viss annan heldygnsvård.</a:t>
            </a:r>
          </a:p>
          <a:p>
            <a:pPr marL="0" indent="0">
              <a:buNone/>
            </a:pPr>
            <a:endParaRPr lang="sv">
              <a:ea typeface="+mn-lt"/>
              <a:cs typeface="+mn-lt"/>
            </a:endParaRPr>
          </a:p>
          <a:p>
            <a:pPr marL="0" indent="0">
              <a:buNone/>
            </a:pPr>
            <a:r>
              <a:rPr lang="sv" b="1">
                <a:ea typeface="+mn-lt"/>
                <a:cs typeface="+mn-lt"/>
              </a:rPr>
              <a:t>Kommunen </a:t>
            </a:r>
          </a:p>
          <a:p>
            <a:pPr marL="0" indent="0">
              <a:buNone/>
            </a:pPr>
            <a:r>
              <a:rPr lang="sv-SE">
                <a:ea typeface="+mn-lt"/>
                <a:cs typeface="+mn-lt"/>
              </a:rPr>
              <a:t>Kommunal hälso- och sjukvård är en del av primärvården. </a:t>
            </a:r>
            <a:endParaRPr lang="sv">
              <a:ea typeface="+mn-lt"/>
              <a:cs typeface="+mn-lt"/>
            </a:endParaRPr>
          </a:p>
          <a:p>
            <a:pPr marL="0" indent="0">
              <a:buNone/>
            </a:pPr>
            <a:r>
              <a:rPr lang="sv-SE">
                <a:ea typeface="+mn-lt"/>
                <a:cs typeface="+mn-lt"/>
              </a:rPr>
              <a:t>Kommunal primärvård omfattar vanligt förekommande vårdbehov, både enkla som komplexa.</a:t>
            </a:r>
          </a:p>
        </p:txBody>
      </p:sp>
    </p:spTree>
    <p:extLst>
      <p:ext uri="{BB962C8B-B14F-4D97-AF65-F5344CB8AC3E}">
        <p14:creationId xmlns:p14="http://schemas.microsoft.com/office/powerpoint/2010/main" val="413272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nedåt 4">
            <a:extLst>
              <a:ext uri="{FF2B5EF4-FFF2-40B4-BE49-F238E27FC236}">
                <a16:creationId xmlns:a16="http://schemas.microsoft.com/office/drawing/2014/main" id="{6DB538FC-484E-4F01-9236-A5F21A11BBB8}"/>
              </a:ext>
            </a:extLst>
          </p:cNvPr>
          <p:cNvSpPr/>
          <p:nvPr/>
        </p:nvSpPr>
        <p:spPr>
          <a:xfrm>
            <a:off x="367714" y="1"/>
            <a:ext cx="905915" cy="947057"/>
          </a:xfrm>
          <a:prstGeom prst="downArrow">
            <a:avLst>
              <a:gd name="adj1" fmla="val 100000"/>
              <a:gd name="adj2" fmla="val 272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pc="225">
              <a:solidFill>
                <a:srgbClr val="171616"/>
              </a:solidFill>
              <a:latin typeface="Franklin Gothic Heavy"/>
            </a:endParaRPr>
          </a:p>
          <a:p>
            <a:pPr algn="ctr"/>
            <a:r>
              <a:rPr lang="sv-SE" spc="225">
                <a:solidFill>
                  <a:srgbClr val="171616"/>
                </a:solidFill>
                <a:latin typeface="Franklin Gothic Heavy"/>
              </a:rPr>
              <a:t>Del C</a:t>
            </a:r>
            <a:endParaRPr lang="en-SE" spc="225">
              <a:solidFill>
                <a:srgbClr val="171616"/>
              </a:solidFill>
              <a:latin typeface="Franklin Gothic Heavy"/>
            </a:endParaRPr>
          </a:p>
        </p:txBody>
      </p:sp>
      <p:sp>
        <p:nvSpPr>
          <p:cNvPr id="9" name="Rubrik 8">
            <a:extLst>
              <a:ext uri="{FF2B5EF4-FFF2-40B4-BE49-F238E27FC236}">
                <a16:creationId xmlns:a16="http://schemas.microsoft.com/office/drawing/2014/main" id="{B25EBDBE-FE69-462C-AAA3-EBA82407528A}"/>
              </a:ext>
            </a:extLst>
          </p:cNvPr>
          <p:cNvSpPr txBox="1">
            <a:spLocks noGrp="1"/>
          </p:cNvSpPr>
          <p:nvPr>
            <p:ph type="title" idx="4294967295"/>
          </p:nvPr>
        </p:nvSpPr>
        <p:spPr>
          <a:xfrm>
            <a:off x="1560089" y="998242"/>
            <a:ext cx="3505200" cy="5770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kumimoji="0" lang="sv-SE" sz="1050" b="0" i="0" u="none" strike="noStrike" kern="1200" cap="none" spc="225" normalizeH="0" baseline="0" noProof="0">
                <a:ln>
                  <a:noFill/>
                </a:ln>
                <a:solidFill>
                  <a:srgbClr val="171616"/>
                </a:solidFill>
                <a:effectLst/>
                <a:uLnTx/>
                <a:uFillTx/>
                <a:latin typeface="Franklin Gothic Medium"/>
                <a:ea typeface="+mn-ea"/>
                <a:cs typeface="+mn-cs"/>
              </a:rPr>
              <a:t>ÖVERENSKOMMELSE LÄKARMEDVERKAN I KOMMUN</a:t>
            </a:r>
            <a:r>
              <a:rPr kumimoji="0" lang="sv-SE" sz="1050" b="0" i="0" u="none" strike="noStrike" kern="1200" cap="none" spc="225" normalizeH="0" baseline="0" noProof="0">
                <a:ln>
                  <a:noFill/>
                </a:ln>
                <a:solidFill>
                  <a:schemeClr val="tx1"/>
                </a:solidFill>
                <a:effectLst/>
                <a:uLnTx/>
                <a:uFillTx/>
                <a:latin typeface="Franklin Gothic Medium"/>
                <a:ea typeface="+mn-ea"/>
                <a:cs typeface="+mn-cs"/>
              </a:rPr>
              <a:t>AL PRIMÄRVÅRD I </a:t>
            </a:r>
            <a:r>
              <a:rPr kumimoji="0" lang="sv-SE" sz="1050" b="0" i="0" u="none" strike="noStrike" kern="1200" cap="none" spc="225" normalizeH="0" baseline="0" noProof="0">
                <a:ln>
                  <a:noFill/>
                </a:ln>
                <a:solidFill>
                  <a:srgbClr val="171616"/>
                </a:solidFill>
                <a:effectLst/>
                <a:uLnTx/>
                <a:uFillTx/>
                <a:latin typeface="Franklin Gothic Medium"/>
                <a:ea typeface="+mn-ea"/>
                <a:cs typeface="+mn-cs"/>
              </a:rPr>
              <a:t>VÄSTRA GÖTALAND</a:t>
            </a:r>
          </a:p>
        </p:txBody>
      </p:sp>
      <p:sp>
        <p:nvSpPr>
          <p:cNvPr id="4" name="Platshållare för innehåll 3">
            <a:extLst>
              <a:ext uri="{FF2B5EF4-FFF2-40B4-BE49-F238E27FC236}">
                <a16:creationId xmlns:a16="http://schemas.microsoft.com/office/drawing/2014/main" id="{D23EAD07-B6BE-4AA9-8C17-F65AC137C012}"/>
              </a:ext>
            </a:extLst>
          </p:cNvPr>
          <p:cNvSpPr>
            <a:spLocks noGrp="1"/>
          </p:cNvSpPr>
          <p:nvPr>
            <p:ph sz="half" idx="4294967295"/>
          </p:nvPr>
        </p:nvSpPr>
        <p:spPr>
          <a:xfrm>
            <a:off x="821972" y="1923055"/>
            <a:ext cx="4561114" cy="2789215"/>
          </a:xfrm>
        </p:spPr>
        <p:txBody>
          <a:bodyPr vert="horz" lIns="68580" tIns="34290" rIns="68580" bIns="34290" rtlCol="0" anchor="t">
            <a:normAutofit fontScale="70000" lnSpcReduction="20000"/>
          </a:bodyPr>
          <a:lstStyle/>
          <a:p>
            <a:pPr>
              <a:lnSpc>
                <a:spcPct val="103999"/>
              </a:lnSpc>
              <a:spcBef>
                <a:spcPts val="0"/>
              </a:spcBef>
              <a:spcAft>
                <a:spcPts val="450"/>
              </a:spcAft>
            </a:pPr>
            <a:r>
              <a:rPr lang="sv-SE">
                <a:latin typeface="Franklin Gothic Medium Cond"/>
              </a:rPr>
              <a:t>Gemensamt ansvar</a:t>
            </a:r>
          </a:p>
          <a:p>
            <a:pPr lvl="1">
              <a:lnSpc>
                <a:spcPct val="103999"/>
              </a:lnSpc>
              <a:spcBef>
                <a:spcPts val="0"/>
              </a:spcBef>
              <a:spcAft>
                <a:spcPts val="450"/>
              </a:spcAft>
              <a:buFont typeface="Arial"/>
            </a:pPr>
            <a:r>
              <a:rPr lang="sv-SE">
                <a:latin typeface="Franklin Gothic Medium Cond"/>
              </a:rPr>
              <a:t>Närområdesplan inklusive bilaga</a:t>
            </a:r>
            <a:endParaRPr lang="en-US">
              <a:latin typeface="Franklin Gothic Medium Cond"/>
            </a:endParaRPr>
          </a:p>
          <a:p>
            <a:pPr lvl="1">
              <a:lnSpc>
                <a:spcPct val="103999"/>
              </a:lnSpc>
              <a:spcBef>
                <a:spcPts val="0"/>
              </a:spcBef>
              <a:spcAft>
                <a:spcPts val="450"/>
              </a:spcAft>
              <a:buFont typeface="Arial"/>
            </a:pPr>
            <a:r>
              <a:rPr lang="sv-SE">
                <a:latin typeface="Franklin Gothic Medium Cond"/>
              </a:rPr>
              <a:t>Samverka mellan professionerna är en förutsättning för att kunna bedriva en patientsäker och personcentrerad vård</a:t>
            </a:r>
          </a:p>
          <a:p>
            <a:pPr>
              <a:lnSpc>
                <a:spcPct val="103999"/>
              </a:lnSpc>
              <a:spcBef>
                <a:spcPts val="0"/>
              </a:spcBef>
              <a:spcAft>
                <a:spcPts val="450"/>
              </a:spcAft>
            </a:pPr>
            <a:r>
              <a:rPr lang="sv-SE">
                <a:latin typeface="Franklin Gothic Medium Cond"/>
              </a:rPr>
              <a:t>Regionens ansvar</a:t>
            </a:r>
            <a:endParaRPr lang="en-US">
              <a:latin typeface="Franklin Gothic Medium Cond"/>
            </a:endParaRPr>
          </a:p>
          <a:p>
            <a:pPr lvl="1">
              <a:lnSpc>
                <a:spcPct val="103999"/>
              </a:lnSpc>
              <a:spcBef>
                <a:spcPts val="0"/>
              </a:spcBef>
              <a:spcAft>
                <a:spcPts val="450"/>
              </a:spcAft>
              <a:buFont typeface="Arial"/>
            </a:pPr>
            <a:r>
              <a:rPr lang="sv-SE">
                <a:latin typeface="Franklin Gothic Medium Cond"/>
              </a:rPr>
              <a:t>att ge möjlighet till fast läkarkontakt inom primärvård</a:t>
            </a:r>
            <a:endParaRPr lang="en-US">
              <a:latin typeface="Franklin Gothic Medium Cond"/>
            </a:endParaRPr>
          </a:p>
          <a:p>
            <a:pPr>
              <a:lnSpc>
                <a:spcPct val="103999"/>
              </a:lnSpc>
              <a:spcBef>
                <a:spcPts val="0"/>
              </a:spcBef>
              <a:spcAft>
                <a:spcPts val="450"/>
              </a:spcAft>
            </a:pPr>
            <a:r>
              <a:rPr lang="sv-SE">
                <a:latin typeface="Franklin Gothic Medium Cond"/>
              </a:rPr>
              <a:t>Vårdcentralens särskilda ansvar</a:t>
            </a:r>
            <a:endParaRPr lang="en-US">
              <a:latin typeface="Franklin Gothic Medium Cond"/>
            </a:endParaRPr>
          </a:p>
          <a:p>
            <a:pPr lvl="1">
              <a:lnSpc>
                <a:spcPct val="103999"/>
              </a:lnSpc>
              <a:spcBef>
                <a:spcPts val="0"/>
              </a:spcBef>
              <a:spcAft>
                <a:spcPts val="450"/>
              </a:spcAft>
            </a:pPr>
            <a:r>
              <a:rPr lang="sv-SE">
                <a:latin typeface="Franklin Gothic Medium Cond"/>
              </a:rPr>
              <a:t>Tillgänglighet till läkare hela dygnet</a:t>
            </a:r>
          </a:p>
          <a:p>
            <a:pPr marL="342900" indent="-342900">
              <a:buFont typeface="Arial"/>
              <a:buChar char="•"/>
            </a:pPr>
            <a:endParaRPr lang="sv-SE" sz="1500"/>
          </a:p>
          <a:p>
            <a:pPr marL="0" indent="0">
              <a:buNone/>
            </a:pPr>
            <a:br>
              <a:rPr lang="sv-SE" sz="1500" u="sng">
                <a:ea typeface="+mn-lt"/>
                <a:cs typeface="+mn-lt"/>
              </a:rPr>
            </a:br>
            <a:endParaRPr lang="sv-SE" sz="1500">
              <a:solidFill>
                <a:srgbClr val="171616"/>
              </a:solidFill>
            </a:endParaRPr>
          </a:p>
          <a:p>
            <a:pPr marL="0" indent="0">
              <a:buNone/>
            </a:pPr>
            <a:endParaRPr lang="sv-SE" sz="1950">
              <a:solidFill>
                <a:srgbClr val="171616"/>
              </a:solidFill>
              <a:latin typeface="Franklin Gothic Book"/>
            </a:endParaRPr>
          </a:p>
          <a:p>
            <a:endParaRPr lang="sv-SE" sz="1950" i="1">
              <a:solidFill>
                <a:srgbClr val="0070C0"/>
              </a:solidFill>
              <a:latin typeface="Franklin Gothic Medium Cond" panose="020B0606030402020204" pitchFamily="34" charset="0"/>
            </a:endParaRPr>
          </a:p>
        </p:txBody>
      </p:sp>
      <p:pic>
        <p:nvPicPr>
          <p:cNvPr id="11" name="Bildobjekt 10">
            <a:extLst>
              <a:ext uri="{FF2B5EF4-FFF2-40B4-BE49-F238E27FC236}">
                <a16:creationId xmlns:a16="http://schemas.microsoft.com/office/drawing/2014/main" id="{E05598BA-9349-47AD-B23A-56C95D92F0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377642">
            <a:off x="6078722" y="1060155"/>
            <a:ext cx="2007331" cy="283128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0061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2840B08-04E8-492D-8752-819074896C62}"/>
              </a:ext>
            </a:extLst>
          </p:cNvPr>
          <p:cNvSpPr>
            <a:spLocks noGrp="1"/>
          </p:cNvSpPr>
          <p:nvPr>
            <p:ph type="title" idx="4294967295"/>
          </p:nvPr>
        </p:nvSpPr>
        <p:spPr>
          <a:xfrm>
            <a:off x="367714" y="1"/>
            <a:ext cx="905915" cy="947057"/>
          </a:xfrm>
          <a:prstGeom prst="downArrow">
            <a:avLst>
              <a:gd name="adj1" fmla="val 100000"/>
              <a:gd name="adj2" fmla="val 27273"/>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00000"/>
              </a:lnSpc>
              <a:spcBef>
                <a:spcPts val="0"/>
              </a:spcBef>
              <a:defRPr/>
            </a:pPr>
            <a:br>
              <a:rPr lang="sv-SE" sz="1350" spc="225">
                <a:solidFill>
                  <a:schemeClr val="tx1"/>
                </a:solidFill>
                <a:latin typeface="Franklin Gothic Heavy"/>
              </a:rPr>
            </a:br>
            <a:r>
              <a:rPr lang="sv-SE" sz="1350" spc="225">
                <a:solidFill>
                  <a:schemeClr val="tx1"/>
                </a:solidFill>
                <a:latin typeface="Franklin Gothic Heavy"/>
              </a:rPr>
              <a:t>Del C</a:t>
            </a:r>
            <a:endParaRPr lang="en-SE" sz="1350" spc="225">
              <a:solidFill>
                <a:schemeClr val="tx1"/>
              </a:solidFill>
              <a:latin typeface="Franklin Gothic Heavy"/>
            </a:endParaRPr>
          </a:p>
        </p:txBody>
      </p:sp>
      <p:sp>
        <p:nvSpPr>
          <p:cNvPr id="9" name="textruta 8">
            <a:extLst>
              <a:ext uri="{FF2B5EF4-FFF2-40B4-BE49-F238E27FC236}">
                <a16:creationId xmlns:a16="http://schemas.microsoft.com/office/drawing/2014/main" id="{B25EBDBE-FE69-462C-AAA3-EBA82407528A}"/>
              </a:ext>
            </a:extLst>
          </p:cNvPr>
          <p:cNvSpPr txBox="1"/>
          <p:nvPr/>
        </p:nvSpPr>
        <p:spPr>
          <a:xfrm>
            <a:off x="1528953" y="1089410"/>
            <a:ext cx="3377293" cy="577081"/>
          </a:xfrm>
          <a:prstGeom prst="rect">
            <a:avLst/>
          </a:prstGeom>
          <a:noFill/>
        </p:spPr>
        <p:txBody>
          <a:bodyPr wrap="square">
            <a:spAutoFit/>
          </a:bodyPr>
          <a:lstStyle/>
          <a:p>
            <a:pPr fontAlgn="base"/>
            <a:r>
              <a:rPr lang="sv-SE" sz="1050" spc="225">
                <a:solidFill>
                  <a:srgbClr val="171616"/>
                </a:solidFill>
                <a:latin typeface="Franklin Gothic Medium" panose="020B0603020102020204" pitchFamily="34" charset="0"/>
                <a:ea typeface="+mj-ea"/>
                <a:cs typeface="+mj-cs"/>
              </a:rPr>
              <a:t>ÖVERENSKOMMELSE SAMVERKAN VID IN- OCH UTSKRIVNING FRÅN SLUTEN HÄLSO- OCH SJUKVÅRD  </a:t>
            </a:r>
          </a:p>
        </p:txBody>
      </p:sp>
      <p:sp>
        <p:nvSpPr>
          <p:cNvPr id="4" name="Platshållare för innehåll 3">
            <a:extLst>
              <a:ext uri="{FF2B5EF4-FFF2-40B4-BE49-F238E27FC236}">
                <a16:creationId xmlns:a16="http://schemas.microsoft.com/office/drawing/2014/main" id="{D23EAD07-B6BE-4AA9-8C17-F65AC137C012}"/>
              </a:ext>
            </a:extLst>
          </p:cNvPr>
          <p:cNvSpPr>
            <a:spLocks noGrp="1"/>
          </p:cNvSpPr>
          <p:nvPr>
            <p:ph sz="half" idx="4294967295"/>
          </p:nvPr>
        </p:nvSpPr>
        <p:spPr>
          <a:xfrm>
            <a:off x="901545" y="1890584"/>
            <a:ext cx="4519819" cy="2840034"/>
          </a:xfrm>
        </p:spPr>
        <p:txBody>
          <a:bodyPr vert="horz" lIns="68580" tIns="34290" rIns="68580" bIns="34290" rtlCol="0" anchor="t">
            <a:normAutofit fontScale="85000" lnSpcReduction="20000"/>
          </a:bodyPr>
          <a:lstStyle/>
          <a:p>
            <a:pPr fontAlgn="base"/>
            <a:r>
              <a:rPr lang="sv-SE" sz="1950">
                <a:latin typeface="Franklin Gothic Medium Cond"/>
              </a:rPr>
              <a:t>Gemensamt ansvar</a:t>
            </a:r>
          </a:p>
          <a:p>
            <a:pPr marL="342900" lvl="2" indent="0" fontAlgn="base">
              <a:spcBef>
                <a:spcPts val="750"/>
              </a:spcBef>
              <a:buNone/>
            </a:pPr>
            <a:r>
              <a:rPr lang="sv-SE" sz="1650">
                <a:latin typeface="Franklin Gothic Medium Cond"/>
              </a:rPr>
              <a:t>Omgående har omformuleras </a:t>
            </a:r>
            <a:endParaRPr lang="sv-SE" sz="1650">
              <a:solidFill>
                <a:srgbClr val="0070C0"/>
              </a:solidFill>
              <a:latin typeface="Franklin Gothic Medium Cond" panose="020B0606030402020204" pitchFamily="34" charset="0"/>
            </a:endParaRPr>
          </a:p>
          <a:p>
            <a:pPr marL="857250" lvl="3">
              <a:spcBef>
                <a:spcPts val="750"/>
              </a:spcBef>
            </a:pPr>
            <a:r>
              <a:rPr lang="sv-SE" sz="1500">
                <a:latin typeface="Franklin Gothic Medium Cond"/>
              </a:rPr>
              <a:t> Enligt lagtext "så snart som möjligt"</a:t>
            </a:r>
            <a:endParaRPr lang="sv-SE" sz="1500">
              <a:latin typeface="Franklin Gothic Medium Cond" panose="020B0606030402020204" pitchFamily="34" charset="0"/>
            </a:endParaRPr>
          </a:p>
          <a:p>
            <a:pPr marL="342900" lvl="2" indent="0" fontAlgn="base">
              <a:spcBef>
                <a:spcPts val="750"/>
              </a:spcBef>
              <a:buNone/>
            </a:pPr>
            <a:r>
              <a:rPr lang="sv-SE" sz="1650">
                <a:latin typeface="Franklin Gothic Medium Cond"/>
              </a:rPr>
              <a:t>Tydligare målformulering</a:t>
            </a:r>
            <a:endParaRPr lang="sv-SE">
              <a:latin typeface="Franklin Gothic Book"/>
            </a:endParaRPr>
          </a:p>
          <a:p>
            <a:pPr marL="857250" lvl="3">
              <a:spcBef>
                <a:spcPts val="750"/>
              </a:spcBef>
            </a:pPr>
            <a:r>
              <a:rPr lang="sv-SE" sz="1500">
                <a:latin typeface="Franklin Gothic Medium Cond"/>
              </a:rPr>
              <a:t>"Vård på rätt vårdnivå"</a:t>
            </a:r>
            <a:endParaRPr lang="sv-SE" sz="1500">
              <a:latin typeface="Franklin Gothic Book"/>
            </a:endParaRPr>
          </a:p>
          <a:p>
            <a:pPr fontAlgn="base"/>
            <a:r>
              <a:rPr lang="sv-SE" sz="1900">
                <a:latin typeface="Franklin Gothic Medium Cond"/>
              </a:rPr>
              <a:t>Kommunens betalningsansvar</a:t>
            </a:r>
          </a:p>
          <a:p>
            <a:pPr marL="342900" lvl="1" indent="0">
              <a:buNone/>
            </a:pPr>
            <a:r>
              <a:rPr lang="sv-SE" sz="1600">
                <a:latin typeface="Franklin Gothic Medium Cond"/>
              </a:rPr>
              <a:t>Förutsättningar kopplat till den regionfinansierade öppenvården</a:t>
            </a:r>
          </a:p>
          <a:p>
            <a:pPr lvl="2"/>
            <a:r>
              <a:rPr lang="sv-SE">
                <a:latin typeface="Franklin Gothic Medium Cond"/>
              </a:rPr>
              <a:t>Planering finns för insatser av den regionfinansierade öppna vården.</a:t>
            </a:r>
          </a:p>
          <a:p>
            <a:pPr lvl="2"/>
            <a:r>
              <a:rPr lang="sv-SE">
                <a:latin typeface="Franklin Gothic Medium Cond"/>
              </a:rPr>
              <a:t>Insatser från den regionfinansierade öppna vården är tillgängliga för en patientsäker vård i hemmet.</a:t>
            </a:r>
          </a:p>
          <a:p>
            <a:pPr fontAlgn="base"/>
            <a:r>
              <a:rPr lang="sv-SE" sz="1950">
                <a:latin typeface="Franklin Gothic Medium Cond"/>
              </a:rPr>
              <a:t>Betalningsmodellen kvarstår</a:t>
            </a:r>
          </a:p>
          <a:p>
            <a:pPr fontAlgn="base"/>
            <a:endParaRPr lang="sv-SE" sz="2000">
              <a:highlight>
                <a:srgbClr val="FF0000"/>
              </a:highlight>
              <a:latin typeface="Franklin Gothic Medium Cond"/>
            </a:endParaRPr>
          </a:p>
          <a:p>
            <a:pPr fontAlgn="base"/>
            <a:endParaRPr lang="sv-SE" sz="1950">
              <a:latin typeface="Franklin Gothic Medium Cond"/>
            </a:endParaRPr>
          </a:p>
        </p:txBody>
      </p:sp>
      <p:pic>
        <p:nvPicPr>
          <p:cNvPr id="12" name="Bildobjekt 11">
            <a:extLst>
              <a:ext uri="{FF2B5EF4-FFF2-40B4-BE49-F238E27FC236}">
                <a16:creationId xmlns:a16="http://schemas.microsoft.com/office/drawing/2014/main" id="{B45C5A90-EA90-4711-A407-26380EEA76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343474">
            <a:off x="5930904" y="1162058"/>
            <a:ext cx="2057399" cy="290598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7949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l: nedåt 10">
            <a:extLst>
              <a:ext uri="{FF2B5EF4-FFF2-40B4-BE49-F238E27FC236}">
                <a16:creationId xmlns:a16="http://schemas.microsoft.com/office/drawing/2014/main" id="{C8FF70A9-CA49-4618-A6B4-3BDB8A8BA584}"/>
              </a:ext>
            </a:extLst>
          </p:cNvPr>
          <p:cNvSpPr/>
          <p:nvPr/>
        </p:nvSpPr>
        <p:spPr>
          <a:xfrm>
            <a:off x="367714" y="1"/>
            <a:ext cx="905915" cy="947057"/>
          </a:xfrm>
          <a:prstGeom prst="downArrow">
            <a:avLst>
              <a:gd name="adj1" fmla="val 100000"/>
              <a:gd name="adj2" fmla="val 272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000" spc="225">
              <a:solidFill>
                <a:schemeClr val="tx1"/>
              </a:solidFill>
              <a:latin typeface="Franklin Gothic Heavy"/>
            </a:endParaRPr>
          </a:p>
          <a:p>
            <a:pPr algn="ctr"/>
            <a:r>
              <a:rPr lang="sv-SE" spc="225">
                <a:solidFill>
                  <a:schemeClr val="tx1"/>
                </a:solidFill>
                <a:latin typeface="Franklin Gothic Heavy"/>
              </a:rPr>
              <a:t>Del C</a:t>
            </a:r>
            <a:endParaRPr lang="en-SE" spc="225">
              <a:solidFill>
                <a:schemeClr val="tx1"/>
              </a:solidFill>
              <a:latin typeface="Franklin Gothic Heavy"/>
            </a:endParaRPr>
          </a:p>
        </p:txBody>
      </p:sp>
      <p:sp>
        <p:nvSpPr>
          <p:cNvPr id="6" name="Rubrik 5">
            <a:extLst>
              <a:ext uri="{FF2B5EF4-FFF2-40B4-BE49-F238E27FC236}">
                <a16:creationId xmlns:a16="http://schemas.microsoft.com/office/drawing/2014/main" id="{2C53DCA6-2182-460F-BCCB-24BF82D55F8A}"/>
              </a:ext>
            </a:extLst>
          </p:cNvPr>
          <p:cNvSpPr>
            <a:spLocks noGrp="1"/>
          </p:cNvSpPr>
          <p:nvPr>
            <p:ph type="title" idx="4294967295"/>
          </p:nvPr>
        </p:nvSpPr>
        <p:spPr>
          <a:xfrm>
            <a:off x="1429341" y="1080726"/>
            <a:ext cx="4441372" cy="710803"/>
          </a:xfrm>
        </p:spPr>
        <p:txBody>
          <a:bodyPr>
            <a:normAutofit/>
          </a:bodyPr>
          <a:lstStyle/>
          <a:p>
            <a:pPr fontAlgn="base">
              <a:lnSpc>
                <a:spcPct val="100000"/>
              </a:lnSpc>
              <a:spcBef>
                <a:spcPts val="0"/>
              </a:spcBef>
              <a:defRPr/>
            </a:pPr>
            <a:r>
              <a:rPr lang="sv-SE" sz="1050" spc="225">
                <a:solidFill>
                  <a:srgbClr val="171616"/>
                </a:solidFill>
                <a:latin typeface="Franklin Gothic Medium" panose="020B0603020102020204" pitchFamily="34" charset="0"/>
                <a:ea typeface="+mn-ea"/>
                <a:cs typeface="+mn-cs"/>
              </a:rPr>
              <a:t>ÖVERENSKOMMELSE SAMVERKAN KRING PERSONER MED PSYKISK FUNKTIONSNEDSÄTTNING OCH PERSONER MED MISSBRUK OCH BEROENDE</a:t>
            </a:r>
            <a:endParaRPr lang="en-SE"/>
          </a:p>
        </p:txBody>
      </p:sp>
      <p:sp>
        <p:nvSpPr>
          <p:cNvPr id="4" name="Platshållare för innehåll 3">
            <a:extLst>
              <a:ext uri="{FF2B5EF4-FFF2-40B4-BE49-F238E27FC236}">
                <a16:creationId xmlns:a16="http://schemas.microsoft.com/office/drawing/2014/main" id="{D23EAD07-B6BE-4AA9-8C17-F65AC137C012}"/>
              </a:ext>
            </a:extLst>
          </p:cNvPr>
          <p:cNvSpPr>
            <a:spLocks noGrp="1"/>
          </p:cNvSpPr>
          <p:nvPr>
            <p:ph sz="quarter" idx="4294967295"/>
          </p:nvPr>
        </p:nvSpPr>
        <p:spPr>
          <a:xfrm>
            <a:off x="1052713" y="1983582"/>
            <a:ext cx="4720288" cy="2995613"/>
          </a:xfrm>
        </p:spPr>
        <p:txBody>
          <a:bodyPr vert="horz" lIns="68580" tIns="34290" rIns="68580" bIns="34290" rtlCol="0" anchor="t">
            <a:normAutofit/>
          </a:bodyPr>
          <a:lstStyle/>
          <a:p>
            <a:pPr marL="0" indent="0" fontAlgn="base">
              <a:lnSpc>
                <a:spcPct val="100000"/>
              </a:lnSpc>
              <a:buNone/>
            </a:pPr>
            <a:endParaRPr lang="sv-SE" sz="1700">
              <a:highlight>
                <a:srgbClr val="FF0000"/>
              </a:highlight>
              <a:latin typeface="Franklin Gothic Medium Cond"/>
            </a:endParaRPr>
          </a:p>
          <a:p>
            <a:pPr>
              <a:lnSpc>
                <a:spcPct val="100000"/>
              </a:lnSpc>
            </a:pPr>
            <a:r>
              <a:rPr lang="sv-SE" sz="1700">
                <a:latin typeface="Franklin Gothic Medium Cond"/>
              </a:rPr>
              <a:t>Tydliggörande gällande ansvarsfördelning för respektive huvudman samt för gemensamma ansvarsområden</a:t>
            </a:r>
          </a:p>
          <a:p>
            <a:pPr>
              <a:lnSpc>
                <a:spcPct val="100000"/>
              </a:lnSpc>
            </a:pPr>
            <a:r>
              <a:rPr lang="sv-SE" sz="1700">
                <a:latin typeface="Franklin Gothic Medium Cond"/>
              </a:rPr>
              <a:t>Tillägg i text om lagstiftning</a:t>
            </a:r>
            <a:br>
              <a:rPr lang="sv-SE" sz="1800" b="1">
                <a:latin typeface="Franklin Gothic Medium Cond" panose="020B0606030402020204" pitchFamily="34" charset="0"/>
              </a:rPr>
            </a:br>
            <a:r>
              <a:rPr lang="sv-SE" sz="1500">
                <a:latin typeface="Franklin Gothic Medium Cond"/>
              </a:rPr>
              <a:t>"Överenskommelsen omfattar samtliga kommunala och regionala verksamheter som möter målgruppen”</a:t>
            </a:r>
            <a:endParaRPr lang="en-US"/>
          </a:p>
          <a:p>
            <a:pPr marL="0" indent="0">
              <a:lnSpc>
                <a:spcPct val="100000"/>
              </a:lnSpc>
              <a:buNone/>
            </a:pPr>
            <a:endParaRPr lang="sv-SE" sz="1500" i="1">
              <a:latin typeface="Franklin Gothic Medium Cond"/>
            </a:endParaRPr>
          </a:p>
          <a:p>
            <a:pPr marL="0" indent="0">
              <a:lnSpc>
                <a:spcPct val="100000"/>
              </a:lnSpc>
              <a:buNone/>
            </a:pPr>
            <a:endParaRPr lang="sv-SE" sz="1400">
              <a:latin typeface="Franklin Gothic Medium Cond"/>
            </a:endParaRPr>
          </a:p>
        </p:txBody>
      </p:sp>
      <p:pic>
        <p:nvPicPr>
          <p:cNvPr id="13" name="Bildobjekt 12">
            <a:extLst>
              <a:ext uri="{FF2B5EF4-FFF2-40B4-BE49-F238E27FC236}">
                <a16:creationId xmlns:a16="http://schemas.microsoft.com/office/drawing/2014/main" id="{3D621C7E-782C-4A2B-B2DF-866DD08589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60411">
            <a:off x="6115901" y="1176350"/>
            <a:ext cx="2085124" cy="295157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1244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9" descr="En bild som visar karta över Västra Götaland">
            <a:extLst>
              <a:ext uri="{FF2B5EF4-FFF2-40B4-BE49-F238E27FC236}">
                <a16:creationId xmlns:a16="http://schemas.microsoft.com/office/drawing/2014/main" id="{4C028474-5383-453A-B3E4-7AFCBA798F2C}"/>
              </a:ext>
            </a:extLst>
          </p:cNvPr>
          <p:cNvPicPr>
            <a:picLocks noChangeAspect="1"/>
          </p:cNvPicPr>
          <p:nvPr/>
        </p:nvPicPr>
        <p:blipFill rotWithShape="1">
          <a:blip r:embed="rId3" cstate="screen">
            <a:alphaModFix amt="50000"/>
            <a:biLevel thresh="50000"/>
            <a:extLst>
              <a:ext uri="{28A0092B-C50C-407E-A947-70E740481C1C}">
                <a14:useLocalDpi xmlns:a14="http://schemas.microsoft.com/office/drawing/2010/main"/>
              </a:ext>
            </a:extLst>
          </a:blip>
          <a:srcRect/>
          <a:stretch/>
        </p:blipFill>
        <p:spPr>
          <a:xfrm>
            <a:off x="-142503" y="2785349"/>
            <a:ext cx="4034642" cy="2358152"/>
          </a:xfrm>
          <a:prstGeom prst="rect">
            <a:avLst/>
          </a:prstGeom>
        </p:spPr>
      </p:pic>
      <p:sp>
        <p:nvSpPr>
          <p:cNvPr id="6" name="Rubrik 5">
            <a:extLst>
              <a:ext uri="{FF2B5EF4-FFF2-40B4-BE49-F238E27FC236}">
                <a16:creationId xmlns:a16="http://schemas.microsoft.com/office/drawing/2014/main" id="{9AB69723-116D-44D6-84B3-DAAD2BD57F90}"/>
              </a:ext>
            </a:extLst>
          </p:cNvPr>
          <p:cNvSpPr>
            <a:spLocks noGrp="1"/>
          </p:cNvSpPr>
          <p:nvPr>
            <p:ph type="title"/>
          </p:nvPr>
        </p:nvSpPr>
        <p:spPr>
          <a:xfrm>
            <a:off x="685801" y="767729"/>
            <a:ext cx="2714732" cy="3608043"/>
          </a:xfrm>
        </p:spPr>
        <p:txBody>
          <a:bodyPr>
            <a:normAutofit/>
          </a:bodyPr>
          <a:lstStyle/>
          <a:p>
            <a:r>
              <a:rPr lang="sv-SE" sz="2700" dirty="0">
                <a:latin typeface="Franklin Gothic Demi"/>
              </a:rPr>
              <a:t>Politisk viljeinriktning </a:t>
            </a:r>
            <a:br>
              <a:rPr lang="sv-SE" sz="2700" dirty="0">
                <a:latin typeface="Franklin Gothic Demi"/>
              </a:rPr>
            </a:br>
            <a:r>
              <a:rPr lang="sv-SE" sz="2700" dirty="0">
                <a:latin typeface="Franklin Gothic Demi"/>
              </a:rPr>
              <a:t> </a:t>
            </a:r>
          </a:p>
        </p:txBody>
      </p:sp>
      <p:sp>
        <p:nvSpPr>
          <p:cNvPr id="12" name="Platshållare för innehåll 11">
            <a:extLst>
              <a:ext uri="{FF2B5EF4-FFF2-40B4-BE49-F238E27FC236}">
                <a16:creationId xmlns:a16="http://schemas.microsoft.com/office/drawing/2014/main" id="{2DDB7BCD-C6E1-4E25-AF5E-2E015DBE43EE}"/>
              </a:ext>
            </a:extLst>
          </p:cNvPr>
          <p:cNvSpPr>
            <a:spLocks noGrp="1"/>
          </p:cNvSpPr>
          <p:nvPr>
            <p:ph sz="half" idx="2"/>
          </p:nvPr>
        </p:nvSpPr>
        <p:spPr>
          <a:xfrm>
            <a:off x="4572000" y="1523011"/>
            <a:ext cx="3426032" cy="3004172"/>
          </a:xfrm>
        </p:spPr>
        <p:txBody>
          <a:bodyPr vert="horz" lIns="91440" tIns="45720" rIns="91440" bIns="45720" rtlCol="0" anchor="t">
            <a:normAutofit/>
          </a:bodyPr>
          <a:lstStyle/>
          <a:p>
            <a:pPr>
              <a:lnSpc>
                <a:spcPct val="107000"/>
              </a:lnSpc>
              <a:spcBef>
                <a:spcPts val="0"/>
              </a:spcBef>
              <a:spcAft>
                <a:spcPts val="600"/>
              </a:spcAft>
              <a:defRPr/>
            </a:pPr>
            <a:r>
              <a:rPr lang="sv-SE" sz="1800">
                <a:latin typeface="+mj-lt"/>
                <a:ea typeface="Calibri" panose="020F0502020204030204" pitchFamily="34" charset="0"/>
                <a:cs typeface="Times New Roman"/>
              </a:rPr>
              <a:t>Vad är bäst för individen?</a:t>
            </a:r>
          </a:p>
          <a:p>
            <a:pPr>
              <a:lnSpc>
                <a:spcPct val="107000"/>
              </a:lnSpc>
              <a:spcBef>
                <a:spcPts val="0"/>
              </a:spcBef>
              <a:spcAft>
                <a:spcPts val="600"/>
              </a:spcAft>
              <a:defRPr/>
            </a:pPr>
            <a:r>
              <a:rPr lang="sv-SE" sz="1800">
                <a:latin typeface="+mj-lt"/>
                <a:ea typeface="Calibri" panose="020F0502020204030204" pitchFamily="34" charset="0"/>
                <a:cs typeface="Times New Roman"/>
              </a:rPr>
              <a:t>Vad är bäst ur samhälls-/invånarperspektiv?</a:t>
            </a:r>
          </a:p>
          <a:p>
            <a:pPr>
              <a:lnSpc>
                <a:spcPct val="107000"/>
              </a:lnSpc>
              <a:spcBef>
                <a:spcPts val="0"/>
              </a:spcBef>
              <a:spcAft>
                <a:spcPts val="600"/>
              </a:spcAft>
              <a:defRPr/>
            </a:pPr>
            <a:r>
              <a:rPr lang="sv-SE" sz="1800">
                <a:latin typeface="+mj-lt"/>
                <a:ea typeface="Calibri" panose="020F0502020204030204" pitchFamily="34" charset="0"/>
                <a:cs typeface="Times New Roman"/>
              </a:rPr>
              <a:t>Behövs förtydligande i avtal/överenskommelser?</a:t>
            </a:r>
          </a:p>
          <a:p>
            <a:pPr>
              <a:lnSpc>
                <a:spcPct val="107000"/>
              </a:lnSpc>
              <a:spcBef>
                <a:spcPts val="0"/>
              </a:spcBef>
              <a:spcAft>
                <a:spcPts val="600"/>
              </a:spcAft>
              <a:defRPr/>
            </a:pPr>
            <a:endParaRPr lang="sv-SE" sz="1800">
              <a:latin typeface="+mj-lt"/>
              <a:cs typeface="Times New Roman"/>
            </a:endParaRPr>
          </a:p>
          <a:p>
            <a:pPr>
              <a:lnSpc>
                <a:spcPct val="107000"/>
              </a:lnSpc>
              <a:spcBef>
                <a:spcPts val="0"/>
              </a:spcBef>
              <a:spcAft>
                <a:spcPts val="600"/>
              </a:spcAft>
              <a:defRPr/>
            </a:pPr>
            <a:endParaRPr lang="sv-SE" sz="1800">
              <a:solidFill>
                <a:srgbClr val="FF0000"/>
              </a:solidFill>
              <a:latin typeface="+mj-lt"/>
              <a:cs typeface="Times New Roman"/>
            </a:endParaRPr>
          </a:p>
        </p:txBody>
      </p:sp>
    </p:spTree>
    <p:extLst>
      <p:ext uri="{BB962C8B-B14F-4D97-AF65-F5344CB8AC3E}">
        <p14:creationId xmlns:p14="http://schemas.microsoft.com/office/powerpoint/2010/main" val="50430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4B90AE6-45E8-481E-88AA-E42B6BBB6474}"/>
              </a:ext>
            </a:extLst>
          </p:cNvPr>
          <p:cNvSpPr>
            <a:spLocks noGrp="1"/>
          </p:cNvSpPr>
          <p:nvPr>
            <p:ph type="title" idx="4294967295"/>
          </p:nvPr>
        </p:nvSpPr>
        <p:spPr>
          <a:xfrm>
            <a:off x="367714" y="1"/>
            <a:ext cx="905915" cy="947057"/>
          </a:xfrm>
          <a:prstGeom prst="downArrow">
            <a:avLst>
              <a:gd name="adj1" fmla="val 100000"/>
              <a:gd name="adj2" fmla="val 27273"/>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00000"/>
              </a:lnSpc>
              <a:spcBef>
                <a:spcPts val="0"/>
              </a:spcBef>
              <a:defRPr/>
            </a:pPr>
            <a:r>
              <a:rPr lang="sv-SE" sz="1350" spc="225">
                <a:solidFill>
                  <a:schemeClr val="tx1"/>
                </a:solidFill>
                <a:latin typeface="Franklin Gothic Heavy" panose="020B0903020102020204" pitchFamily="34" charset="0"/>
              </a:rPr>
              <a:t>NYTT</a:t>
            </a:r>
          </a:p>
          <a:p>
            <a:pPr algn="ctr">
              <a:lnSpc>
                <a:spcPct val="100000"/>
              </a:lnSpc>
              <a:spcBef>
                <a:spcPts val="0"/>
              </a:spcBef>
              <a:defRPr/>
            </a:pPr>
            <a:r>
              <a:rPr lang="sv-SE" sz="1350" spc="225">
                <a:solidFill>
                  <a:schemeClr val="tx1"/>
                </a:solidFill>
                <a:latin typeface="Franklin Gothic Heavy" panose="020B0903020102020204" pitchFamily="34" charset="0"/>
              </a:rPr>
              <a:t>Del C</a:t>
            </a:r>
            <a:endParaRPr lang="en-SE" sz="1350" spc="225">
              <a:solidFill>
                <a:schemeClr val="tx1"/>
              </a:solidFill>
              <a:latin typeface="Franklin Gothic Heavy" panose="020B0903020102020204" pitchFamily="34" charset="0"/>
            </a:endParaRPr>
          </a:p>
        </p:txBody>
      </p:sp>
      <p:sp>
        <p:nvSpPr>
          <p:cNvPr id="8" name="textruta 7">
            <a:extLst>
              <a:ext uri="{FF2B5EF4-FFF2-40B4-BE49-F238E27FC236}">
                <a16:creationId xmlns:a16="http://schemas.microsoft.com/office/drawing/2014/main" id="{E07FD813-FE02-41B3-976E-61D6D4494A22}"/>
              </a:ext>
            </a:extLst>
          </p:cNvPr>
          <p:cNvSpPr txBox="1"/>
          <p:nvPr/>
        </p:nvSpPr>
        <p:spPr>
          <a:xfrm>
            <a:off x="1706336" y="1736269"/>
            <a:ext cx="3584122" cy="577081"/>
          </a:xfrm>
          <a:prstGeom prst="rect">
            <a:avLst/>
          </a:prstGeom>
          <a:noFill/>
        </p:spPr>
        <p:txBody>
          <a:bodyPr wrap="square">
            <a:spAutoFit/>
          </a:bodyPr>
          <a:lstStyle/>
          <a:p>
            <a:pPr fontAlgn="base"/>
            <a:r>
              <a:rPr lang="sv-SE" sz="1050" spc="225">
                <a:solidFill>
                  <a:srgbClr val="171616"/>
                </a:solidFill>
                <a:latin typeface="Franklin Gothic Medium" panose="020B0603020102020204" pitchFamily="34" charset="0"/>
                <a:ea typeface="+mj-ea"/>
                <a:cs typeface="+mj-cs"/>
              </a:rPr>
              <a:t>ÖVERENSKOMMELSE SAMVERKAN OM MUNHÄLSA - UPPSÖKANDE OCH NÖDVÄNDIG TANDVÅRD</a:t>
            </a:r>
          </a:p>
        </p:txBody>
      </p:sp>
      <p:sp>
        <p:nvSpPr>
          <p:cNvPr id="4" name="Platshållare för innehåll 3">
            <a:extLst>
              <a:ext uri="{FF2B5EF4-FFF2-40B4-BE49-F238E27FC236}">
                <a16:creationId xmlns:a16="http://schemas.microsoft.com/office/drawing/2014/main" id="{D23EAD07-B6BE-4AA9-8C17-F65AC137C012}"/>
              </a:ext>
            </a:extLst>
          </p:cNvPr>
          <p:cNvSpPr>
            <a:spLocks noGrp="1"/>
          </p:cNvSpPr>
          <p:nvPr>
            <p:ph sz="half" idx="4294967295"/>
          </p:nvPr>
        </p:nvSpPr>
        <p:spPr>
          <a:xfrm>
            <a:off x="1706335" y="2505075"/>
            <a:ext cx="3351154" cy="1430081"/>
          </a:xfrm>
        </p:spPr>
        <p:txBody>
          <a:bodyPr vert="horz" lIns="68580" tIns="34290" rIns="68580" bIns="34290" rtlCol="0" anchor="t">
            <a:normAutofit/>
          </a:bodyPr>
          <a:lstStyle/>
          <a:p>
            <a:pPr fontAlgn="base"/>
            <a:r>
              <a:rPr lang="sv-SE" sz="1950">
                <a:latin typeface="Franklin Gothic Medium Cond" panose="020B0606030402020204" pitchFamily="34" charset="0"/>
              </a:rPr>
              <a:t>N-Tandvård från 24 år</a:t>
            </a:r>
          </a:p>
          <a:p>
            <a:pPr fontAlgn="base"/>
            <a:r>
              <a:rPr lang="sv-SE" sz="1950">
                <a:latin typeface="Franklin Gothic Medium Cond"/>
              </a:rPr>
              <a:t>Överenskommelsen är nyare och har endast uppdaterats med länkar och hänvisningar.</a:t>
            </a:r>
          </a:p>
        </p:txBody>
      </p:sp>
      <p:pic>
        <p:nvPicPr>
          <p:cNvPr id="6" name="Bildobjekt 5">
            <a:extLst>
              <a:ext uri="{FF2B5EF4-FFF2-40B4-BE49-F238E27FC236}">
                <a16:creationId xmlns:a16="http://schemas.microsoft.com/office/drawing/2014/main" id="{F439A2EF-FA40-4697-8D64-0C6180C8A9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335404">
            <a:off x="5709592" y="1016024"/>
            <a:ext cx="1897618" cy="26952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17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5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5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3097-F303-4188-839C-D31538DEEB0E}"/>
              </a:ext>
            </a:extLst>
          </p:cNvPr>
          <p:cNvSpPr>
            <a:spLocks noGrp="1"/>
          </p:cNvSpPr>
          <p:nvPr>
            <p:ph type="ctrTitle"/>
          </p:nvPr>
        </p:nvSpPr>
        <p:spPr>
          <a:xfrm>
            <a:off x="1066441" y="1369931"/>
            <a:ext cx="7011118" cy="2634315"/>
          </a:xfrm>
        </p:spPr>
        <p:txBody>
          <a:bodyPr>
            <a:normAutofit fontScale="90000"/>
          </a:bodyPr>
          <a:lstStyle/>
          <a:p>
            <a:r>
              <a:rPr lang="sv-SE" sz="4400"/>
              <a:t>Länsgemensamt arbete</a:t>
            </a:r>
            <a:br>
              <a:rPr lang="sv-SE"/>
            </a:br>
            <a:br>
              <a:rPr lang="sv-SE"/>
            </a:br>
            <a:r>
              <a:rPr lang="sv-SE"/>
              <a:t>Uppföljning och Analys</a:t>
            </a:r>
            <a:br>
              <a:rPr lang="sv-SE"/>
            </a:br>
            <a:r>
              <a:rPr lang="sv-SE"/>
              <a:t>Utvecklingsarbete</a:t>
            </a:r>
            <a:br>
              <a:rPr lang="sv-SE"/>
            </a:br>
            <a:br>
              <a:rPr lang="sv-SE"/>
            </a:br>
            <a:endParaRPr lang="sv-SE" strike="sngStrike"/>
          </a:p>
        </p:txBody>
      </p:sp>
    </p:spTree>
    <p:extLst>
      <p:ext uri="{BB962C8B-B14F-4D97-AF65-F5344CB8AC3E}">
        <p14:creationId xmlns:p14="http://schemas.microsoft.com/office/powerpoint/2010/main" val="3693519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EBF53-84F9-4B1D-9357-EAA41EF8C519}"/>
              </a:ext>
            </a:extLst>
          </p:cNvPr>
          <p:cNvSpPr>
            <a:spLocks noGrp="1"/>
          </p:cNvSpPr>
          <p:nvPr>
            <p:ph type="title"/>
          </p:nvPr>
        </p:nvSpPr>
        <p:spPr/>
        <p:txBody>
          <a:bodyPr/>
          <a:lstStyle/>
          <a:p>
            <a:r>
              <a:rPr lang="sv-SE" i="1"/>
              <a:t>Nästa steg…</a:t>
            </a:r>
            <a:br>
              <a:rPr lang="sv-SE"/>
            </a:br>
            <a:r>
              <a:rPr lang="sv-SE"/>
              <a:t>Länsgemensam uppföljning och analys</a:t>
            </a:r>
          </a:p>
        </p:txBody>
      </p:sp>
      <p:sp>
        <p:nvSpPr>
          <p:cNvPr id="3" name="Platshållare för innehåll 2">
            <a:extLst>
              <a:ext uri="{FF2B5EF4-FFF2-40B4-BE49-F238E27FC236}">
                <a16:creationId xmlns:a16="http://schemas.microsoft.com/office/drawing/2014/main" id="{5B9EF081-4529-4BA4-A32A-B2AC40AFCD93}"/>
              </a:ext>
            </a:extLst>
          </p:cNvPr>
          <p:cNvSpPr>
            <a:spLocks noGrp="1"/>
          </p:cNvSpPr>
          <p:nvPr>
            <p:ph sz="quarter" idx="13"/>
          </p:nvPr>
        </p:nvSpPr>
        <p:spPr/>
        <p:txBody>
          <a:bodyPr vert="horz" lIns="91440" tIns="45720" rIns="91440" bIns="45720" rtlCol="0" anchor="t">
            <a:normAutofit/>
          </a:bodyPr>
          <a:lstStyle/>
          <a:p>
            <a:pPr marL="0" indent="0">
              <a:buNone/>
            </a:pPr>
            <a:r>
              <a:rPr lang="sv-SE">
                <a:ea typeface="+mn-lt"/>
                <a:cs typeface="+mn-lt"/>
              </a:rPr>
              <a:t>Genom länsgemensam uppföljning och analys </a:t>
            </a:r>
            <a:r>
              <a:rPr lang="sv-SE">
                <a:solidFill>
                  <a:srgbClr val="171616"/>
                </a:solidFill>
                <a:ea typeface="+mn-lt"/>
                <a:cs typeface="+mn-lt"/>
              </a:rPr>
              <a:t>kan omställningen följas</a:t>
            </a:r>
            <a:r>
              <a:rPr lang="sv-SE">
                <a:ea typeface="+mn-lt"/>
                <a:cs typeface="+mn-lt"/>
              </a:rPr>
              <a:t> till en mer nära vård samt följsamhet till avtal och andra styrdokument som är framtagna i samverkan </a:t>
            </a:r>
          </a:p>
          <a:p>
            <a:pPr marL="0" indent="0">
              <a:buNone/>
            </a:pPr>
            <a:r>
              <a:rPr lang="sv-SE"/>
              <a:t>Med stöd av resultat från uppföljning och analys prioritera det länsgemensamma utvecklingsarbetet</a:t>
            </a:r>
          </a:p>
          <a:p>
            <a:pPr marL="0" indent="0">
              <a:buNone/>
            </a:pPr>
            <a:endParaRPr lang="sv-SE" sz="1600"/>
          </a:p>
          <a:p>
            <a:r>
              <a:rPr lang="sv-SE" sz="1600"/>
              <a:t>Uppdragshandling länsgemensam uppföljning av god och nära vård, beslutad av VVG 9 februari 2022.</a:t>
            </a:r>
            <a:endParaRPr lang="sv-SE" sz="1600" i="1">
              <a:solidFill>
                <a:srgbClr val="FF0000"/>
              </a:solidFill>
            </a:endParaRPr>
          </a:p>
          <a:p>
            <a:r>
              <a:rPr lang="sv-SE" sz="1600"/>
              <a:t>Arbetsgrupp planeras starta upp våren 2022</a:t>
            </a:r>
          </a:p>
          <a:p>
            <a:r>
              <a:rPr lang="sv-SE" sz="1600"/>
              <a:t>Rapport ska presenteras december 2022</a:t>
            </a:r>
          </a:p>
        </p:txBody>
      </p:sp>
    </p:spTree>
    <p:extLst>
      <p:ext uri="{BB962C8B-B14F-4D97-AF65-F5344CB8AC3E}">
        <p14:creationId xmlns:p14="http://schemas.microsoft.com/office/powerpoint/2010/main" val="241401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F8DEEF-1A47-43F4-85AB-A2BF30D6D436}"/>
              </a:ext>
            </a:extLst>
          </p:cNvPr>
          <p:cNvSpPr>
            <a:spLocks noGrp="1"/>
          </p:cNvSpPr>
          <p:nvPr>
            <p:ph type="title"/>
          </p:nvPr>
        </p:nvSpPr>
        <p:spPr>
          <a:xfrm>
            <a:off x="628650" y="273844"/>
            <a:ext cx="6118337" cy="994172"/>
          </a:xfrm>
        </p:spPr>
        <p:txBody>
          <a:bodyPr/>
          <a:lstStyle/>
          <a:p>
            <a:r>
              <a:rPr lang="sv-SE"/>
              <a:t>Genomförande av länsgemensamt utvecklingsarbete </a:t>
            </a:r>
          </a:p>
        </p:txBody>
      </p:sp>
      <p:pic>
        <p:nvPicPr>
          <p:cNvPr id="6" name="Platshållare för innehåll 5" descr="En bild som illustrerar genomförandet av den länsgemensamt utvecklingsarbetet. Det länsgemensamma utvecklingsarbetet anger inriktningen. Till den kopplas handlingsplaner med gemensamt framtagna aktiviteter, mål och indikatorer. &#10;På delregional nivå är uppdraget att vara ett stöd i implementering och uppföljning samt upprätta struktur för samverkansarenor. På lokal nivå sker utveckling av nya arbetssätt, implementering sker och utveckling av god och nära vård genomförs och utvärderas gemensamt.">
            <a:extLst>
              <a:ext uri="{FF2B5EF4-FFF2-40B4-BE49-F238E27FC236}">
                <a16:creationId xmlns:a16="http://schemas.microsoft.com/office/drawing/2014/main" id="{2622DAED-9A1E-48FF-AA1D-E7C6AAF22EE8}"/>
              </a:ext>
            </a:extLst>
          </p:cNvPr>
          <p:cNvPicPr>
            <a:picLocks noGrp="1" noChangeAspect="1"/>
          </p:cNvPicPr>
          <p:nvPr>
            <p:ph sz="quarter" idx="13"/>
          </p:nvPr>
        </p:nvPicPr>
        <p:blipFill>
          <a:blip r:embed="rId3"/>
          <a:stretch>
            <a:fillRect/>
          </a:stretch>
        </p:blipFill>
        <p:spPr>
          <a:xfrm>
            <a:off x="257750" y="1268016"/>
            <a:ext cx="8226864" cy="3512342"/>
          </a:xfrm>
          <a:prstGeom prst="rect">
            <a:avLst/>
          </a:prstGeom>
        </p:spPr>
      </p:pic>
    </p:spTree>
    <p:extLst>
      <p:ext uri="{BB962C8B-B14F-4D97-AF65-F5344CB8AC3E}">
        <p14:creationId xmlns:p14="http://schemas.microsoft.com/office/powerpoint/2010/main" val="2678538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8489-CBC0-4599-804D-623E284CCD34}"/>
              </a:ext>
            </a:extLst>
          </p:cNvPr>
          <p:cNvSpPr>
            <a:spLocks noGrp="1"/>
          </p:cNvSpPr>
          <p:nvPr>
            <p:ph type="title"/>
          </p:nvPr>
        </p:nvSpPr>
        <p:spPr/>
        <p:txBody>
          <a:bodyPr/>
          <a:lstStyle/>
          <a:p>
            <a:r>
              <a:rPr lang="sv-SE" i="1"/>
              <a:t>Nästa steg... </a:t>
            </a:r>
            <a:br>
              <a:rPr lang="sv-SE"/>
            </a:br>
            <a:r>
              <a:rPr lang="sv-SE"/>
              <a:t>Länsgemensamt utvecklingsarbete</a:t>
            </a:r>
            <a:endParaRPr lang="sv-SE" strike="sngStrike"/>
          </a:p>
        </p:txBody>
      </p:sp>
      <p:sp>
        <p:nvSpPr>
          <p:cNvPr id="3" name="Content Placeholder 2">
            <a:extLst>
              <a:ext uri="{FF2B5EF4-FFF2-40B4-BE49-F238E27FC236}">
                <a16:creationId xmlns:a16="http://schemas.microsoft.com/office/drawing/2014/main" id="{A9BDF363-A4B3-4BD4-AA4A-CE891C79FAE7}"/>
              </a:ext>
            </a:extLst>
          </p:cNvPr>
          <p:cNvSpPr>
            <a:spLocks noGrp="1"/>
          </p:cNvSpPr>
          <p:nvPr>
            <p:ph sz="quarter" idx="13"/>
          </p:nvPr>
        </p:nvSpPr>
        <p:spPr/>
        <p:txBody>
          <a:bodyPr vert="horz" lIns="91440" tIns="45720" rIns="91440" bIns="45720" rtlCol="0" anchor="t">
            <a:normAutofit fontScale="85000" lnSpcReduction="20000"/>
          </a:bodyPr>
          <a:lstStyle/>
          <a:p>
            <a:pPr marL="0" indent="0">
              <a:buNone/>
            </a:pPr>
            <a:endParaRPr lang="sv-SE"/>
          </a:p>
          <a:p>
            <a:r>
              <a:rPr lang="sv-SE"/>
              <a:t>Målet med det fortsatta utvecklingsarbetet är att säkerställa en god hälsa, vård och omsorg</a:t>
            </a:r>
          </a:p>
          <a:p>
            <a:r>
              <a:rPr lang="sv-SE"/>
              <a:t>Identifierade utvecklingsområden omhändertas i det fortsatta länsgemensamma utvecklingsarbetet</a:t>
            </a:r>
          </a:p>
          <a:p>
            <a:pPr lvl="1"/>
            <a:r>
              <a:rPr lang="sv-SE"/>
              <a:t>Handlingsplaner </a:t>
            </a:r>
          </a:p>
          <a:p>
            <a:pPr lvl="1"/>
            <a:r>
              <a:rPr lang="sv-SE"/>
              <a:t>Aktiviteter </a:t>
            </a:r>
          </a:p>
          <a:p>
            <a:pPr lvl="1"/>
            <a:r>
              <a:rPr lang="sv-SE"/>
              <a:t>Mål</a:t>
            </a:r>
          </a:p>
          <a:p>
            <a:pPr lvl="1"/>
            <a:r>
              <a:rPr lang="sv-SE"/>
              <a:t>Indikatorer </a:t>
            </a:r>
          </a:p>
          <a:p>
            <a:r>
              <a:rPr lang="sv-SE"/>
              <a:t>Arbetet behöver ske på både länsnivå, delregionalt och på lokal nivå</a:t>
            </a:r>
          </a:p>
          <a:p>
            <a:r>
              <a:rPr lang="sv-SE">
                <a:ea typeface="+mn-lt"/>
                <a:cs typeface="+mn-lt"/>
              </a:rPr>
              <a:t>Utvecklingsområdena kommer redovisas löpande på</a:t>
            </a:r>
          </a:p>
          <a:p>
            <a:pPr marL="0" indent="0">
              <a:buNone/>
            </a:pPr>
            <a:r>
              <a:rPr lang="en-US">
                <a:ea typeface="+mn-lt"/>
                <a:cs typeface="+mn-lt"/>
              </a:rPr>
              <a:t>    </a:t>
            </a:r>
            <a:r>
              <a:rPr lang="en-US">
                <a:ea typeface="+mn-lt"/>
                <a:cs typeface="+mn-lt"/>
                <a:hlinkClick r:id="rId3"/>
              </a:rPr>
              <a:t>www.vardsamverkan.se</a:t>
            </a:r>
            <a:r>
              <a:rPr lang="en-US">
                <a:ea typeface="+mn-lt"/>
                <a:cs typeface="+mn-lt"/>
              </a:rPr>
              <a:t> .</a:t>
            </a:r>
          </a:p>
        </p:txBody>
      </p:sp>
    </p:spTree>
    <p:extLst>
      <p:ext uri="{BB962C8B-B14F-4D97-AF65-F5344CB8AC3E}">
        <p14:creationId xmlns:p14="http://schemas.microsoft.com/office/powerpoint/2010/main" val="2417015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Illustration med en rullstolsburen man i olika livssituationer, han hämtar sin dotter på förskolan, han spelar innebandy, han handlar med sin familj och han är på sitt arbete på ett kontor. Illustrationen bär texten &quot;Hälsa är att i glädje vara upptagen av sina livsuppgifter&quot;.">
            <a:extLst>
              <a:ext uri="{FF2B5EF4-FFF2-40B4-BE49-F238E27FC236}">
                <a16:creationId xmlns:a16="http://schemas.microsoft.com/office/drawing/2014/main" id="{F2A48008-FB28-40C9-AA8D-BCAC55FE7A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0"/>
            <a:ext cx="9144000" cy="5144000"/>
          </a:xfrm>
          <a:prstGeom prst="rect">
            <a:avLst/>
          </a:prstGeom>
        </p:spPr>
      </p:pic>
    </p:spTree>
    <p:extLst>
      <p:ext uri="{BB962C8B-B14F-4D97-AF65-F5344CB8AC3E}">
        <p14:creationId xmlns:p14="http://schemas.microsoft.com/office/powerpoint/2010/main" val="2403018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ödesschema: Uppehåll 33">
            <a:extLst>
              <a:ext uri="{FF2B5EF4-FFF2-40B4-BE49-F238E27FC236}">
                <a16:creationId xmlns:a16="http://schemas.microsoft.com/office/drawing/2014/main" id="{D04C0C03-08C6-42CA-A732-6622CCBF5478}"/>
              </a:ext>
              <a:ext uri="{C183D7F6-B498-43B3-948B-1728B52AA6E4}">
                <adec:decorative xmlns:adec="http://schemas.microsoft.com/office/drawing/2017/decorative" val="1"/>
              </a:ext>
            </a:extLst>
          </p:cNvPr>
          <p:cNvSpPr/>
          <p:nvPr/>
        </p:nvSpPr>
        <p:spPr>
          <a:xfrm rot="10800000">
            <a:off x="4811791" y="554887"/>
            <a:ext cx="4332209" cy="4332209"/>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prstClr val="white"/>
              </a:solidFill>
              <a:latin typeface="Franklin Gothic Book"/>
            </a:endParaRPr>
          </a:p>
        </p:txBody>
      </p:sp>
      <p:sp>
        <p:nvSpPr>
          <p:cNvPr id="2" name="Rubrik 1">
            <a:extLst>
              <a:ext uri="{FF2B5EF4-FFF2-40B4-BE49-F238E27FC236}">
                <a16:creationId xmlns:a16="http://schemas.microsoft.com/office/drawing/2014/main" id="{84BC923A-5D90-4AEC-9EAD-8BBD614BB972}"/>
              </a:ext>
            </a:extLst>
          </p:cNvPr>
          <p:cNvSpPr>
            <a:spLocks noGrp="1"/>
          </p:cNvSpPr>
          <p:nvPr>
            <p:ph type="title"/>
          </p:nvPr>
        </p:nvSpPr>
        <p:spPr>
          <a:xfrm>
            <a:off x="628651" y="273844"/>
            <a:ext cx="5722793" cy="994172"/>
          </a:xfrm>
        </p:spPr>
        <p:txBody>
          <a:bodyPr>
            <a:normAutofit/>
          </a:bodyPr>
          <a:lstStyle/>
          <a:p>
            <a:r>
              <a:rPr lang="sv-SE" sz="2100"/>
              <a:t>Samlad information, dokument och kontaktuppgifter finns här:</a:t>
            </a:r>
          </a:p>
        </p:txBody>
      </p:sp>
      <p:sp>
        <p:nvSpPr>
          <p:cNvPr id="3" name="Platshållare för innehåll 2">
            <a:extLst>
              <a:ext uri="{FF2B5EF4-FFF2-40B4-BE49-F238E27FC236}">
                <a16:creationId xmlns:a16="http://schemas.microsoft.com/office/drawing/2014/main" id="{2FA17E67-5923-4464-A109-150285198BE9}"/>
              </a:ext>
            </a:extLst>
          </p:cNvPr>
          <p:cNvSpPr>
            <a:spLocks noGrp="1"/>
          </p:cNvSpPr>
          <p:nvPr>
            <p:ph sz="half" idx="1"/>
          </p:nvPr>
        </p:nvSpPr>
        <p:spPr>
          <a:xfrm>
            <a:off x="717885" y="1855355"/>
            <a:ext cx="3707278" cy="2200179"/>
          </a:xfrm>
        </p:spPr>
        <p:txBody>
          <a:bodyPr>
            <a:normAutofit/>
          </a:bodyPr>
          <a:lstStyle/>
          <a:p>
            <a:pPr marL="271463" indent="-271463">
              <a:buClr>
                <a:schemeClr val="accent2"/>
              </a:buClr>
              <a:buFont typeface="Franklin Gothic Book" panose="020B0503020102020204" pitchFamily="34" charset="0"/>
              <a:buChar char="►"/>
            </a:pPr>
            <a:r>
              <a:rPr lang="sv-SE" sz="1600">
                <a:hlinkClick r:id="rId3"/>
              </a:rPr>
              <a:t>Revidering av Hälso- och sjukvårdsavtalet - Vårdsamverkan i Västra Götaland (vardsamverkan.se)</a:t>
            </a:r>
            <a:endParaRPr lang="sv-SE" sz="1600"/>
          </a:p>
          <a:p>
            <a:pPr marL="0" indent="0">
              <a:buClr>
                <a:schemeClr val="accent2"/>
              </a:buClr>
              <a:buNone/>
            </a:pPr>
            <a:endParaRPr lang="sv-SE" sz="1600">
              <a:hlinkClick r:id="rId4"/>
            </a:endParaRPr>
          </a:p>
          <a:p>
            <a:pPr marL="271463" indent="-271463">
              <a:buClr>
                <a:schemeClr val="accent2"/>
              </a:buClr>
              <a:buFont typeface="Franklin Gothic Book" panose="020B0503020102020204" pitchFamily="34" charset="0"/>
              <a:buChar char="►"/>
            </a:pPr>
            <a:r>
              <a:rPr lang="sv-SE" sz="1600">
                <a:hlinkClick r:id="rId4"/>
              </a:rPr>
              <a:t>Färdplan Länsgemensam strategi för god och nära vård - Vårdsamverkan i Västra Götaland (vardsamverkan.se)</a:t>
            </a:r>
            <a:endParaRPr lang="sv-SE" sz="2000" b="1"/>
          </a:p>
        </p:txBody>
      </p:sp>
      <p:sp>
        <p:nvSpPr>
          <p:cNvPr id="25" name="Platshållare för innehåll 2">
            <a:extLst>
              <a:ext uri="{FF2B5EF4-FFF2-40B4-BE49-F238E27FC236}">
                <a16:creationId xmlns:a16="http://schemas.microsoft.com/office/drawing/2014/main" id="{0C6AEBFD-AE2A-43CA-BFF8-38489002024A}"/>
              </a:ext>
            </a:extLst>
          </p:cNvPr>
          <p:cNvSpPr txBox="1">
            <a:spLocks/>
          </p:cNvSpPr>
          <p:nvPr/>
        </p:nvSpPr>
        <p:spPr>
          <a:xfrm>
            <a:off x="5998432" y="1487835"/>
            <a:ext cx="1832860" cy="5094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sv-SE" sz="1050" b="1">
                <a:solidFill>
                  <a:srgbClr val="171616"/>
                </a:solidFill>
              </a:rPr>
              <a:t>FÅ LÖPANDE NYHETER DIREKT I DIN MAILKORG</a:t>
            </a:r>
          </a:p>
        </p:txBody>
      </p:sp>
      <p:grpSp>
        <p:nvGrpSpPr>
          <p:cNvPr id="32" name="Grupp 31">
            <a:extLst>
              <a:ext uri="{FF2B5EF4-FFF2-40B4-BE49-F238E27FC236}">
                <a16:creationId xmlns:a16="http://schemas.microsoft.com/office/drawing/2014/main" id="{3323D6D0-3584-4CE9-B685-B4D8C0BBC523}"/>
              </a:ext>
              <a:ext uri="{C183D7F6-B498-43B3-948B-1728B52AA6E4}">
                <adec:decorative xmlns:adec="http://schemas.microsoft.com/office/drawing/2017/decorative" val="1"/>
              </a:ext>
            </a:extLst>
          </p:cNvPr>
          <p:cNvGrpSpPr/>
          <p:nvPr/>
        </p:nvGrpSpPr>
        <p:grpSpPr>
          <a:xfrm>
            <a:off x="6212974" y="1944540"/>
            <a:ext cx="1403777" cy="1403775"/>
            <a:chOff x="8718718" y="2844140"/>
            <a:chExt cx="1239216" cy="1239214"/>
          </a:xfrm>
        </p:grpSpPr>
        <p:sp>
          <p:nvSpPr>
            <p:cNvPr id="23" name="Ellips 22">
              <a:extLst>
                <a:ext uri="{FF2B5EF4-FFF2-40B4-BE49-F238E27FC236}">
                  <a16:creationId xmlns:a16="http://schemas.microsoft.com/office/drawing/2014/main" id="{998CA074-77DA-4741-AE93-00E151CCD4D9}"/>
                </a:ext>
              </a:extLst>
            </p:cNvPr>
            <p:cNvSpPr/>
            <p:nvPr/>
          </p:nvSpPr>
          <p:spPr>
            <a:xfrm>
              <a:off x="8718718" y="2844140"/>
              <a:ext cx="1239216" cy="123921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prstClr val="white"/>
                </a:solidFill>
                <a:latin typeface="Franklin Gothic Book"/>
              </a:endParaRPr>
            </a:p>
          </p:txBody>
        </p:sp>
        <p:pic>
          <p:nvPicPr>
            <p:cNvPr id="29" name="Bild 28" descr="Megafon1 med hel fyllning">
              <a:extLst>
                <a:ext uri="{FF2B5EF4-FFF2-40B4-BE49-F238E27FC236}">
                  <a16:creationId xmlns:a16="http://schemas.microsoft.com/office/drawing/2014/main" id="{F2D80B3A-8ED0-45B5-BFD8-C338AED7C9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2297" y="2937315"/>
              <a:ext cx="914400" cy="914400"/>
            </a:xfrm>
            <a:prstGeom prst="rect">
              <a:avLst/>
            </a:prstGeom>
          </p:spPr>
        </p:pic>
      </p:grpSp>
      <p:sp>
        <p:nvSpPr>
          <p:cNvPr id="35" name="Diagonal rand 34">
            <a:extLst>
              <a:ext uri="{FF2B5EF4-FFF2-40B4-BE49-F238E27FC236}">
                <a16:creationId xmlns:a16="http://schemas.microsoft.com/office/drawing/2014/main" id="{EE10853E-7804-4550-8DFC-B63E73CC442F}"/>
              </a:ext>
              <a:ext uri="{C183D7F6-B498-43B3-948B-1728B52AA6E4}">
                <adec:decorative xmlns:adec="http://schemas.microsoft.com/office/drawing/2017/decorative" val="1"/>
              </a:ext>
            </a:extLst>
          </p:cNvPr>
          <p:cNvSpPr/>
          <p:nvPr/>
        </p:nvSpPr>
        <p:spPr>
          <a:xfrm rot="2900711">
            <a:off x="6367308" y="2908417"/>
            <a:ext cx="1346393" cy="1437255"/>
          </a:xfrm>
          <a:custGeom>
            <a:avLst/>
            <a:gdLst>
              <a:gd name="connsiteX0" fmla="*/ 0 w 2046042"/>
              <a:gd name="connsiteY0" fmla="*/ 1474808 h 2046042"/>
              <a:gd name="connsiteX1" fmla="*/ 1474808 w 2046042"/>
              <a:gd name="connsiteY1" fmla="*/ 0 h 2046042"/>
              <a:gd name="connsiteX2" fmla="*/ 2046042 w 2046042"/>
              <a:gd name="connsiteY2" fmla="*/ 0 h 2046042"/>
              <a:gd name="connsiteX3" fmla="*/ 0 w 2046042"/>
              <a:gd name="connsiteY3" fmla="*/ 2046042 h 2046042"/>
              <a:gd name="connsiteX4" fmla="*/ 0 w 2046042"/>
              <a:gd name="connsiteY4" fmla="*/ 1474808 h 2046042"/>
              <a:gd name="connsiteX0" fmla="*/ 0 w 2046042"/>
              <a:gd name="connsiteY0" fmla="*/ 1474808 h 1858594"/>
              <a:gd name="connsiteX1" fmla="*/ 1474808 w 2046042"/>
              <a:gd name="connsiteY1" fmla="*/ 0 h 1858594"/>
              <a:gd name="connsiteX2" fmla="*/ 2046042 w 2046042"/>
              <a:gd name="connsiteY2" fmla="*/ 0 h 1858594"/>
              <a:gd name="connsiteX3" fmla="*/ 103686 w 2046042"/>
              <a:gd name="connsiteY3" fmla="*/ 1858594 h 1858594"/>
              <a:gd name="connsiteX4" fmla="*/ 0 w 2046042"/>
              <a:gd name="connsiteY4" fmla="*/ 1474808 h 1858594"/>
              <a:gd name="connsiteX0" fmla="*/ 0 w 1772176"/>
              <a:gd name="connsiteY0" fmla="*/ 1474808 h 1858594"/>
              <a:gd name="connsiteX1" fmla="*/ 1474808 w 1772176"/>
              <a:gd name="connsiteY1" fmla="*/ 0 h 1858594"/>
              <a:gd name="connsiteX2" fmla="*/ 1772176 w 1772176"/>
              <a:gd name="connsiteY2" fmla="*/ 156675 h 1858594"/>
              <a:gd name="connsiteX3" fmla="*/ 103686 w 1772176"/>
              <a:gd name="connsiteY3" fmla="*/ 1858594 h 1858594"/>
              <a:gd name="connsiteX4" fmla="*/ 0 w 1772176"/>
              <a:gd name="connsiteY4" fmla="*/ 1474808 h 1858594"/>
              <a:gd name="connsiteX0" fmla="*/ 0 w 1772176"/>
              <a:gd name="connsiteY0" fmla="*/ 1474808 h 1943284"/>
              <a:gd name="connsiteX1" fmla="*/ 1474808 w 1772176"/>
              <a:gd name="connsiteY1" fmla="*/ 0 h 1943284"/>
              <a:gd name="connsiteX2" fmla="*/ 1772176 w 1772176"/>
              <a:gd name="connsiteY2" fmla="*/ 156675 h 1943284"/>
              <a:gd name="connsiteX3" fmla="*/ 313404 w 1772176"/>
              <a:gd name="connsiteY3" fmla="*/ 1943284 h 1943284"/>
              <a:gd name="connsiteX4" fmla="*/ 0 w 1772176"/>
              <a:gd name="connsiteY4" fmla="*/ 1474808 h 1943284"/>
              <a:gd name="connsiteX0" fmla="*/ 0 w 1769372"/>
              <a:gd name="connsiteY0" fmla="*/ 1474808 h 1943284"/>
              <a:gd name="connsiteX1" fmla="*/ 1474808 w 1769372"/>
              <a:gd name="connsiteY1" fmla="*/ 0 h 1943284"/>
              <a:gd name="connsiteX2" fmla="*/ 1769372 w 1769372"/>
              <a:gd name="connsiteY2" fmla="*/ 246036 h 1943284"/>
              <a:gd name="connsiteX3" fmla="*/ 313404 w 1769372"/>
              <a:gd name="connsiteY3" fmla="*/ 1943284 h 1943284"/>
              <a:gd name="connsiteX4" fmla="*/ 0 w 1769372"/>
              <a:gd name="connsiteY4" fmla="*/ 1474808 h 1943284"/>
              <a:gd name="connsiteX0" fmla="*/ 0 w 1769372"/>
              <a:gd name="connsiteY0" fmla="*/ 1474808 h 1943284"/>
              <a:gd name="connsiteX1" fmla="*/ 166589 w 1769372"/>
              <a:gd name="connsiteY1" fmla="*/ 1287068 h 1943284"/>
              <a:gd name="connsiteX2" fmla="*/ 1474808 w 1769372"/>
              <a:gd name="connsiteY2" fmla="*/ 0 h 1943284"/>
              <a:gd name="connsiteX3" fmla="*/ 1769372 w 1769372"/>
              <a:gd name="connsiteY3" fmla="*/ 246036 h 1943284"/>
              <a:gd name="connsiteX4" fmla="*/ 313404 w 1769372"/>
              <a:gd name="connsiteY4" fmla="*/ 1943284 h 1943284"/>
              <a:gd name="connsiteX5" fmla="*/ 0 w 1769372"/>
              <a:gd name="connsiteY5" fmla="*/ 1474808 h 19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372" h="1943284">
                <a:moveTo>
                  <a:pt x="0" y="1474808"/>
                </a:moveTo>
                <a:lnTo>
                  <a:pt x="166589" y="1287068"/>
                </a:lnTo>
                <a:lnTo>
                  <a:pt x="1474808" y="0"/>
                </a:lnTo>
                <a:lnTo>
                  <a:pt x="1769372" y="246036"/>
                </a:lnTo>
                <a:lnTo>
                  <a:pt x="313404" y="1943284"/>
                </a:lnTo>
                <a:lnTo>
                  <a:pt x="0" y="1474808"/>
                </a:lnTo>
                <a:close/>
              </a:path>
            </a:pathLst>
          </a:custGeom>
          <a:solidFill>
            <a:srgbClr val="FFC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rgbClr val="171616"/>
              </a:solidFill>
              <a:latin typeface="Franklin Gothic Book"/>
            </a:endParaRPr>
          </a:p>
        </p:txBody>
      </p:sp>
      <p:sp>
        <p:nvSpPr>
          <p:cNvPr id="27" name="textruta 26">
            <a:extLst>
              <a:ext uri="{FF2B5EF4-FFF2-40B4-BE49-F238E27FC236}">
                <a16:creationId xmlns:a16="http://schemas.microsoft.com/office/drawing/2014/main" id="{FC448E2F-64DC-43D0-A899-057728380663}"/>
              </a:ext>
            </a:extLst>
          </p:cNvPr>
          <p:cNvSpPr txBox="1"/>
          <p:nvPr/>
        </p:nvSpPr>
        <p:spPr>
          <a:xfrm>
            <a:off x="6212974" y="3318322"/>
            <a:ext cx="1617133" cy="507831"/>
          </a:xfrm>
          <a:prstGeom prst="rect">
            <a:avLst/>
          </a:prstGeom>
          <a:noFill/>
        </p:spPr>
        <p:txBody>
          <a:bodyPr wrap="square">
            <a:spAutoFit/>
          </a:bodyPr>
          <a:lstStyle/>
          <a:p>
            <a:pPr algn="ctr"/>
            <a:r>
              <a:rPr lang="sv-SE">
                <a:solidFill>
                  <a:srgbClr val="008080">
                    <a:lumMod val="50000"/>
                  </a:srgbClr>
                </a:solidFill>
                <a:latin typeface="Franklin Gothic Medium"/>
                <a:hlinkClick r:id="rId7">
                  <a:extLst>
                    <a:ext uri="{A12FA001-AC4F-418D-AE19-62706E023703}">
                      <ahyp:hlinkClr xmlns:ahyp="http://schemas.microsoft.com/office/drawing/2018/hyperlinkcolor" val="tx"/>
                    </a:ext>
                  </a:extLst>
                </a:hlinkClick>
              </a:rPr>
              <a:t>Prenumerera på nyhetsbrev här!</a:t>
            </a:r>
            <a:endParaRPr lang="sv-SE">
              <a:solidFill>
                <a:srgbClr val="008080">
                  <a:lumMod val="50000"/>
                </a:srgbClr>
              </a:solidFill>
              <a:latin typeface="Franklin Gothic Medium"/>
            </a:endParaRPr>
          </a:p>
        </p:txBody>
      </p:sp>
    </p:spTree>
    <p:extLst>
      <p:ext uri="{BB962C8B-B14F-4D97-AF65-F5344CB8AC3E}">
        <p14:creationId xmlns:p14="http://schemas.microsoft.com/office/powerpoint/2010/main" val="234640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descr="En bild som illustrerar att  den länsgemensamma utvecklingsstrategi för god innehåller målbild, målgrupper, förändrade arbetssätt, stärka förutsättningar. Arbetet innehåller också Lednings- och samverkansstruktur  på länsgemensam samt delregional vårdsamverkansnivå, Framtagande av modell för uppföljning och analys, Revidering av hälso- och sjukvårdsavtalet samt underavtal/överenskommelse och Revidering av hälso- och sjukvårdsavtalet samt underavtal/överenskommelse.&#10;&#10;">
            <a:extLst>
              <a:ext uri="{FF2B5EF4-FFF2-40B4-BE49-F238E27FC236}">
                <a16:creationId xmlns:a16="http://schemas.microsoft.com/office/drawing/2014/main" id="{AB03DCF9-D48E-40EA-8377-E50AE3053EC5}"/>
              </a:ext>
            </a:extLst>
          </p:cNvPr>
          <p:cNvGrpSpPr/>
          <p:nvPr/>
        </p:nvGrpSpPr>
        <p:grpSpPr>
          <a:xfrm>
            <a:off x="629833" y="658391"/>
            <a:ext cx="7886032" cy="4128516"/>
            <a:chOff x="837120" y="529512"/>
            <a:chExt cx="10514709" cy="5504688"/>
          </a:xfrm>
        </p:grpSpPr>
        <p:sp>
          <p:nvSpPr>
            <p:cNvPr id="4" name="Rektangel 3">
              <a:extLst>
                <a:ext uri="{FF2B5EF4-FFF2-40B4-BE49-F238E27FC236}">
                  <a16:creationId xmlns:a16="http://schemas.microsoft.com/office/drawing/2014/main" id="{03B14089-3DDE-4C6D-938A-1949265142EB}"/>
                </a:ext>
              </a:extLst>
            </p:cNvPr>
            <p:cNvSpPr/>
            <p:nvPr/>
          </p:nvSpPr>
          <p:spPr>
            <a:xfrm>
              <a:off x="837120" y="529512"/>
              <a:ext cx="10514709" cy="5504688"/>
            </a:xfrm>
            <a:prstGeom prst="rect">
              <a:avLst/>
            </a:prstGeom>
            <a:noFill/>
          </p:spPr>
        </p:sp>
        <p:sp>
          <p:nvSpPr>
            <p:cNvPr id="5" name="Frihandsfigur: Form 4">
              <a:extLst>
                <a:ext uri="{FF2B5EF4-FFF2-40B4-BE49-F238E27FC236}">
                  <a16:creationId xmlns:a16="http://schemas.microsoft.com/office/drawing/2014/main" id="{A4FBA59D-63BF-467C-9780-37E93CB41301}"/>
                </a:ext>
              </a:extLst>
            </p:cNvPr>
            <p:cNvSpPr/>
            <p:nvPr/>
          </p:nvSpPr>
          <p:spPr>
            <a:xfrm>
              <a:off x="837120" y="529512"/>
              <a:ext cx="10514709" cy="1651406"/>
            </a:xfrm>
            <a:custGeom>
              <a:avLst/>
              <a:gdLst>
                <a:gd name="connsiteX0" fmla="*/ 0 w 10514709"/>
                <a:gd name="connsiteY0" fmla="*/ 0 h 1651406"/>
                <a:gd name="connsiteX1" fmla="*/ 10514709 w 10514709"/>
                <a:gd name="connsiteY1" fmla="*/ 0 h 1651406"/>
                <a:gd name="connsiteX2" fmla="*/ 10514709 w 10514709"/>
                <a:gd name="connsiteY2" fmla="*/ 1651406 h 1651406"/>
                <a:gd name="connsiteX3" fmla="*/ 0 w 10514709"/>
                <a:gd name="connsiteY3" fmla="*/ 1651406 h 1651406"/>
                <a:gd name="connsiteX4" fmla="*/ 0 w 10514709"/>
                <a:gd name="connsiteY4" fmla="*/ 0 h 165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4709" h="1651406">
                  <a:moveTo>
                    <a:pt x="0" y="0"/>
                  </a:moveTo>
                  <a:lnTo>
                    <a:pt x="10514709" y="0"/>
                  </a:lnTo>
                  <a:lnTo>
                    <a:pt x="10514709" y="1651406"/>
                  </a:lnTo>
                  <a:lnTo>
                    <a:pt x="0" y="1651406"/>
                  </a:lnTo>
                  <a:lnTo>
                    <a:pt x="0" y="0"/>
                  </a:lnTo>
                  <a:close/>
                </a:path>
              </a:pathLst>
            </a:custGeom>
            <a:solidFill>
              <a:schemeClr val="accent1"/>
            </a:solidFill>
          </p:spPr>
          <p:style>
            <a:lnRef idx="0">
              <a:schemeClr val="dk1">
                <a:hueOff val="0"/>
                <a:satOff val="0"/>
                <a:lumOff val="0"/>
                <a:alphaOff val="0"/>
              </a:schemeClr>
            </a:lnRef>
            <a:fillRef idx="1">
              <a:scrgbClr r="0" g="0" b="0"/>
            </a:fillRef>
            <a:effectRef idx="0">
              <a:schemeClr val="accent5">
                <a:shade val="90000"/>
                <a:hueOff val="0"/>
                <a:satOff val="0"/>
                <a:lumOff val="0"/>
                <a:alphaOff val="0"/>
              </a:schemeClr>
            </a:effectRef>
            <a:fontRef idx="minor">
              <a:schemeClr val="lt1">
                <a:hueOff val="0"/>
                <a:satOff val="0"/>
                <a:lumOff val="0"/>
                <a:alphaOff val="0"/>
              </a:schemeClr>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sv-SE" sz="2100" b="0" i="0" u="none" strike="noStrike" kern="1200" cap="none" spc="0" normalizeH="0" baseline="0" noProof="0">
                  <a:ln>
                    <a:noFill/>
                  </a:ln>
                  <a:solidFill>
                    <a:srgbClr val="E7E6E6">
                      <a:lumMod val="10000"/>
                    </a:srgbClr>
                  </a:solidFill>
                  <a:effectLst/>
                  <a:uLnTx/>
                  <a:uFillTx/>
                  <a:latin typeface="Franklin Gothic Medium"/>
                  <a:ea typeface="+mn-ea"/>
                  <a:cs typeface="+mn-cs"/>
                </a:rPr>
                <a:t>Färdplan - länsgemensam strategi för god och nära vård</a:t>
              </a: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srgbClr val="E7E6E6">
                      <a:lumMod val="10000"/>
                    </a:srgbClr>
                  </a:solidFill>
                  <a:effectLst/>
                  <a:uLnTx/>
                  <a:uFillTx/>
                  <a:latin typeface="Franklin Gothic Book"/>
                  <a:ea typeface="+mn-ea"/>
                  <a:cs typeface="+mn-cs"/>
                </a:rPr>
                <a:t>Målbild, målgrupper, förändrade arbetssätt, stärka förutsättningar </a:t>
              </a:r>
            </a:p>
          </p:txBody>
        </p:sp>
        <p:sp>
          <p:nvSpPr>
            <p:cNvPr id="6" name="Frihandsfigur: Form 5">
              <a:extLst>
                <a:ext uri="{FF2B5EF4-FFF2-40B4-BE49-F238E27FC236}">
                  <a16:creationId xmlns:a16="http://schemas.microsoft.com/office/drawing/2014/main" id="{5A77308A-6C3C-4623-BE15-C487F8F1C4D3}"/>
                </a:ext>
              </a:extLst>
            </p:cNvPr>
            <p:cNvSpPr/>
            <p:nvPr/>
          </p:nvSpPr>
          <p:spPr>
            <a:xfrm>
              <a:off x="842254" y="2180918"/>
              <a:ext cx="3501480" cy="3467953"/>
            </a:xfrm>
            <a:custGeom>
              <a:avLst/>
              <a:gdLst>
                <a:gd name="connsiteX0" fmla="*/ 0 w 3501480"/>
                <a:gd name="connsiteY0" fmla="*/ 0 h 3467953"/>
                <a:gd name="connsiteX1" fmla="*/ 3501480 w 3501480"/>
                <a:gd name="connsiteY1" fmla="*/ 0 h 3467953"/>
                <a:gd name="connsiteX2" fmla="*/ 3501480 w 3501480"/>
                <a:gd name="connsiteY2" fmla="*/ 3467953 h 3467953"/>
                <a:gd name="connsiteX3" fmla="*/ 0 w 3501480"/>
                <a:gd name="connsiteY3" fmla="*/ 3467953 h 3467953"/>
                <a:gd name="connsiteX4" fmla="*/ 0 w 3501480"/>
                <a:gd name="connsiteY4" fmla="*/ 0 h 3467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480" h="3467953">
                  <a:moveTo>
                    <a:pt x="0" y="0"/>
                  </a:moveTo>
                  <a:lnTo>
                    <a:pt x="3501480" y="0"/>
                  </a:lnTo>
                  <a:lnTo>
                    <a:pt x="3501480" y="3467953"/>
                  </a:lnTo>
                  <a:lnTo>
                    <a:pt x="0" y="3467953"/>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sv-SE" sz="1500" b="0" i="0" u="none" strike="noStrike" kern="1200" cap="none" spc="0" normalizeH="0" baseline="0" noProof="0">
                  <a:ln>
                    <a:noFill/>
                  </a:ln>
                  <a:solidFill>
                    <a:srgbClr val="E7E6E6">
                      <a:lumMod val="10000"/>
                    </a:srgbClr>
                  </a:solidFill>
                  <a:effectLst/>
                  <a:uLnTx/>
                  <a:uFillTx/>
                  <a:latin typeface="Franklin Gothic Book"/>
                  <a:ea typeface="+mn-ea"/>
                  <a:cs typeface="+mn-cs"/>
                </a:rPr>
                <a:t>Lednings- och samverkansstruktur på länsgemensam samt delregional vårdsamverkansnivå</a:t>
              </a:r>
            </a:p>
          </p:txBody>
        </p:sp>
        <p:sp>
          <p:nvSpPr>
            <p:cNvPr id="7" name="Frihandsfigur: Form 6">
              <a:extLst>
                <a:ext uri="{FF2B5EF4-FFF2-40B4-BE49-F238E27FC236}">
                  <a16:creationId xmlns:a16="http://schemas.microsoft.com/office/drawing/2014/main" id="{E06871DA-2431-4F91-B983-A3A3F7993840}"/>
                </a:ext>
              </a:extLst>
            </p:cNvPr>
            <p:cNvSpPr/>
            <p:nvPr/>
          </p:nvSpPr>
          <p:spPr>
            <a:xfrm>
              <a:off x="4343734" y="2180918"/>
              <a:ext cx="3501480" cy="3467953"/>
            </a:xfrm>
            <a:custGeom>
              <a:avLst/>
              <a:gdLst>
                <a:gd name="connsiteX0" fmla="*/ 0 w 3501480"/>
                <a:gd name="connsiteY0" fmla="*/ 0 h 3467953"/>
                <a:gd name="connsiteX1" fmla="*/ 3501480 w 3501480"/>
                <a:gd name="connsiteY1" fmla="*/ 0 h 3467953"/>
                <a:gd name="connsiteX2" fmla="*/ 3501480 w 3501480"/>
                <a:gd name="connsiteY2" fmla="*/ 3467953 h 3467953"/>
                <a:gd name="connsiteX3" fmla="*/ 0 w 3501480"/>
                <a:gd name="connsiteY3" fmla="*/ 3467953 h 3467953"/>
                <a:gd name="connsiteX4" fmla="*/ 0 w 3501480"/>
                <a:gd name="connsiteY4" fmla="*/ 0 h 3467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480" h="3467953">
                  <a:moveTo>
                    <a:pt x="0" y="0"/>
                  </a:moveTo>
                  <a:lnTo>
                    <a:pt x="3501480" y="0"/>
                  </a:lnTo>
                  <a:lnTo>
                    <a:pt x="3501480" y="3467953"/>
                  </a:lnTo>
                  <a:lnTo>
                    <a:pt x="0" y="3467953"/>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5">
                <a:hueOff val="-364878"/>
                <a:satOff val="0"/>
                <a:lumOff val="1470"/>
                <a:alphaOff val="0"/>
              </a:schemeClr>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sv-SE" sz="1500" b="0" i="0" u="none" strike="noStrike" kern="1200" cap="none" spc="0" normalizeH="0" baseline="0" noProof="0">
                  <a:ln>
                    <a:noFill/>
                  </a:ln>
                  <a:solidFill>
                    <a:srgbClr val="E7E6E6">
                      <a:lumMod val="10000"/>
                    </a:srgbClr>
                  </a:solidFill>
                  <a:effectLst/>
                  <a:uLnTx/>
                  <a:uFillTx/>
                  <a:latin typeface="Franklin Gothic Book"/>
                  <a:ea typeface="+mn-ea"/>
                  <a:cs typeface="+mn-cs"/>
                </a:rPr>
                <a:t>Framtagande av modell för uppföljning och analys</a:t>
              </a:r>
            </a:p>
          </p:txBody>
        </p:sp>
        <p:sp>
          <p:nvSpPr>
            <p:cNvPr id="8" name="Frihandsfigur: Form 7">
              <a:extLst>
                <a:ext uri="{FF2B5EF4-FFF2-40B4-BE49-F238E27FC236}">
                  <a16:creationId xmlns:a16="http://schemas.microsoft.com/office/drawing/2014/main" id="{8D170E5E-DD6E-4E9D-92B1-2D5249ABC1B9}"/>
                </a:ext>
              </a:extLst>
            </p:cNvPr>
            <p:cNvSpPr/>
            <p:nvPr/>
          </p:nvSpPr>
          <p:spPr>
            <a:xfrm>
              <a:off x="7845214" y="2180918"/>
              <a:ext cx="3501480" cy="3467953"/>
            </a:xfrm>
            <a:custGeom>
              <a:avLst/>
              <a:gdLst>
                <a:gd name="connsiteX0" fmla="*/ 0 w 3501480"/>
                <a:gd name="connsiteY0" fmla="*/ 0 h 3467953"/>
                <a:gd name="connsiteX1" fmla="*/ 3501480 w 3501480"/>
                <a:gd name="connsiteY1" fmla="*/ 0 h 3467953"/>
                <a:gd name="connsiteX2" fmla="*/ 3501480 w 3501480"/>
                <a:gd name="connsiteY2" fmla="*/ 3467953 h 3467953"/>
                <a:gd name="connsiteX3" fmla="*/ 0 w 3501480"/>
                <a:gd name="connsiteY3" fmla="*/ 3467953 h 3467953"/>
                <a:gd name="connsiteX4" fmla="*/ 0 w 3501480"/>
                <a:gd name="connsiteY4" fmla="*/ 0 h 3467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480" h="3467953">
                  <a:moveTo>
                    <a:pt x="0" y="0"/>
                  </a:moveTo>
                  <a:lnTo>
                    <a:pt x="3501480" y="0"/>
                  </a:lnTo>
                  <a:lnTo>
                    <a:pt x="3501480" y="3467953"/>
                  </a:lnTo>
                  <a:lnTo>
                    <a:pt x="0" y="3467953"/>
                  </a:lnTo>
                  <a:lnTo>
                    <a:pt x="0" y="0"/>
                  </a:lnTo>
                  <a:close/>
                </a:path>
              </a:pathLst>
            </a:custGeom>
            <a:solidFill>
              <a:schemeClr val="accent4"/>
            </a:solidFill>
            <a:ln>
              <a:solidFill>
                <a:schemeClr val="bg1"/>
              </a:solidFill>
            </a:ln>
          </p:spPr>
          <p:style>
            <a:lnRef idx="2">
              <a:scrgbClr r="0" g="0" b="0"/>
            </a:lnRef>
            <a:fillRef idx="1">
              <a:scrgbClr r="0" g="0" b="0"/>
            </a:fillRef>
            <a:effectRef idx="0">
              <a:schemeClr val="accent5">
                <a:hueOff val="-729756"/>
                <a:satOff val="0"/>
                <a:lumOff val="2941"/>
                <a:alphaOff val="0"/>
              </a:schemeClr>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defRPr/>
              </a:pPr>
              <a:r>
                <a:rPr kumimoji="0" lang="sv-SE" sz="1500" b="0" i="0" u="none" strike="noStrike" kern="1200" cap="none" spc="0" normalizeH="0" baseline="0" noProof="0">
                  <a:ln>
                    <a:noFill/>
                  </a:ln>
                  <a:solidFill>
                    <a:schemeClr val="tx1"/>
                  </a:solidFill>
                  <a:effectLst/>
                  <a:uLnTx/>
                  <a:uFillTx/>
                  <a:latin typeface="Franklin Gothic Book"/>
                  <a:ea typeface="+mn-ea"/>
                  <a:cs typeface="+mn-cs"/>
                </a:rPr>
                <a:t>Revidering av </a:t>
              </a:r>
              <a:r>
                <a:rPr lang="sv-SE" sz="1500">
                  <a:solidFill>
                    <a:schemeClr val="tx1"/>
                  </a:solidFill>
                  <a:latin typeface="Franklin Gothic Book"/>
                </a:rPr>
                <a:t>Hälso-</a:t>
              </a:r>
              <a:r>
                <a:rPr kumimoji="0" lang="sv-SE" sz="1500" b="0" i="0" u="none" strike="noStrike" kern="1200" cap="none" spc="0" normalizeH="0" baseline="0" noProof="0">
                  <a:ln>
                    <a:noFill/>
                  </a:ln>
                  <a:solidFill>
                    <a:schemeClr val="tx1"/>
                  </a:solidFill>
                  <a:effectLst/>
                  <a:uLnTx/>
                  <a:uFillTx/>
                  <a:latin typeface="Franklin Gothic Book"/>
                  <a:ea typeface="+mn-ea"/>
                  <a:cs typeface="+mn-cs"/>
                </a:rPr>
                <a:t> och sjukvårdsavtalet samt </a:t>
              </a:r>
              <a:r>
                <a:rPr lang="sv-SE" sz="1500">
                  <a:solidFill>
                    <a:schemeClr val="tx1"/>
                  </a:solidFill>
                  <a:latin typeface="Franklin Gothic Book"/>
                </a:rPr>
                <a:t>tillhörande överenskommelser</a:t>
              </a:r>
              <a:endParaRPr kumimoji="0" lang="sv-SE" sz="1500" b="0" i="0" u="none" strike="noStrike" kern="1200" cap="none" spc="0" normalizeH="0" baseline="0" noProof="0">
                <a:ln>
                  <a:noFill/>
                </a:ln>
                <a:solidFill>
                  <a:schemeClr val="tx1"/>
                </a:solidFill>
                <a:effectLst/>
                <a:uLnTx/>
                <a:uFillTx/>
                <a:latin typeface="Franklin Gothic Book"/>
                <a:ea typeface="+mn-ea"/>
                <a:cs typeface="+mn-cs"/>
              </a:endParaRPr>
            </a:p>
          </p:txBody>
        </p:sp>
        <p:sp>
          <p:nvSpPr>
            <p:cNvPr id="9" name="Rektangel 8">
              <a:extLst>
                <a:ext uri="{FF2B5EF4-FFF2-40B4-BE49-F238E27FC236}">
                  <a16:creationId xmlns:a16="http://schemas.microsoft.com/office/drawing/2014/main" id="{436216AF-C0C5-4FAA-AA0E-BB75B9D824D4}"/>
                </a:ext>
              </a:extLst>
            </p:cNvPr>
            <p:cNvSpPr/>
            <p:nvPr/>
          </p:nvSpPr>
          <p:spPr>
            <a:xfrm>
              <a:off x="837120" y="5648871"/>
              <a:ext cx="10514709" cy="385328"/>
            </a:xfrm>
            <a:prstGeom prst="rect">
              <a:avLst/>
            </a:prstGeom>
            <a:solidFill>
              <a:schemeClr val="accent1"/>
            </a:solidFill>
          </p:spPr>
          <p:style>
            <a:lnRef idx="0">
              <a:schemeClr val="dk1">
                <a:hueOff val="0"/>
                <a:satOff val="0"/>
                <a:lumOff val="0"/>
                <a:alphaOff val="0"/>
              </a:schemeClr>
            </a:lnRef>
            <a:fillRef idx="1">
              <a:scrgbClr r="0" g="0" b="0"/>
            </a:fillRef>
            <a:effectRef idx="0">
              <a:schemeClr val="accent5">
                <a:shade val="90000"/>
                <a:hueOff val="0"/>
                <a:satOff val="0"/>
                <a:lumOff val="0"/>
                <a:alphaOff val="0"/>
              </a:schemeClr>
            </a:effectRef>
            <a:fontRef idx="minor">
              <a:schemeClr val="lt1">
                <a:hueOff val="0"/>
                <a:satOff val="0"/>
                <a:lumOff val="0"/>
                <a:alphaOff val="0"/>
              </a:schemeClr>
            </a:fontRef>
          </p:style>
        </p:sp>
      </p:grpSp>
      <p:sp>
        <p:nvSpPr>
          <p:cNvPr id="3" name="Title 2">
            <a:extLst>
              <a:ext uri="{FF2B5EF4-FFF2-40B4-BE49-F238E27FC236}">
                <a16:creationId xmlns:a16="http://schemas.microsoft.com/office/drawing/2014/main" id="{CDFA34B1-0B0B-4BD1-B99A-FAA1015FD545}"/>
              </a:ext>
            </a:extLst>
          </p:cNvPr>
          <p:cNvSpPr>
            <a:spLocks noGrp="1"/>
          </p:cNvSpPr>
          <p:nvPr>
            <p:ph type="title" idx="4294967295"/>
          </p:nvPr>
        </p:nvSpPr>
        <p:spPr>
          <a:xfrm>
            <a:off x="627987" y="342330"/>
            <a:ext cx="7888025" cy="438593"/>
          </a:xfrm>
          <a:prstGeom prst="rect">
            <a:avLst/>
          </a:prstGeom>
          <a:solidFill>
            <a:schemeClr val="accent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chemeClr val="tx1"/>
                </a:solidFill>
                <a:effectLst/>
                <a:uLnTx/>
                <a:uFillTx/>
                <a:latin typeface="+mn-lt"/>
                <a:ea typeface="+mn-ea"/>
                <a:cs typeface="+mn-cs"/>
              </a:rPr>
              <a:t>Omställningsarbetet</a:t>
            </a:r>
            <a:r>
              <a:rPr kumimoji="0" lang="en-US" sz="1800" b="1" i="0" u="none" strike="noStrike" kern="1200" cap="none" spc="0" normalizeH="0" baseline="0" noProof="0">
                <a:ln>
                  <a:noFill/>
                </a:ln>
                <a:solidFill>
                  <a:schemeClr val="tx1"/>
                </a:solidFill>
                <a:effectLst/>
                <a:uLnTx/>
                <a:uFillTx/>
                <a:latin typeface="+mn-lt"/>
                <a:ea typeface="+mn-ea"/>
                <a:cs typeface="+mn-cs"/>
              </a:rPr>
              <a:t> till god </a:t>
            </a:r>
            <a:r>
              <a:rPr kumimoji="0" lang="en-US" sz="1800" b="1" i="0" u="none" strike="noStrike" kern="1200" cap="none" spc="0" normalizeH="0" baseline="0" noProof="0" err="1">
                <a:ln>
                  <a:noFill/>
                </a:ln>
                <a:solidFill>
                  <a:schemeClr val="tx1"/>
                </a:solidFill>
                <a:effectLst/>
                <a:uLnTx/>
                <a:uFillTx/>
                <a:latin typeface="+mn-lt"/>
                <a:ea typeface="+mn-ea"/>
                <a:cs typeface="+mn-cs"/>
              </a:rPr>
              <a:t>och</a:t>
            </a:r>
            <a:r>
              <a:rPr kumimoji="0" lang="en-US" sz="1800" b="1" i="0" u="none" strike="noStrike" kern="1200" cap="none" spc="0" normalizeH="0" baseline="0" noProof="0">
                <a:ln>
                  <a:noFill/>
                </a:ln>
                <a:solidFill>
                  <a:schemeClr val="tx1"/>
                </a:solidFill>
                <a:effectLst/>
                <a:uLnTx/>
                <a:uFillTx/>
                <a:latin typeface="+mn-lt"/>
                <a:ea typeface="+mn-ea"/>
                <a:cs typeface="+mn-cs"/>
              </a:rPr>
              <a:t> </a:t>
            </a:r>
            <a:r>
              <a:rPr kumimoji="0" lang="en-US" sz="1800" b="1" i="0" u="none" strike="noStrike" kern="1200" cap="none" spc="0" normalizeH="0" baseline="0" noProof="0" err="1">
                <a:ln>
                  <a:noFill/>
                </a:ln>
                <a:solidFill>
                  <a:schemeClr val="tx1"/>
                </a:solidFill>
                <a:effectLst/>
                <a:uLnTx/>
                <a:uFillTx/>
                <a:latin typeface="+mn-lt"/>
                <a:ea typeface="+mn-ea"/>
                <a:cs typeface="+mn-cs"/>
              </a:rPr>
              <a:t>nära</a:t>
            </a:r>
            <a:r>
              <a:rPr kumimoji="0" lang="en-US" sz="1800" b="1" i="0" u="none" strike="noStrike" kern="1200" cap="none" spc="0" normalizeH="0" baseline="0" noProof="0">
                <a:ln>
                  <a:noFill/>
                </a:ln>
                <a:solidFill>
                  <a:schemeClr val="tx1"/>
                </a:solidFill>
                <a:effectLst/>
                <a:uLnTx/>
                <a:uFillTx/>
                <a:latin typeface="+mn-lt"/>
                <a:ea typeface="+mn-ea"/>
                <a:cs typeface="+mn-cs"/>
              </a:rPr>
              <a:t> </a:t>
            </a:r>
            <a:r>
              <a:rPr kumimoji="0" lang="en-US" sz="1800" b="1" i="0" u="none" strike="noStrike" kern="1200" cap="none" spc="0" normalizeH="0" baseline="0" noProof="0" err="1">
                <a:ln>
                  <a:noFill/>
                </a:ln>
                <a:solidFill>
                  <a:schemeClr val="tx1"/>
                </a:solidFill>
                <a:effectLst/>
                <a:uLnTx/>
                <a:uFillTx/>
                <a:latin typeface="+mn-lt"/>
                <a:ea typeface="+mn-ea"/>
                <a:cs typeface="+mn-cs"/>
              </a:rPr>
              <a:t>vård</a:t>
            </a: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9983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1BFC20-685A-4A09-846A-23473A860690}"/>
              </a:ext>
            </a:extLst>
          </p:cNvPr>
          <p:cNvSpPr>
            <a:spLocks noGrp="1"/>
          </p:cNvSpPr>
          <p:nvPr>
            <p:ph type="title"/>
          </p:nvPr>
        </p:nvSpPr>
        <p:spPr/>
        <p:txBody>
          <a:bodyPr>
            <a:normAutofit/>
          </a:bodyPr>
          <a:lstStyle/>
          <a:p>
            <a:r>
              <a:rPr lang="sv-SE"/>
              <a:t>Förankring och beslutsprocess</a:t>
            </a:r>
          </a:p>
        </p:txBody>
      </p:sp>
      <p:sp>
        <p:nvSpPr>
          <p:cNvPr id="3" name="Platshållare för bildnummer 2">
            <a:extLst>
              <a:ext uri="{FF2B5EF4-FFF2-40B4-BE49-F238E27FC236}">
                <a16:creationId xmlns:a16="http://schemas.microsoft.com/office/drawing/2014/main" id="{865DB8FC-27FE-488D-9B48-1AE5B385C55B}"/>
              </a:ext>
            </a:extLst>
          </p:cNvPr>
          <p:cNvSpPr>
            <a:spLocks noGrp="1"/>
          </p:cNvSpPr>
          <p:nvPr>
            <p:ph type="sldNum" sz="quarter" idx="12"/>
          </p:nvPr>
        </p:nvSpPr>
        <p:spPr/>
        <p:txBody>
          <a:bodyPr/>
          <a:lstStyle/>
          <a:p>
            <a:fld id="{787AF432-D350-4F15-8928-1825670EE0E0}" type="slidenum">
              <a:rPr lang="en-SE">
                <a:solidFill>
                  <a:srgbClr val="171616">
                    <a:tint val="75000"/>
                  </a:srgbClr>
                </a:solidFill>
                <a:latin typeface="Franklin Gothic Book"/>
              </a:rPr>
              <a:pPr/>
              <a:t>5</a:t>
            </a:fld>
            <a:endParaRPr lang="en-SE">
              <a:solidFill>
                <a:srgbClr val="171616">
                  <a:tint val="75000"/>
                </a:srgbClr>
              </a:solidFill>
              <a:latin typeface="Franklin Gothic Book"/>
            </a:endParaRPr>
          </a:p>
        </p:txBody>
      </p:sp>
      <p:pic>
        <p:nvPicPr>
          <p:cNvPr id="5" name="Bildobjekt 4" descr="Bild som visar tidslinje för förankring och beslutsprocess med Hälso- och sjukvårdsavtalet. Oktober 2020 till september 2021: Framtagande av förslag&#10;Februari 2022: Information i VVG&#10;Februari 2022: Ställningstagande SRO&#10;Mars 2022 till okt 2022: Beslut hos respektive huvudman&#10;1 Januari 2023: Ny avtalsperiod&#10;">
            <a:extLst>
              <a:ext uri="{FF2B5EF4-FFF2-40B4-BE49-F238E27FC236}">
                <a16:creationId xmlns:a16="http://schemas.microsoft.com/office/drawing/2014/main" id="{675F87D7-1DD2-47C2-93B2-CF02B8B0CCE2}"/>
              </a:ext>
            </a:extLst>
          </p:cNvPr>
          <p:cNvPicPr>
            <a:picLocks noChangeAspect="1"/>
          </p:cNvPicPr>
          <p:nvPr/>
        </p:nvPicPr>
        <p:blipFill>
          <a:blip r:embed="rId3"/>
          <a:stretch>
            <a:fillRect/>
          </a:stretch>
        </p:blipFill>
        <p:spPr>
          <a:xfrm>
            <a:off x="138352" y="1427051"/>
            <a:ext cx="8867296" cy="1846202"/>
          </a:xfrm>
          <a:prstGeom prst="rect">
            <a:avLst/>
          </a:prstGeom>
        </p:spPr>
      </p:pic>
    </p:spTree>
    <p:extLst>
      <p:ext uri="{BB962C8B-B14F-4D97-AF65-F5344CB8AC3E}">
        <p14:creationId xmlns:p14="http://schemas.microsoft.com/office/powerpoint/2010/main" val="228253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865DB8FC-27FE-488D-9B48-1AE5B385C55B}"/>
              </a:ext>
            </a:extLst>
          </p:cNvPr>
          <p:cNvSpPr>
            <a:spLocks noGrp="1"/>
          </p:cNvSpPr>
          <p:nvPr>
            <p:ph type="sldNum" sz="quarter" idx="12"/>
          </p:nvPr>
        </p:nvSpPr>
        <p:spPr/>
        <p:txBody>
          <a:bodyPr/>
          <a:lstStyle/>
          <a:p>
            <a:fld id="{787AF432-D350-4F15-8928-1825670EE0E0}" type="slidenum">
              <a:rPr lang="en-SE">
                <a:solidFill>
                  <a:srgbClr val="171616">
                    <a:tint val="75000"/>
                  </a:srgbClr>
                </a:solidFill>
                <a:latin typeface="Franklin Gothic Book"/>
              </a:rPr>
              <a:pPr/>
              <a:t>6</a:t>
            </a:fld>
            <a:endParaRPr lang="en-SE">
              <a:solidFill>
                <a:srgbClr val="171616">
                  <a:tint val="75000"/>
                </a:srgbClr>
              </a:solidFill>
              <a:latin typeface="Franklin Gothic Book"/>
            </a:endParaRPr>
          </a:p>
        </p:txBody>
      </p:sp>
      <p:sp>
        <p:nvSpPr>
          <p:cNvPr id="2" name="Rubrik 1">
            <a:extLst>
              <a:ext uri="{FF2B5EF4-FFF2-40B4-BE49-F238E27FC236}">
                <a16:creationId xmlns:a16="http://schemas.microsoft.com/office/drawing/2014/main" id="{7D1BFC20-685A-4A09-846A-23473A860690}"/>
              </a:ext>
            </a:extLst>
          </p:cNvPr>
          <p:cNvSpPr>
            <a:spLocks noGrp="1"/>
          </p:cNvSpPr>
          <p:nvPr>
            <p:ph type="title"/>
          </p:nvPr>
        </p:nvSpPr>
        <p:spPr/>
        <p:txBody>
          <a:bodyPr/>
          <a:lstStyle/>
          <a:p>
            <a:r>
              <a:rPr lang="sv-SE" sz="2800"/>
              <a:t>Kommunikation och dialog</a:t>
            </a:r>
            <a:endParaRPr lang="sv-SE"/>
          </a:p>
        </p:txBody>
      </p:sp>
      <p:pic>
        <p:nvPicPr>
          <p:cNvPr id="22" name="Bildobjekt 21" descr="Bild som visar tidslinje för hur dialog och kommunikation har skett under arbetets gång. Höst 2020 till vår 2021 Färdplanen: Workshop, Delregionala dialoger. Oktober 2020 till april 2021. HoS-avtal med överenskommelser: Arbetsgrupper med verksamhetsrepresentanter. Höst 2021 till vår 2022: Remisshantering. Andra grupperingar inom kommun och region har löpande varit delaktiga i arbetet&#10;&#10;&#10;">
            <a:extLst>
              <a:ext uri="{FF2B5EF4-FFF2-40B4-BE49-F238E27FC236}">
                <a16:creationId xmlns:a16="http://schemas.microsoft.com/office/drawing/2014/main" id="{854E13F8-6009-4522-977E-9A9FD8284018}"/>
              </a:ext>
            </a:extLst>
          </p:cNvPr>
          <p:cNvPicPr>
            <a:picLocks noChangeAspect="1"/>
          </p:cNvPicPr>
          <p:nvPr/>
        </p:nvPicPr>
        <p:blipFill>
          <a:blip r:embed="rId3"/>
          <a:stretch>
            <a:fillRect/>
          </a:stretch>
        </p:blipFill>
        <p:spPr>
          <a:xfrm>
            <a:off x="161924" y="1268016"/>
            <a:ext cx="8820151" cy="2253123"/>
          </a:xfrm>
          <a:prstGeom prst="rect">
            <a:avLst/>
          </a:prstGeom>
        </p:spPr>
      </p:pic>
    </p:spTree>
    <p:extLst>
      <p:ext uri="{BB962C8B-B14F-4D97-AF65-F5344CB8AC3E}">
        <p14:creationId xmlns:p14="http://schemas.microsoft.com/office/powerpoint/2010/main" val="161827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29A1-13C9-4045-999A-1D6ED992BC88}"/>
              </a:ext>
            </a:extLst>
          </p:cNvPr>
          <p:cNvSpPr>
            <a:spLocks noGrp="1"/>
          </p:cNvSpPr>
          <p:nvPr>
            <p:ph type="title"/>
          </p:nvPr>
        </p:nvSpPr>
        <p:spPr/>
        <p:txBody>
          <a:bodyPr/>
          <a:lstStyle/>
          <a:p>
            <a:r>
              <a:rPr lang="sv-SE"/>
              <a:t>Omhändertagande av remissvar</a:t>
            </a:r>
          </a:p>
        </p:txBody>
      </p:sp>
      <p:sp>
        <p:nvSpPr>
          <p:cNvPr id="3" name="Content Placeholder 2">
            <a:extLst>
              <a:ext uri="{FF2B5EF4-FFF2-40B4-BE49-F238E27FC236}">
                <a16:creationId xmlns:a16="http://schemas.microsoft.com/office/drawing/2014/main" id="{89602A92-2159-45B3-BF19-8BF48C5301EA}"/>
              </a:ext>
            </a:extLst>
          </p:cNvPr>
          <p:cNvSpPr>
            <a:spLocks noGrp="1"/>
          </p:cNvSpPr>
          <p:nvPr>
            <p:ph sz="quarter" idx="13"/>
          </p:nvPr>
        </p:nvSpPr>
        <p:spPr/>
        <p:txBody>
          <a:bodyPr vert="horz" lIns="91440" tIns="45720" rIns="91440" bIns="45720" rtlCol="0" anchor="t">
            <a:normAutofit/>
          </a:bodyPr>
          <a:lstStyle/>
          <a:p>
            <a:r>
              <a:rPr lang="sv-SE"/>
              <a:t>Stort engagemang och mycket synpunkter </a:t>
            </a:r>
          </a:p>
          <a:p>
            <a:r>
              <a:rPr lang="sv-SE"/>
              <a:t>Bra förslag på omformuleringar som förtydligar</a:t>
            </a:r>
          </a:p>
          <a:p>
            <a:r>
              <a:rPr lang="sv-SE"/>
              <a:t>Synpunkterna som inkom var ibland helt motsatser</a:t>
            </a:r>
          </a:p>
          <a:p>
            <a:r>
              <a:rPr lang="sv-SE">
                <a:ea typeface="+mn-lt"/>
                <a:cs typeface="+mn-lt"/>
              </a:rPr>
              <a:t>Önskemål om mer detaljerad nivå</a:t>
            </a:r>
          </a:p>
          <a:p>
            <a:r>
              <a:rPr lang="sv-SE">
                <a:ea typeface="+mn-lt"/>
                <a:cs typeface="+mn-lt"/>
              </a:rPr>
              <a:t>Önskemål om mindre detaljer</a:t>
            </a:r>
            <a:endParaRPr lang="sv-SE"/>
          </a:p>
          <a:p>
            <a:r>
              <a:rPr lang="sv-SE"/>
              <a:t>Begrepp som används har setts över tex funktionsvariation och </a:t>
            </a:r>
            <a:r>
              <a:rPr lang="sv-SE" b="1"/>
              <a:t>funktionsnedsättning</a:t>
            </a:r>
            <a:r>
              <a:rPr lang="sv-SE"/>
              <a:t>, valt begrepp efter socialstyrelsens termbank</a:t>
            </a:r>
          </a:p>
          <a:p>
            <a:endParaRPr lang="en-US">
              <a:solidFill>
                <a:srgbClr val="171616"/>
              </a:solidFill>
            </a:endParaRPr>
          </a:p>
          <a:p>
            <a:endParaRPr lang="en-US"/>
          </a:p>
        </p:txBody>
      </p:sp>
    </p:spTree>
    <p:extLst>
      <p:ext uri="{BB962C8B-B14F-4D97-AF65-F5344CB8AC3E}">
        <p14:creationId xmlns:p14="http://schemas.microsoft.com/office/powerpoint/2010/main" val="32374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3097-F303-4188-839C-D31538DEEB0E}"/>
              </a:ext>
            </a:extLst>
          </p:cNvPr>
          <p:cNvSpPr>
            <a:spLocks noGrp="1"/>
          </p:cNvSpPr>
          <p:nvPr>
            <p:ph type="ctrTitle"/>
          </p:nvPr>
        </p:nvSpPr>
        <p:spPr>
          <a:xfrm>
            <a:off x="1066441" y="1369931"/>
            <a:ext cx="7011118" cy="1485104"/>
          </a:xfrm>
        </p:spPr>
        <p:txBody>
          <a:bodyPr/>
          <a:lstStyle/>
          <a:p>
            <a:r>
              <a:rPr lang="sv-SE"/>
              <a:t>Färdplan - länsgemensam strategi för god och nära vård</a:t>
            </a:r>
          </a:p>
        </p:txBody>
      </p:sp>
      <p:sp>
        <p:nvSpPr>
          <p:cNvPr id="3" name="Subtitle 2">
            <a:extLst>
              <a:ext uri="{FF2B5EF4-FFF2-40B4-BE49-F238E27FC236}">
                <a16:creationId xmlns:a16="http://schemas.microsoft.com/office/drawing/2014/main" id="{F2D09F6D-ECE0-4FC9-BF30-417E9E92E022}"/>
              </a:ext>
            </a:extLst>
          </p:cNvPr>
          <p:cNvSpPr>
            <a:spLocks noGrp="1"/>
          </p:cNvSpPr>
          <p:nvPr>
            <p:ph type="subTitle" idx="1"/>
          </p:nvPr>
        </p:nvSpPr>
        <p:spPr>
          <a:xfrm>
            <a:off x="1066440" y="3309004"/>
            <a:ext cx="7011118" cy="934888"/>
          </a:xfrm>
        </p:spPr>
        <p:txBody>
          <a:bodyPr/>
          <a:lstStyle/>
          <a:p>
            <a:r>
              <a:rPr lang="sv-SE">
                <a:ea typeface="+mn-lt"/>
                <a:cs typeface="+mn-lt"/>
              </a:rPr>
              <a:t>God och nära vård </a:t>
            </a:r>
            <a:r>
              <a:rPr lang="sv-SE" i="1">
                <a:ea typeface="+mn-lt"/>
                <a:cs typeface="+mn-lt"/>
              </a:rPr>
              <a:t>är riktningen</a:t>
            </a:r>
            <a:r>
              <a:rPr lang="sv-SE">
                <a:ea typeface="+mn-lt"/>
                <a:cs typeface="+mn-lt"/>
              </a:rPr>
              <a:t> i omställningsarbetet</a:t>
            </a:r>
          </a:p>
          <a:p>
            <a:r>
              <a:rPr lang="sv-SE">
                <a:ea typeface="+mn-lt"/>
                <a:cs typeface="+mn-lt"/>
              </a:rPr>
              <a:t>Färdplanen innehåller de områden som vi gemensamt prioriterar att kraftsamla kring</a:t>
            </a:r>
            <a:endParaRPr lang="sv-SE"/>
          </a:p>
        </p:txBody>
      </p:sp>
    </p:spTree>
    <p:extLst>
      <p:ext uri="{BB962C8B-B14F-4D97-AF65-F5344CB8AC3E}">
        <p14:creationId xmlns:p14="http://schemas.microsoft.com/office/powerpoint/2010/main" val="136337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9">
            <a:extLst>
              <a:ext uri="{FF2B5EF4-FFF2-40B4-BE49-F238E27FC236}">
                <a16:creationId xmlns:a16="http://schemas.microsoft.com/office/drawing/2014/main" id="{E251EE09-9055-442C-9B5B-432DC0BDE12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biLevel thresh="50000"/>
            <a:extLst>
              <a:ext uri="{28A0092B-C50C-407E-A947-70E740481C1C}">
                <a14:useLocalDpi xmlns:a14="http://schemas.microsoft.com/office/drawing/2010/main"/>
              </a:ext>
            </a:extLst>
          </a:blip>
          <a:srcRect/>
          <a:stretch/>
        </p:blipFill>
        <p:spPr>
          <a:xfrm>
            <a:off x="-142503" y="2785349"/>
            <a:ext cx="4034642" cy="2358152"/>
          </a:xfrm>
          <a:prstGeom prst="rect">
            <a:avLst/>
          </a:prstGeom>
        </p:spPr>
      </p:pic>
      <p:sp>
        <p:nvSpPr>
          <p:cNvPr id="11" name="Rubrik 5">
            <a:extLst>
              <a:ext uri="{FF2B5EF4-FFF2-40B4-BE49-F238E27FC236}">
                <a16:creationId xmlns:a16="http://schemas.microsoft.com/office/drawing/2014/main" id="{D98CC115-59E9-431D-B5ED-19AF1FDC3089}"/>
              </a:ext>
            </a:extLst>
          </p:cNvPr>
          <p:cNvSpPr>
            <a:spLocks noGrp="1"/>
          </p:cNvSpPr>
          <p:nvPr>
            <p:ph type="title"/>
          </p:nvPr>
        </p:nvSpPr>
        <p:spPr>
          <a:xfrm>
            <a:off x="685801" y="767729"/>
            <a:ext cx="2714732" cy="3608043"/>
          </a:xfrm>
        </p:spPr>
        <p:txBody>
          <a:bodyPr/>
          <a:lstStyle/>
          <a:p>
            <a:r>
              <a:rPr lang="sv-SE" sz="2700"/>
              <a:t>Färdplan -  länsgemensam</a:t>
            </a:r>
            <a:br>
              <a:rPr lang="sv-SE" sz="2700"/>
            </a:br>
            <a:r>
              <a:rPr lang="sv-SE" sz="2700"/>
              <a:t>strategi för god och nära vård</a:t>
            </a:r>
            <a:endParaRPr lang="en-SE"/>
          </a:p>
        </p:txBody>
      </p:sp>
      <p:sp>
        <p:nvSpPr>
          <p:cNvPr id="12" name="Platshållare för innehåll 11">
            <a:extLst>
              <a:ext uri="{FF2B5EF4-FFF2-40B4-BE49-F238E27FC236}">
                <a16:creationId xmlns:a16="http://schemas.microsoft.com/office/drawing/2014/main" id="{2DDB7BCD-C6E1-4E25-AF5E-2E015DBE43EE}"/>
              </a:ext>
            </a:extLst>
          </p:cNvPr>
          <p:cNvSpPr>
            <a:spLocks noGrp="1"/>
          </p:cNvSpPr>
          <p:nvPr>
            <p:ph sz="half" idx="2"/>
          </p:nvPr>
        </p:nvSpPr>
        <p:spPr>
          <a:xfrm>
            <a:off x="4819378" y="845000"/>
            <a:ext cx="3259094" cy="3608043"/>
          </a:xfrm>
        </p:spPr>
        <p:txBody>
          <a:bodyPr vert="horz" lIns="68580" tIns="34290" rIns="68580" bIns="34290" rtlCol="0" anchor="t">
            <a:normAutofit/>
          </a:bodyPr>
          <a:lstStyle/>
          <a:p>
            <a:pPr marL="0" indent="0">
              <a:lnSpc>
                <a:spcPct val="107000"/>
              </a:lnSpc>
              <a:spcAft>
                <a:spcPts val="600"/>
              </a:spcAft>
              <a:buNone/>
            </a:pPr>
            <a:r>
              <a:rPr lang="sv" sz="1500">
                <a:ea typeface="Calibri" panose="020F0502020204030204" pitchFamily="34" charset="0"/>
                <a:cs typeface="Calibri"/>
              </a:rPr>
              <a:t>Parterna är länets 49 kommuner och Västra Götalandsregionen och riktar sig mot; </a:t>
            </a:r>
            <a:endParaRPr lang="sv" sz="1500">
              <a:ea typeface="Calibri" panose="020F0502020204030204" pitchFamily="34" charset="0"/>
              <a:cs typeface="Calibri" panose="020F0502020204030204" pitchFamily="34" charset="0"/>
            </a:endParaRPr>
          </a:p>
          <a:p>
            <a:pPr>
              <a:lnSpc>
                <a:spcPct val="107000"/>
              </a:lnSpc>
              <a:spcBef>
                <a:spcPts val="0"/>
              </a:spcBef>
            </a:pPr>
            <a:r>
              <a:rPr lang="sv" sz="1500">
                <a:ea typeface="Calibri" panose="020F0502020204030204" pitchFamily="34" charset="0"/>
                <a:cs typeface="Calibri"/>
              </a:rPr>
              <a:t>Vård och omsorg</a:t>
            </a:r>
          </a:p>
          <a:p>
            <a:pPr>
              <a:lnSpc>
                <a:spcPct val="107000"/>
              </a:lnSpc>
              <a:spcBef>
                <a:spcPts val="0"/>
              </a:spcBef>
            </a:pPr>
            <a:r>
              <a:rPr lang="sv-SE" sz="1500">
                <a:ea typeface="Calibri" panose="020F0502020204030204" pitchFamily="34" charset="0"/>
                <a:cs typeface="Calibri"/>
              </a:rPr>
              <a:t>S</a:t>
            </a:r>
            <a:r>
              <a:rPr lang="sv" sz="1500" err="1">
                <a:ea typeface="Calibri" panose="020F0502020204030204" pitchFamily="34" charset="0"/>
                <a:cs typeface="Calibri"/>
              </a:rPr>
              <a:t>ocialtjänst</a:t>
            </a:r>
          </a:p>
          <a:p>
            <a:pPr>
              <a:lnSpc>
                <a:spcPct val="107000"/>
              </a:lnSpc>
              <a:spcBef>
                <a:spcPts val="0"/>
              </a:spcBef>
            </a:pPr>
            <a:r>
              <a:rPr lang="sv-SE" sz="1500">
                <a:ea typeface="Calibri" panose="020F0502020204030204" pitchFamily="34" charset="0"/>
                <a:cs typeface="Calibri"/>
              </a:rPr>
              <a:t>S</a:t>
            </a:r>
            <a:r>
              <a:rPr lang="sv" sz="1500" err="1">
                <a:ea typeface="Calibri" panose="020F0502020204030204" pitchFamily="34" charset="0"/>
                <a:cs typeface="Calibri"/>
              </a:rPr>
              <a:t>kolverksamheterna</a:t>
            </a:r>
          </a:p>
          <a:p>
            <a:pPr>
              <a:lnSpc>
                <a:spcPct val="107000"/>
              </a:lnSpc>
              <a:spcBef>
                <a:spcPts val="0"/>
              </a:spcBef>
            </a:pPr>
            <a:r>
              <a:rPr lang="sv-SE" sz="1500">
                <a:ea typeface="Calibri" panose="020F0502020204030204" pitchFamily="34" charset="0"/>
                <a:cs typeface="Calibri"/>
              </a:rPr>
              <a:t>R</a:t>
            </a:r>
            <a:r>
              <a:rPr lang="sv" sz="1500" err="1">
                <a:ea typeface="Calibri" panose="020F0502020204030204" pitchFamily="34" charset="0"/>
                <a:cs typeface="Calibri"/>
              </a:rPr>
              <a:t>egional</a:t>
            </a:r>
            <a:r>
              <a:rPr lang="sv" sz="1500">
                <a:ea typeface="Calibri" panose="020F0502020204030204" pitchFamily="34" charset="0"/>
                <a:cs typeface="Calibri"/>
              </a:rPr>
              <a:t> och kommunal hälso- och sjukvård</a:t>
            </a:r>
          </a:p>
          <a:p>
            <a:pPr>
              <a:lnSpc>
                <a:spcPct val="107000"/>
              </a:lnSpc>
              <a:spcBef>
                <a:spcPts val="0"/>
              </a:spcBef>
            </a:pPr>
            <a:r>
              <a:rPr lang="sv-SE" sz="1500">
                <a:ea typeface="Calibri" panose="020F0502020204030204" pitchFamily="34" charset="0"/>
                <a:cs typeface="Calibri"/>
              </a:rPr>
              <a:t>T</a:t>
            </a:r>
            <a:r>
              <a:rPr lang="sv" sz="1500" err="1">
                <a:ea typeface="Calibri" panose="020F0502020204030204" pitchFamily="34" charset="0"/>
                <a:cs typeface="Calibri"/>
              </a:rPr>
              <a:t>andvård</a:t>
            </a:r>
          </a:p>
          <a:p>
            <a:pPr>
              <a:lnSpc>
                <a:spcPct val="107000"/>
              </a:lnSpc>
              <a:spcBef>
                <a:spcPts val="0"/>
              </a:spcBef>
            </a:pPr>
            <a:r>
              <a:rPr lang="sv" sz="1500">
                <a:ea typeface="Calibri" panose="020F0502020204030204" pitchFamily="34" charset="0"/>
                <a:cs typeface="Calibri"/>
              </a:rPr>
              <a:t>Hälsofrämjande och förebyggande områden.</a:t>
            </a:r>
            <a:endParaRPr lang="en-SE" sz="1500">
              <a:ea typeface="Calibri" panose="020F0502020204030204" pitchFamily="34" charset="0"/>
              <a:cs typeface="Calibri"/>
            </a:endParaRPr>
          </a:p>
        </p:txBody>
      </p:sp>
    </p:spTree>
    <p:extLst>
      <p:ext uri="{BB962C8B-B14F-4D97-AF65-F5344CB8AC3E}">
        <p14:creationId xmlns:p14="http://schemas.microsoft.com/office/powerpoint/2010/main" val="3139802208"/>
      </p:ext>
    </p:extLst>
  </p:cSld>
  <p:clrMapOvr>
    <a:masterClrMapping/>
  </p:clrMapOvr>
</p:sld>
</file>

<file path=ppt/theme/theme1.xml><?xml version="1.0" encoding="utf-8"?>
<a:theme xmlns:a="http://schemas.openxmlformats.org/drawingml/2006/main" name="Office-tema">
  <a:themeElements>
    <a:clrScheme name="Vårdsamverkan Västra Götaland">
      <a:dk1>
        <a:srgbClr val="171616"/>
      </a:dk1>
      <a:lt1>
        <a:sysClr val="window" lastClr="FFFFFF"/>
      </a:lt1>
      <a:dk2>
        <a:srgbClr val="005C5C"/>
      </a:dk2>
      <a:lt2>
        <a:srgbClr val="E7E6E6"/>
      </a:lt2>
      <a:accent1>
        <a:srgbClr val="44ABB1"/>
      </a:accent1>
      <a:accent2>
        <a:srgbClr val="EE8302"/>
      </a:accent2>
      <a:accent3>
        <a:srgbClr val="008080"/>
      </a:accent3>
      <a:accent4>
        <a:srgbClr val="FF6561"/>
      </a:accent4>
      <a:accent5>
        <a:srgbClr val="FFC552"/>
      </a:accent5>
      <a:accent6>
        <a:srgbClr val="FFAA61"/>
      </a:accent6>
      <a:hlink>
        <a:srgbClr val="005266"/>
      </a:hlink>
      <a:folHlink>
        <a:srgbClr val="B26201"/>
      </a:folHlink>
    </a:clrScheme>
    <a:fontScheme name="Typsnitt VårdsamverkanVG">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resentation Vårdsamverkan Västra Götaland" id="{62698214-8977-4A4B-9043-EEAD66FAE162}" vid="{55EF242A-E332-4715-90BF-94E22F940803}"/>
    </a:ext>
  </a:extLst>
</a:theme>
</file>

<file path=ppt/theme/theme2.xml><?xml version="1.0" encoding="utf-8"?>
<a:theme xmlns:a="http://schemas.openxmlformats.org/drawingml/2006/main" name="1_Office-tema">
  <a:themeElements>
    <a:clrScheme name="VVG färgpalett">
      <a:dk1>
        <a:srgbClr val="171616"/>
      </a:dk1>
      <a:lt1>
        <a:sysClr val="window" lastClr="FFFFFF"/>
      </a:lt1>
      <a:dk2>
        <a:srgbClr val="005C5C"/>
      </a:dk2>
      <a:lt2>
        <a:srgbClr val="E7E6E6"/>
      </a:lt2>
      <a:accent1>
        <a:srgbClr val="44ABB1"/>
      </a:accent1>
      <a:accent2>
        <a:srgbClr val="EE8302"/>
      </a:accent2>
      <a:accent3>
        <a:srgbClr val="008080"/>
      </a:accent3>
      <a:accent4>
        <a:srgbClr val="FF6561"/>
      </a:accent4>
      <a:accent5>
        <a:srgbClr val="FFC552"/>
      </a:accent5>
      <a:accent6>
        <a:srgbClr val="FFAA61"/>
      </a:accent6>
      <a:hlink>
        <a:srgbClr val="005266"/>
      </a:hlink>
      <a:folHlink>
        <a:srgbClr val="B26201"/>
      </a:folHlink>
    </a:clrScheme>
    <a:fontScheme name="Typsnitt VårdsamverkanVG">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4.xml><?xml version="1.0" encoding="utf-8"?>
<a:theme xmlns:a="http://schemas.openxmlformats.org/drawingml/2006/main" name="Office-tema">
  <a:themeElements>
    <a:clrScheme name="Vårdsamverkan Västra Götaland">
      <a:dk1>
        <a:srgbClr val="171616"/>
      </a:dk1>
      <a:lt1>
        <a:sysClr val="window" lastClr="FFFFFF"/>
      </a:lt1>
      <a:dk2>
        <a:srgbClr val="005C5C"/>
      </a:dk2>
      <a:lt2>
        <a:srgbClr val="E7E6E6"/>
      </a:lt2>
      <a:accent1>
        <a:srgbClr val="44ABB1"/>
      </a:accent1>
      <a:accent2>
        <a:srgbClr val="EE8302"/>
      </a:accent2>
      <a:accent3>
        <a:srgbClr val="008080"/>
      </a:accent3>
      <a:accent4>
        <a:srgbClr val="FF6561"/>
      </a:accent4>
      <a:accent5>
        <a:srgbClr val="FFC552"/>
      </a:accent5>
      <a:accent6>
        <a:srgbClr val="FFAA61"/>
      </a:accent6>
      <a:hlink>
        <a:srgbClr val="005266"/>
      </a:hlink>
      <a:folHlink>
        <a:srgbClr val="B26201"/>
      </a:folHlink>
    </a:clrScheme>
    <a:fontScheme name="Typsnitt VårdsamverkanVG">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430272-E63D-4770-94C4-283F5A242158}" vid="{EA1BC22F-A20E-448C-B57F-5FEE3126D70F}"/>
    </a:ext>
  </a:extLst>
</a:theme>
</file>

<file path=ppt/theme/theme5.xml><?xml version="1.0" encoding="utf-8"?>
<a:theme xmlns:a="http://schemas.openxmlformats.org/drawingml/2006/main" name="2_Office-tema">
  <a:themeElements>
    <a:clrScheme name="VVG färgpalett">
      <a:dk1>
        <a:srgbClr val="171616"/>
      </a:dk1>
      <a:lt1>
        <a:sysClr val="window" lastClr="FFFFFF"/>
      </a:lt1>
      <a:dk2>
        <a:srgbClr val="005C5C"/>
      </a:dk2>
      <a:lt2>
        <a:srgbClr val="E7E6E6"/>
      </a:lt2>
      <a:accent1>
        <a:srgbClr val="44ABB1"/>
      </a:accent1>
      <a:accent2>
        <a:srgbClr val="EE8302"/>
      </a:accent2>
      <a:accent3>
        <a:srgbClr val="008080"/>
      </a:accent3>
      <a:accent4>
        <a:srgbClr val="FF6561"/>
      </a:accent4>
      <a:accent5>
        <a:srgbClr val="FFC552"/>
      </a:accent5>
      <a:accent6>
        <a:srgbClr val="FFAA61"/>
      </a:accent6>
      <a:hlink>
        <a:srgbClr val="005266"/>
      </a:hlink>
      <a:folHlink>
        <a:srgbClr val="B26201"/>
      </a:folHlink>
    </a:clrScheme>
    <a:fontScheme name="Typsnitt VårdsamverkanVG">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c6953a5eee3424faece5c2353cf0721 xmlns="597d7713-8a3d-4bd2-ae30-edced55b2c1b">
      <Terms xmlns="http://schemas.microsoft.com/office/infopath/2007/PartnerControls"/>
    </ec6953a5eee3424faece5c2353cf0721>
    <TaxKeywordTaxHTField xmlns="53cfa726-129c-4195-a619-5828708c2e7a">
      <Terms xmlns="http://schemas.microsoft.com/office/infopath/2007/PartnerControls"/>
    </TaxKeywordTaxHTField>
    <VGR_DokBeskrivning xmlns="597d7713-8a3d-4bd2-ae30-edced55b2c1b" xsi:nil="true"/>
    <VGR_EgenAmnesindelning xmlns="597d7713-8a3d-4bd2-ae30-edced55b2c1b" xsi:nil="true"/>
    <Omr_x00e5_de xmlns="1da0ab58-2658-48ca-b85a-732467151b14" xsi:nil="true"/>
    <Omr_x00e5_de_x0020_f_x00f6_r_x0020_samverkan xmlns="1da0ab58-2658-48ca-b85a-732467151b14">
      <Value>Hälso- och sjukvårdsavtalet</Value>
      <Value>Färdplan nära vård</Value>
    </Omr_x00e5_de_x0020_f_x00f6_r_x0020_samverkan>
    <iff0133ac3934f858b1ec890ab98b185 xmlns="4552c23f-a756-462f-8287-3ff35245ed68">
      <Terms xmlns="http://schemas.microsoft.com/office/infopath/2007/PartnerControls">
        <TermInfo xmlns="http://schemas.microsoft.com/office/infopath/2007/PartnerControls">
          <TermName xmlns="http://schemas.microsoft.com/office/infopath/2007/PartnerControls">Information på hemsida/intranät, av betydelse</TermName>
          <TermId xmlns="http://schemas.microsoft.com/office/infopath/2007/PartnerControls">7c629a85-63c4-42a3-bb08-13e31b8aea54</TermId>
        </TermInfo>
      </Terms>
    </iff0133ac3934f858b1ec890ab98b185>
    <TaxCatchAll xmlns="53cfa726-129c-4195-a619-5828708c2e7a">
      <Value>13</Value>
      <Value>2</Value>
      <Value>1</Value>
    </TaxCatchAll>
    <a7144f27c6ef407e8fb4465121afbe2b xmlns="597d7713-8a3d-4bd2-ae30-edced55b2c1b">
      <Terms xmlns="http://schemas.microsoft.com/office/infopath/2007/PartnerControls">
        <TermInfo xmlns="http://schemas.microsoft.com/office/infopath/2007/PartnerControls">
          <TermName xmlns="http://schemas.microsoft.com/office/infopath/2007/PartnerControls">Västra Götalandsregionen</TermName>
          <TermId xmlns="http://schemas.microsoft.com/office/infopath/2007/PartnerControls">4d2df4ef-426d-4ad7-b9ae-30c86e709bec</TermId>
        </TermInfo>
      </Terms>
    </a7144f27c6ef407e8fb4465121afbe2b>
    <i1597c54c9084fe5ae9163fac681e86b xmlns="597d7713-8a3d-4bd2-ae30-edced55b2c1b">
      <Terms xmlns="http://schemas.microsoft.com/office/infopath/2007/PartnerControls"/>
    </i1597c54c9084fe5ae9163fac681e86b>
    <m534ae9efef34a1ab5a1291502fec5e5 xmlns="597d7713-8a3d-4bd2-ae30-edced55b2c1b">
      <Terms xmlns="http://schemas.microsoft.com/office/infopath/2007/PartnerControls">
        <TermInfo xmlns="http://schemas.microsoft.com/office/infopath/2007/PartnerControls">
          <TermName xmlns="http://schemas.microsoft.com/office/infopath/2007/PartnerControls">Koncernkontoret</TermName>
          <TermId xmlns="http://schemas.microsoft.com/office/infopath/2007/PartnerControls">42c5c970-74bd-4aca-bf45-eefd1cf3e670</TermId>
        </TermInfo>
      </Terms>
    </m534ae9efef34a1ab5a1291502fec5e5>
    <Styrdokument_x0020_V_x00e5_rdsamverkn xmlns="1da0ab58-2658-48ca-b85a-732467151b14" xsi:nil="true"/>
    <Grupp xmlns="1da0ab58-2658-48ca-b85a-732467151b14" xsi:nil="true"/>
    <e90e85733edf4598b74e504b1a17e96b xmlns="1da0ab58-2658-48ca-b85a-732467151b14">
      <Terms xmlns="http://schemas.microsoft.com/office/infopath/2007/PartnerControls"/>
    </e90e85733edf4598b74e504b1a17e96b>
    <Kategori xmlns="1da0ab58-2658-48ca-b85a-732467151b14">
      <Value>Presentationer/information</Value>
    </Kategori>
    <VGR_Sekretess xmlns="597d7713-8a3d-4bd2-ae30-edced55b2c1b">Allmän handling - Offentlig</VGR_Sekretess>
    <VGR_AtkomstRatt xmlns="597d7713-8a3d-4bd2-ae30-edced55b2c1b">1</VGR_AtkomstRatt>
    <_dlc_DocId xmlns="53cfa726-129c-4195-a619-5828708c2e7a">RS6895-709264483-266</_dlc_DocId>
    <VGR_DokStatus xmlns="597d7713-8a3d-4bd2-ae30-edced55b2c1b">Väntar på allmän handling</VGR_DokStatus>
    <_dlc_DocIdUrl xmlns="53cfa726-129c-4195-a619-5828708c2e7a">
      <Url>https://vgregion.sharepoint.com/sites/sy-rs-vardsamverkanse/_layouts/15/DocIdRedir.aspx?ID=RS6895-709264483-266</Url>
      <Description>RS6895-709264483-266</Description>
    </_dlc_DocIdUrl>
    <VGR_TillgangligFran xmlns="597d7713-8a3d-4bd2-ae30-edced55b2c1b">2022-03-14T09:38:00+00:00</VGR_TillgangligFran>
    <VGR_TillgangligTill xmlns="597d7713-8a3d-4bd2-ae30-edced55b2c1b">2024-03-14T09:38:00+00:00</VGR_TillgangligTill>
    <VGR_PubliceratAv xmlns="597d7713-8a3d-4bd2-ae30-edced55b2c1b">
      <UserInfo>
        <DisplayName>Josefin Lantz</DisplayName>
        <AccountId>14</AccountId>
        <AccountType/>
      </UserInfo>
    </VGR_PubliceratAv>
    <VGR_PubliceratDatum xmlns="597d7713-8a3d-4bd2-ae30-edced55b2c1b">2022-03-14T09:39:32+00:00</VGR_PubliceratDatum>
    <VGR_DokStatusMessage xmlns="597d7713-8a3d-4bd2-ae30-edced55b2c1b">
2022-03-14 10:39:41: Låst för arkivering
2022-03-14 10:42:04: Väntar på arkivering</VGR_DokStatusMessage>
    <VGR_Gallras xmlns="597d7713-8a3d-4bd2-ae30-edced55b2c1b">Bevaras</VGR_Gallras>
    <VGR_DokItemId xmlns="597d7713-8a3d-4bd2-ae30-edced55b2c1b">8ddab27c-241b-4020-bd52-90e4e8d0fe70</VGR_DokItem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VGR Dokument RS" ma:contentTypeID="0x01010006EBECDF67F89F4D8BC5FAF3B8FA559B02001EFE184E61544F4588D99D9A35B9342F" ma:contentTypeVersion="20" ma:contentTypeDescription="" ma:contentTypeScope="" ma:versionID="c577a2fe6faacc24b1f1cfd799e75d77">
  <xsd:schema xmlns:xsd="http://www.w3.org/2001/XMLSchema" xmlns:xs="http://www.w3.org/2001/XMLSchema" xmlns:p="http://schemas.microsoft.com/office/2006/metadata/properties" xmlns:ns1="http://schemas.microsoft.com/sharepoint/v3" xmlns:ns2="53cfa726-129c-4195-a619-5828708c2e7a" xmlns:ns3="597d7713-8a3d-4bd2-ae30-edced55b2c1b" xmlns:ns6="4552c23f-a756-462f-8287-3ff35245ed68" xmlns:ns7="1da0ab58-2658-48ca-b85a-732467151b14" targetNamespace="http://schemas.microsoft.com/office/2006/metadata/properties" ma:root="true" ma:fieldsID="a5bd05cfb55d58749a7d087223e0f243" ns1:_="" ns2:_="" ns3:_="" ns6:_="" ns7:_="">
    <xsd:import namespace="http://schemas.microsoft.com/sharepoint/v3"/>
    <xsd:import namespace="53cfa726-129c-4195-a619-5828708c2e7a"/>
    <xsd:import namespace="597d7713-8a3d-4bd2-ae30-edced55b2c1b"/>
    <xsd:import namespace="4552c23f-a756-462f-8287-3ff35245ed68"/>
    <xsd:import namespace="1da0ab58-2658-48ca-b85a-732467151b14"/>
    <xsd:element name="properties">
      <xsd:complexType>
        <xsd:sequence>
          <xsd:element name="documentManagement">
            <xsd:complexType>
              <xsd:all>
                <xsd:element ref="ns2:_dlc_DocId" minOccurs="0"/>
                <xsd:element ref="ns2:_dlc_DocIdUrl" minOccurs="0"/>
                <xsd:element ref="ns2:_dlc_DocIdPersistId" minOccurs="0"/>
                <xsd:element ref="ns3:m534ae9efef34a1ab5a1291502fec5e5" minOccurs="0"/>
                <xsd:element ref="ns2:TaxCatchAll" minOccurs="0"/>
                <xsd:element ref="ns2:TaxCatchAllLabel" minOccurs="0"/>
                <xsd:element ref="ns3:a7144f27c6ef407e8fb4465121afbe2b" minOccurs="0"/>
                <xsd:element ref="ns3:ec6953a5eee3424faece5c2353cf0721" minOccurs="0"/>
                <xsd:element ref="ns3:VGR_EgenAmnesindelning" minOccurs="0"/>
                <xsd:element ref="ns2:TaxKeywordTaxHTField" minOccurs="0"/>
                <xsd:element ref="ns3:VGR_DokBeskrivning" minOccurs="0"/>
                <xsd:element ref="ns3:VGR_TillgangligFran" minOccurs="0"/>
                <xsd:element ref="ns3:VGR_TillgangligTill" minOccurs="0"/>
                <xsd:element ref="ns3:VGR_AtkomstRatt" minOccurs="0"/>
                <xsd:element ref="ns3:VGR_Sekretess" minOccurs="0"/>
                <xsd:element ref="ns3:i1597c54c9084fe5ae9163fac681e86b" minOccurs="0"/>
                <xsd:element ref="ns3:VGR_PubliceratAv" minOccurs="0"/>
                <xsd:element ref="ns3:VGR_PubliceratDatum" minOccurs="0"/>
                <xsd:element ref="ns3:VGR_DokStatus" minOccurs="0"/>
                <xsd:element ref="ns3:VGR_DokStatusMessage" minOccurs="0"/>
                <xsd:element ref="ns3:VGR_DokItemId" minOccurs="0"/>
                <xsd:element ref="ns3:VGR_MellanarkivId" minOccurs="0"/>
                <xsd:element ref="ns3:VGR_MellanarkivUrl" minOccurs="0"/>
                <xsd:element ref="ns3:VGR_MellanarkivWebbUrl" minOccurs="0"/>
                <xsd:element ref="ns3:VGR_ArkivDatum" minOccurs="0"/>
                <xsd:element ref="ns3:VGR_Gallras" minOccurs="0"/>
                <xsd:element ref="ns6:iff0133ac3934f858b1ec890ab98b185" minOccurs="0"/>
                <xsd:element ref="ns1:ComplianceAssetId" minOccurs="0"/>
                <xsd:element ref="ns1:_CommentCount" minOccurs="0"/>
                <xsd:element ref="ns1:_LikeCount" minOccurs="0"/>
                <xsd:element ref="ns7:Styrdokument_x0020_V_x00e5_rdsamverkn" minOccurs="0"/>
                <xsd:element ref="ns7:Grupp" minOccurs="0"/>
                <xsd:element ref="ns7:Omr_x00e5_de" minOccurs="0"/>
                <xsd:element ref="ns7:MediaServiceMetadata" minOccurs="0"/>
                <xsd:element ref="ns7:MediaServiceFastMetadata" minOccurs="0"/>
                <xsd:element ref="ns7:Kategori" minOccurs="0"/>
                <xsd:element ref="ns7:Omr_x00e5_de_x0020_f_x00f6_r_x0020_samverkan" minOccurs="0"/>
                <xsd:element ref="ns7:e90e85733edf4598b74e504b1a17e96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lianceAssetId" ma:index="46" nillable="true" ma:displayName="Efterlevnadstillgångs-ID" ma:hidden="true" ma:internalName="ComplianceAssetId" ma:readOnly="true">
      <xsd:simpleType>
        <xsd:restriction base="dms:Text"/>
      </xsd:simpleType>
    </xsd:element>
    <xsd:element name="_CommentCount" ma:index="47" nillable="true" ma:displayName="Antal kommentarer" ma:hidden="true" ma:list="Docs" ma:internalName="_CommentCount" ma:readOnly="true" ma:showField="CommentCount">
      <xsd:simpleType>
        <xsd:restriction base="dms:Lookup"/>
      </xsd:simpleType>
    </xsd:element>
    <xsd:element name="_LikeCount" ma:index="48" nillable="true" ma:displayName="Antal som gillar" ma:hidden="true" ma:list="Docs" ma:internalName="_LikeCount" ma:readOnly="true" ma:showField="LikeCount">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3cfa726-129c-4195-a619-5828708c2e7a"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dexed="true"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CatchAll" ma:index="12" nillable="true" ma:displayName="Taxonomy Catch All Column" ma:hidden="true" ma:list="{f3845eb8-72fb-4c0c-9b85-02396700d4fb}" ma:internalName="TaxCatchAll" ma:showField="CatchAllData" ma:web="53cfa726-129c-4195-a619-5828708c2e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f3845eb8-72fb-4c0c-9b85-02396700d4fb}" ma:internalName="TaxCatchAllLabel" ma:readOnly="true" ma:showField="CatchAllDataLabel" ma:web="53cfa726-129c-4195-a619-5828708c2e7a">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Företagsnyckelord"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m534ae9efef34a1ab5a1291502fec5e5" ma:index="11" nillable="true" ma:taxonomy="true" ma:internalName="m534ae9efef34a1ab5a1291502fec5e5" ma:taxonomyFieldName="VGR_SkapatEnhet" ma:displayName="Upprättad av enhet"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15" nillable="true" ma:taxonomy="true" ma:internalName="a7144f27c6ef407e8fb4465121afbe2b" ma:taxonomyFieldName="VGR_UpprattadForEnheter" ma:displayName="Upprättad för enhet"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ec6953a5eee3424faece5c2353cf0721" ma:index="17" nillable="true" ma:taxonomy="true" ma:internalName="ec6953a5eee3424faece5c2353cf0721" ma:taxonomyFieldName="VGR_AmnesIndelning" ma:displayName="Regional ämnesindelning"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element name="VGR_EgenAmnesindelning" ma:index="19" nillable="true" ma:displayName="Egen ämnesindelning" ma:description="Används för att samla upprättade handlingar utifrån egna ämnesindelningar. Flera ämnen separeras med kommatecken. Används vid publicering på webben." ma:hidden="true" ma:internalName="VGR_EgenAmnesindelning">
      <xsd:simpleType>
        <xsd:restriction base="dms:Text">
          <xsd:maxLength value="255"/>
        </xsd:restriction>
      </xsd:simpleType>
    </xsd:element>
    <xsd:element name="VGR_DokBeskrivning" ma:index="22" nillable="true" ma:displayName="Dokumentbeskrivning" ma:description="Kort beskrivning av innehållet i handlingen." ma:internalName="VGR_DokBeskrivning">
      <xsd:simpleType>
        <xsd:restriction base="dms:Note">
          <xsd:maxLength value="255"/>
        </xsd:restriction>
      </xsd:simpleType>
    </xsd:element>
    <xsd:element name="VGR_TillgangligFran" ma:index="23" nillable="true" ma:displayName="Tillgänglig från" ma:description="Tidpunkt när den upprättade handlingen blir publik och därmed nås från söktjänster och eventuella websidor." ma:format="DateTime" ma:hidden="true" ma:internalName="VGR_TillgangligFran" ma:readOnly="true">
      <xsd:simpleType>
        <xsd:restriction base="dms:DateTime"/>
      </xsd:simpleType>
    </xsd:element>
    <xsd:element name="VGR_TillgangligTill" ma:index="24" nillable="true" ma:displayName="Tillgänglig till" ma:description="Tidpunkt när den upprättade handlingen inte längre är publik och inte längre nås från söktjänster och eventuella websidor." ma:format="DateTime" ma:hidden="true" ma:internalName="VGR_TillgangligTill" ma:readOnly="true">
      <xsd:simpleType>
        <xsd:restriction base="dms:DateTime"/>
      </xsd:simpleType>
    </xsd:element>
    <xsd:element name="VGR_AtkomstRatt" ma:index="25"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true">
      <xsd:simpleType>
        <xsd:restriction base="dms:Choice">
          <xsd:enumeration value="0"/>
          <xsd:enumeration value="1"/>
          <xsd:enumeration value="2"/>
          <xsd:enumeration value="3"/>
          <xsd:enumeration value="4"/>
        </xsd:restriction>
      </xsd:simpleType>
    </xsd:element>
    <xsd:element name="VGR_Sekretess" ma:index="26" nillable="true" ma:displayName="Skyddskod" ma:default="Allmän handling - Offentlig" ma:description="Skyddsbehov av informationen i den upprättade handlingen. Vid sekretess eller känsliga personuppgifter ska detta anges." ma:format="Dropdown" ma:hidden="true" ma:internalName="VGR_Sekretess" ma:readOnly="tru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i1597c54c9084fe5ae9163fac681e86b" ma:index="27" nillable="true" ma:taxonomy="true" ma:internalName="i1597c54c9084fe5ae9163fac681e86b" ma:taxonomyFieldName="VGR_Lagparagraf" ma:displayName="Lagparagraf"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VGR_PubliceratAv" ma:index="29" nillable="true" ma:displayName="Upprättad av" ma:description="Inloggad person som upprättat dokumentet" ma:hidden="true" ma:list="UserInfo" ma:SharePointGroup="0" ma:internalName="VGR_PubliceratAv" ma:readOnly="tr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30" nillable="true" ma:displayName="Upprättad datum" ma:description="Tidpunkt när dokumentet upprättades och levererades som allmän handling till mellanarkivet" ma:format="DateTime" ma:hidden="true" ma:internalName="VGR_PubliceratDatum" ma:readOnly="true">
      <xsd:simpleType>
        <xsd:restriction base="dms:DateTime"/>
      </xsd:simpleType>
    </xsd:element>
    <xsd:element name="VGR_DokStatus" ma:index="31" nillable="true" ma:displayName="Mellanarkivstatus" ma:default="Arbetsmaterial" ma:description="Statusmärkning för dokument som beskriver var i processen dokumentet finns." ma:format="Dropdown" ma:hidden="true" ma:internalName="VGR_DokStatus" ma:readOnly="true">
      <xsd:simpleType>
        <xsd:restriction base="dms:Choice">
          <xsd:enumeration value="Arbetsmaterial"/>
          <xsd:enumeration value="Väntar på allmän handling"/>
          <xsd:enumeration value="Allmän handling"/>
          <xsd:enumeration value="Fel vid allmän handling"/>
        </xsd:restriction>
      </xsd:simpleType>
    </xsd:element>
    <xsd:element name="VGR_DokStatusMessage" ma:index="34" nillable="true" ma:displayName="Dokumentlogg" ma:hidden="true" ma:internalName="VGR_DokStatusMessage" ma:readOnly="true">
      <xsd:simpleType>
        <xsd:restriction base="dms:Note">
          <xsd:maxLength value="62000"/>
        </xsd:restriction>
      </xsd:simpleType>
    </xsd:element>
    <xsd:element name="VGR_DokItemId" ma:index="35" nillable="true" ma:displayName="DokItemId" ma:hidden="true" ma:internalName="VGR_DokItemId" ma:readOnly="true">
      <xsd:simpleType>
        <xsd:restriction base="dms:Text">
          <xsd:maxLength value="255"/>
        </xsd:restriction>
      </xsd:simpleType>
    </xsd:element>
    <xsd:element name="VGR_MellanarkivId" ma:index="36" nillable="true" ma:displayName="MellanarkivId" ma:hidden="true" ma:internalName="VGR_MellanarkivId" ma:readOnly="true">
      <xsd:simpleType>
        <xsd:restriction base="dms:Text">
          <xsd:maxLength value="255"/>
        </xsd:restriction>
      </xsd:simpleType>
    </xsd:element>
    <xsd:element name="VGR_MellanarkivUrl" ma:index="37" nillable="true" ma:displayName="Arkivlänk" ma:format="Hyperlink" ma:hidden="true" ma:internalName="VGR_Mellanarkiv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8" nillable="true" ma:displayName="Arkivlänk för webben" ma:hidden="true" ma:internalName="VGR_MellanarkivWebbUrl" ma:readOnly="true">
      <xsd:simpleType>
        <xsd:restriction base="dms:Text">
          <xsd:maxLength value="255"/>
        </xsd:restriction>
      </xsd:simpleType>
    </xsd:element>
    <xsd:element name="VGR_ArkivDatum" ma:index="39" nillable="true" ma:displayName="ArkivDatum" ma:format="DateTime" ma:hidden="true" ma:internalName="VGR_ArkivDatum" ma:readOnly="true">
      <xsd:simpleType>
        <xsd:restriction base="dms:DateTime"/>
      </xsd:simpleType>
    </xsd:element>
    <xsd:element name="VGR_Gallras" ma:index="40" nillable="true" ma:displayName="Gallras" ma:description="" ma:hidden="true" ma:internalName="VGR_Gallras" ma:readOnly="tr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iff0133ac3934f858b1ec890ab98b185" ma:index="44" nillable="true" ma:taxonomy="true" ma:internalName="iff0133ac3934f858b1ec890ab98b185" ma:taxonomyFieldName="Handlingstyp_RS" ma:displayName="Handlingstyp RS" ma:fieldId="{2ff0133a-c393-4f85-8b1e-c890ab98b185}" ma:sspId="5c300478-92f1-4a1e-b2db-7f8c75821d37" ma:termSetId="de4697c2-9f06-477d-bb71-fe748a59b61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a0ab58-2658-48ca-b85a-732467151b14" elementFormDefault="qualified">
    <xsd:import namespace="http://schemas.microsoft.com/office/2006/documentManagement/types"/>
    <xsd:import namespace="http://schemas.microsoft.com/office/infopath/2007/PartnerControls"/>
    <xsd:element name="Styrdokument_x0020_V_x00e5_rdsamverkn" ma:index="49" nillable="true" ma:displayName="Styrdokument Vårdsamverkan" ma:description="Dokumenttyper utifrån Riktlinje Gemensamma styrdokument som upprättas mellan kommunerna i Västra Götaland och Västra Götalandsregionen inom hälsa, vård och omsorg" ma:format="Dropdown" ma:internalName="Styrdokument_x0020_V_x00e5_rdsamverkn">
      <xsd:simpleType>
        <xsd:union memberTypes="dms:Text">
          <xsd:simpleType>
            <xsd:restriction base="dms:Choice">
              <xsd:enumeration value="Avtal"/>
              <xsd:enumeration value="Överenskommelse"/>
              <xsd:enumeration value="Samverkansavtal"/>
              <xsd:enumeration value="Utvecklingsstrategi"/>
              <xsd:enumeration value="Handlingsplan"/>
              <xsd:enumeration value="Länsgemensam medicinsk riktlinje"/>
              <xsd:enumeration value="Länsgemensam riktlinje"/>
              <xsd:enumeration value="Länsgemensam"/>
              <xsd:enumeration value="Rutin"/>
              <xsd:enumeration value="Övrigt"/>
              <xsd:enumeration value="Vägledning"/>
            </xsd:restriction>
          </xsd:simpleType>
        </xsd:union>
      </xsd:simpleType>
    </xsd:element>
    <xsd:element name="Grupp" ma:index="50" nillable="true" ma:displayName="Grupp" ma:description="Grupperingar för länsgemensam samverkan" ma:format="Dropdown" ma:internalName="Grupp">
      <xsd:simpleType>
        <xsd:restriction base="dms:Choice">
          <xsd:enumeration value="Kunskapsrådet"/>
          <xsd:enumeration value="Ledningsråd Medicintekniska produkter"/>
          <xsd:enumeration value="Ledningsråd samordnad hälsa, vård och omsorg"/>
          <xsd:enumeration value="Länsgemensam förvaltnings- och utvecklingsorganisation GITS"/>
          <xsd:enumeration value="Politisk beredningsgrupp Medicintekniska produkter"/>
          <xsd:enumeration value="Politiskt samrådsorgan, SRO"/>
          <xsd:enumeration value="Styrgrupp IT i Väst, SITIV"/>
          <xsd:enumeration value="Styrgrupp psykisk hälsa"/>
          <xsd:enumeration value="Vårdsamverkan Västra Götaland, VVG"/>
        </xsd:restriction>
      </xsd:simpleType>
    </xsd:element>
    <xsd:element name="Omr_x00e5_de" ma:index="51" nillable="true" ma:displayName="Område " ma:format="Dropdown" ma:internalName="Omr_x00e5_de">
      <xsd:simpleType>
        <xsd:union memberTypes="dms:Text">
          <xsd:simpleType>
            <xsd:restriction base="dms:Choice">
              <xsd:enumeration value="Hälso- och sjukvårdsavtalet"/>
              <xsd:enumeration value="Färdplan nära vård"/>
              <xsd:enumeration value="Psykisk hälsa"/>
              <xsd:enumeration value="Kvinnofrid"/>
              <xsd:enumeration value="Barn och unga"/>
              <xsd:enumeration value="Samordnad individuell plan"/>
              <xsd:enumeration value="Samverkan vid in- och utskrivning från sjukhus"/>
              <xsd:enumeration value="Avvikelser"/>
            </xsd:restriction>
          </xsd:simpleType>
        </xsd:union>
      </xsd:simpleType>
    </xsd:element>
    <xsd:element name="MediaServiceMetadata" ma:index="52" nillable="true" ma:displayName="MediaServiceMetadata" ma:hidden="true" ma:internalName="MediaServiceMetadata" ma:readOnly="true">
      <xsd:simpleType>
        <xsd:restriction base="dms:Note"/>
      </xsd:simpleType>
    </xsd:element>
    <xsd:element name="MediaServiceFastMetadata" ma:index="53" nillable="true" ma:displayName="MediaServiceFastMetadata" ma:hidden="true" ma:internalName="MediaServiceFastMetadata" ma:readOnly="true">
      <xsd:simpleType>
        <xsd:restriction base="dms:Note"/>
      </xsd:simpleType>
    </xsd:element>
    <xsd:element name="Kategori" ma:index="54" nillable="true" ma:displayName="Kategori" ma:format="Dropdown" ma:internalName="Kategori">
      <xsd:complexType>
        <xsd:complexContent>
          <xsd:extension base="dms:MultiChoice">
            <xsd:sequence>
              <xsd:element name="Value" maxOccurs="unbounded" minOccurs="0" nillable="true">
                <xsd:simpleType>
                  <xsd:restriction base="dms:Choice">
                    <xsd:enumeration value="Nyheter"/>
                    <xsd:enumeration value="Mallar"/>
                    <xsd:enumeration value="Konferens och utbildning"/>
                    <xsd:enumeration value="Möten"/>
                    <xsd:enumeration value="Uppföljning"/>
                    <xsd:enumeration value="Styrdokument"/>
                    <xsd:enumeration value="Rapport"/>
                    <xsd:enumeration value="Mötesanteckningar"/>
                    <xsd:enumeration value="Blankett/formulär"/>
                    <xsd:enumeration value="Uppdragshandling"/>
                    <xsd:enumeration value="Presentationer/information"/>
                    <xsd:enumeration value="Lathund"/>
                  </xsd:restriction>
                </xsd:simpleType>
              </xsd:element>
            </xsd:sequence>
          </xsd:extension>
        </xsd:complexContent>
      </xsd:complexType>
    </xsd:element>
    <xsd:element name="Omr_x00e5_de_x0020_f_x00f6_r_x0020_samverkan" ma:index="55" nillable="true" ma:displayName="Område för samverkan" ma:format="Dropdown" ma:internalName="Omr_x00e5_de_x0020_f_x00f6_r_x0020_samverkan">
      <xsd:complexType>
        <xsd:complexContent>
          <xsd:extension base="dms:MultiChoiceFillIn">
            <xsd:sequence>
              <xsd:element name="Value" maxOccurs="unbounded" minOccurs="0" nillable="true">
                <xsd:simpleType>
                  <xsd:union memberTypes="dms:Text">
                    <xsd:simpleType>
                      <xsd:restriction base="dms:Choice">
                        <xsd:enumeration value="Hälso- och sjukvårdsavtalet"/>
                        <xsd:enumeration value="Färdplan nära vård"/>
                        <xsd:enumeration value="Psykisk hälsa"/>
                        <xsd:enumeration value="Kvinnofrid"/>
                        <xsd:enumeration value="Barn och unga"/>
                        <xsd:enumeration value="Samordnad individuell plan"/>
                        <xsd:enumeration value="Samverkan vid in- och utskrivning från sjukhus"/>
                        <xsd:enumeration value="Avvikelsehantering"/>
                        <xsd:enumeration value="Läkemedel"/>
                        <xsd:enumeration value="Välfärdsteknik i samverkan"/>
                        <xsd:enumeration value="Suicidprevention"/>
                        <xsd:enumeration value="Kunskapsstyrning"/>
                        <xsd:enumeration value="Rehabilitering, habilitering"/>
                        <xsd:enumeration value="Egenvård"/>
                        <xsd:enumeration value="Mobil närvård"/>
                        <xsd:enumeration value="Handlingsplan psykisk hälsa"/>
                        <xsd:enumeration value="Brukarmedverkan"/>
                      </xsd:restriction>
                    </xsd:simpleType>
                  </xsd:union>
                </xsd:simpleType>
              </xsd:element>
            </xsd:sequence>
          </xsd:extension>
        </xsd:complexContent>
      </xsd:complexType>
    </xsd:element>
    <xsd:element name="e90e85733edf4598b74e504b1a17e96b" ma:index="57" nillable="true" ma:taxonomy="true" ma:internalName="e90e85733edf4598b74e504b1a17e96b" ma:taxonomyFieldName="Styrdokument_x0020_TEST_x0020_HANERADE_x0020_METADATA" ma:displayName="Dokument TEST HANERADE METADATA" ma:readOnly="false" ma:default="" ma:fieldId="{e90e8573-3edf-4598-b74e-504b1a17e96b}" ma:taxonomyMulti="true" ma:sspId="5c300478-92f1-4a1e-b2db-7f8c75821d37" ma:termSetId="6a50c556-963d-4060-8d21-018591c21b8f"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10E8E3-2B08-4D54-A832-CB77DCD326E6}">
  <ds:schemaRefs>
    <ds:schemaRef ds:uri="7a31e5e2-81bd-4da0-a7cb-19bc8101c64b"/>
    <ds:schemaRef ds:uri="89519e46-abed-4373-b970-5c2b0af2ed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97d7713-8a3d-4bd2-ae30-edced55b2c1b"/>
    <ds:schemaRef ds:uri="53cfa726-129c-4195-a619-5828708c2e7a"/>
    <ds:schemaRef ds:uri="1da0ab58-2658-48ca-b85a-732467151b14"/>
    <ds:schemaRef ds:uri="4552c23f-a756-462f-8287-3ff35245ed68"/>
  </ds:schemaRefs>
</ds:datastoreItem>
</file>

<file path=customXml/itemProps2.xml><?xml version="1.0" encoding="utf-8"?>
<ds:datastoreItem xmlns:ds="http://schemas.openxmlformats.org/officeDocument/2006/customXml" ds:itemID="{7968800B-C9BB-48A4-820C-95D23DDE1BCD}">
  <ds:schemaRefs>
    <ds:schemaRef ds:uri="http://schemas.microsoft.com/sharepoint/events"/>
  </ds:schemaRefs>
</ds:datastoreItem>
</file>

<file path=customXml/itemProps3.xml><?xml version="1.0" encoding="utf-8"?>
<ds:datastoreItem xmlns:ds="http://schemas.openxmlformats.org/officeDocument/2006/customXml" ds:itemID="{6F550B1D-2607-4A8A-BF29-5F99EBE66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3cfa726-129c-4195-a619-5828708c2e7a"/>
    <ds:schemaRef ds:uri="597d7713-8a3d-4bd2-ae30-edced55b2c1b"/>
    <ds:schemaRef ds:uri="4552c23f-a756-462f-8287-3ff35245ed68"/>
    <ds:schemaRef ds:uri="1da0ab58-2658-48ca-b85a-732467151b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A188609-71DA-40E8-BD0C-7C1FF38F6A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DU_VGR_vit_yellow</Template>
  <TotalTime>1</TotalTime>
  <Words>4244</Words>
  <Application>Microsoft Office PowerPoint</Application>
  <PresentationFormat>Bildspel på skärmen (16:9)</PresentationFormat>
  <Paragraphs>426</Paragraphs>
  <Slides>36</Slides>
  <Notes>35</Notes>
  <HiddenSlides>0</HiddenSlides>
  <MMClips>0</MMClips>
  <ScaleCrop>false</ScaleCrop>
  <HeadingPairs>
    <vt:vector size="6" baseType="variant">
      <vt:variant>
        <vt:lpstr>Använt teckensnitt</vt:lpstr>
      </vt:variant>
      <vt:variant>
        <vt:i4>12</vt:i4>
      </vt:variant>
      <vt:variant>
        <vt:lpstr>Tema</vt:lpstr>
      </vt:variant>
      <vt:variant>
        <vt:i4>5</vt:i4>
      </vt:variant>
      <vt:variant>
        <vt:lpstr>Bildrubriker</vt:lpstr>
      </vt:variant>
      <vt:variant>
        <vt:i4>36</vt:i4>
      </vt:variant>
    </vt:vector>
  </HeadingPairs>
  <TitlesOfParts>
    <vt:vector size="53" baseType="lpstr">
      <vt:lpstr>Arial</vt:lpstr>
      <vt:lpstr>Arial,Sans-Serif</vt:lpstr>
      <vt:lpstr>Calibri</vt:lpstr>
      <vt:lpstr>Franklin Gothic Book</vt:lpstr>
      <vt:lpstr>Franklin Gothic Demi</vt:lpstr>
      <vt:lpstr>Franklin Gothic Demi Cond</vt:lpstr>
      <vt:lpstr>Franklin Gothic Heavy</vt:lpstr>
      <vt:lpstr>Franklin Gothic Medium</vt:lpstr>
      <vt:lpstr>Franklin Gothic Medium Cond</vt:lpstr>
      <vt:lpstr>Georgia</vt:lpstr>
      <vt:lpstr>Symbol</vt:lpstr>
      <vt:lpstr>Wingdings,Sans-Serif</vt:lpstr>
      <vt:lpstr>Office-tema</vt:lpstr>
      <vt:lpstr>1_Office-tema</vt:lpstr>
      <vt:lpstr>SKL PPT Gul</vt:lpstr>
      <vt:lpstr>Office-tema</vt:lpstr>
      <vt:lpstr>2_Office-tema</vt:lpstr>
      <vt:lpstr>Färdplan – länsgemensam strategi för god och nära vård  Hälso- och sjukvårdsavtal med tillhörande överenskommelser  Mars 2022</vt:lpstr>
      <vt:lpstr>PowerPoint-presentation</vt:lpstr>
      <vt:lpstr>Politisk viljeinriktning   </vt:lpstr>
      <vt:lpstr>Omställningsarbetet till god och nära vård</vt:lpstr>
      <vt:lpstr>Förankring och beslutsprocess</vt:lpstr>
      <vt:lpstr>Kommunikation och dialog</vt:lpstr>
      <vt:lpstr>Omhändertagande av remissvar</vt:lpstr>
      <vt:lpstr>Färdplan - länsgemensam strategi för god och nära vård</vt:lpstr>
      <vt:lpstr>Färdplan -  länsgemensam strategi för god och nära vård</vt:lpstr>
      <vt:lpstr>Målbild</vt:lpstr>
      <vt:lpstr>Målgrupper</vt:lpstr>
      <vt:lpstr> Färdplan länsgemensam strategi för god och nära vård</vt:lpstr>
      <vt:lpstr>Utveckla arbetssätt i samverkan</vt:lpstr>
      <vt:lpstr>Stärka grundläggande förutsättningar i samverkan</vt:lpstr>
      <vt:lpstr>Hälso- och sjukvårdsavtal med tillhörande överenskommelser</vt:lpstr>
      <vt:lpstr>NY AVTALSPERIOD  Individen Samhälls-/invånarperspektiv Avtal/överenskommelser </vt:lpstr>
      <vt:lpstr>Lagreglerad samverkan mellan kommun och Västra Götalandsregionen </vt:lpstr>
      <vt:lpstr>NY STRUKTUR</vt:lpstr>
      <vt:lpstr>LÄSANVISNING</vt:lpstr>
      <vt:lpstr>Gemensam avtalstext</vt:lpstr>
      <vt:lpstr>Omställning till den Nära vården</vt:lpstr>
      <vt:lpstr>Ansvarsförhållanden</vt:lpstr>
      <vt:lpstr>Förändringar i avtalstid </vt:lpstr>
      <vt:lpstr>Hälso- och sjukvårdsavtalet</vt:lpstr>
      <vt:lpstr>Gemensamt ansvar och samverkan</vt:lpstr>
      <vt:lpstr>Parternas ansvar - kompletteringar</vt:lpstr>
      <vt:lpstr>ÖVERENSKOMMELSE LÄKARMEDVERKAN I KOMMUNAL PRIMÄRVÅRD I VÄSTRA GÖTALAND</vt:lpstr>
      <vt:lpstr> Del C</vt:lpstr>
      <vt:lpstr>ÖVERENSKOMMELSE SAMVERKAN KRING PERSONER MED PSYKISK FUNKTIONSNEDSÄTTNING OCH PERSONER MED MISSBRUK OCH BEROENDE</vt:lpstr>
      <vt:lpstr>NYTT Del C</vt:lpstr>
      <vt:lpstr>Länsgemensamt arbete  Uppföljning och Analys Utvecklingsarbete  </vt:lpstr>
      <vt:lpstr>Nästa steg… Länsgemensam uppföljning och analys</vt:lpstr>
      <vt:lpstr>Genomförande av länsgemensamt utvecklingsarbete </vt:lpstr>
      <vt:lpstr>Nästa steg...  Länsgemensamt utvecklingsarbete</vt:lpstr>
      <vt:lpstr>PowerPoint-presentation</vt:lpstr>
      <vt:lpstr>Samlad information, dokument och kontaktuppgifter finns här: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Presentationsmaterial Hälso- och sjukvårdsavtalet m överenskommelser, Färdplan Nära vård</dc:title>
  <dc:creator>Anne-Marie Svensson</dc:creator>
  <cp:keywords/>
  <cp:lastModifiedBy>Ingrid Engqvist</cp:lastModifiedBy>
  <cp:revision>4</cp:revision>
  <dcterms:created xsi:type="dcterms:W3CDTF">2022-01-10T07:14:53Z</dcterms:created>
  <dcterms:modified xsi:type="dcterms:W3CDTF">2022-04-11T07:15:13Z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0x01010006EBECDF67F89F4D8BC5FAF3B8FA559B02001EFE184E61544F4588D99D9A35B9342F</vt:lpwstr>
  </property>
  <property fmtid="{D5CDD505-2E9C-101B-9397-08002B2CF9AE}" pid="3" name="_dlc_DocIdItemGuid">
    <vt:lpwstr>15a5c2e4-964a-4f61-95fe-ae1f8dde2429</vt:lpwstr>
  </property>
  <property fmtid="{D5CDD505-2E9C-101B-9397-08002B2CF9AE}" pid="4" name="VGR_AmnesIndelning">
    <vt:lpwstr/>
  </property>
  <property fmtid="{D5CDD505-2E9C-101B-9397-08002B2CF9AE}" pid="5" name="TaxKeyword">
    <vt:lpwstr/>
  </property>
  <property fmtid="{D5CDD505-2E9C-101B-9397-08002B2CF9AE}" pid="6" name="Handlingstyp_RS">
    <vt:lpwstr>13;#Information på hemsida/intranät, av betydelse|7c629a85-63c4-42a3-bb08-13e31b8aea54</vt:lpwstr>
  </property>
  <property fmtid="{D5CDD505-2E9C-101B-9397-08002B2CF9AE}" pid="7" name="VGR_SkapatEnhet">
    <vt:lpwstr>2;#Koncernkontoret|42c5c970-74bd-4aca-bf45-eefd1cf3e670</vt:lpwstr>
  </property>
  <property fmtid="{D5CDD505-2E9C-101B-9397-08002B2CF9AE}" pid="8" name="Styrdokument TEST HANERADE METADATA">
    <vt:lpwstr/>
  </property>
  <property fmtid="{D5CDD505-2E9C-101B-9397-08002B2CF9AE}" pid="9" name="VGR_UpprattadForEnheter">
    <vt:lpwstr>1;#Västra Götalandsregionen|4d2df4ef-426d-4ad7-b9ae-30c86e709bec</vt:lpwstr>
  </property>
  <property fmtid="{D5CDD505-2E9C-101B-9397-08002B2CF9AE}" pid="10" name="VGR_Lagparagraf">
    <vt:lpwstr/>
  </property>
</Properties>
</file>