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2" r:id="rId2"/>
    <p:sldId id="270" r:id="rId3"/>
    <p:sldId id="283" r:id="rId4"/>
    <p:sldId id="269" r:id="rId5"/>
    <p:sldId id="273" r:id="rId6"/>
    <p:sldId id="280" r:id="rId7"/>
    <p:sldId id="281" r:id="rId8"/>
    <p:sldId id="284" r:id="rId9"/>
    <p:sldId id="285" r:id="rId10"/>
  </p:sldIdLst>
  <p:sldSz cx="9144000" cy="6858000" type="screen4x3"/>
  <p:notesSz cx="6797675"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ED613-2688-496A-9390-94F96FA59C39}" v="123" dt="2023-02-03T14:16:47.57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C699DC9-EBC0-4AE6-8235-EE29CBA1980B}" type="datetimeFigureOut">
              <a:rPr lang="sv-SE" smtClean="0"/>
              <a:t>2023-02-03</a:t>
            </a:fld>
            <a:endParaRPr lang="sv-SE" dirty="0"/>
          </a:p>
        </p:txBody>
      </p:sp>
      <p:sp>
        <p:nvSpPr>
          <p:cNvPr id="4" name="Platshållare för bildobjekt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9A05E63-2D45-4F1C-85FF-F672D4D7CFAC}" type="slidenum">
              <a:rPr lang="sv-SE" smtClean="0"/>
              <a:t>‹#›</a:t>
            </a:fld>
            <a:endParaRPr lang="sv-SE" dirty="0"/>
          </a:p>
        </p:txBody>
      </p:sp>
    </p:spTree>
    <p:extLst>
      <p:ext uri="{BB962C8B-B14F-4D97-AF65-F5344CB8AC3E}">
        <p14:creationId xmlns:p14="http://schemas.microsoft.com/office/powerpoint/2010/main" val="176386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1</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291086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2</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242400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3</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396744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4</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418682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5</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288754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6</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325802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C4B0D6-0C1C-44C4-98F0-4D74F733E7D3}" type="slidenum">
              <a:rPr lang="sv-SE" smtClean="0"/>
              <a:pPr eaLnBrk="1" hangingPunct="1"/>
              <a:t>7</a:t>
            </a:fld>
            <a:endParaRPr lang="sv-SE" dirty="0"/>
          </a:p>
        </p:txBody>
      </p:sp>
      <p:sp>
        <p:nvSpPr>
          <p:cNvPr id="24579" name="Rectangle 2"/>
          <p:cNvSpPr>
            <a:spLocks noGrp="1" noRot="1" noChangeAspect="1" noChangeArrowheads="1" noTextEdit="1"/>
          </p:cNvSpPr>
          <p:nvPr>
            <p:ph type="sldImg"/>
          </p:nvPr>
        </p:nvSpPr>
        <p:spPr>
          <a:xfrm>
            <a:off x="944563" y="742950"/>
            <a:ext cx="1982787" cy="1487488"/>
          </a:xfrm>
          <a:ln/>
        </p:spPr>
      </p:sp>
      <p:sp>
        <p:nvSpPr>
          <p:cNvPr id="24580" name="Rectangle 3"/>
          <p:cNvSpPr>
            <a:spLocks noGrp="1" noChangeArrowheads="1"/>
          </p:cNvSpPr>
          <p:nvPr>
            <p:ph type="body" idx="1"/>
          </p:nvPr>
        </p:nvSpPr>
        <p:spPr>
          <a:xfrm>
            <a:off x="906142" y="2460626"/>
            <a:ext cx="4985393" cy="276999"/>
          </a:xfrm>
          <a:noFill/>
        </p:spPr>
        <p:txBody>
          <a:bodyPr>
            <a:spAutoFit/>
          </a:bodyPr>
          <a:lstStyle/>
          <a:p>
            <a:pPr eaLnBrk="1" hangingPunct="1"/>
            <a:endParaRPr lang="sv-SE" dirty="0">
              <a:latin typeface="Arial" charset="0"/>
            </a:endParaRPr>
          </a:p>
        </p:txBody>
      </p:sp>
    </p:spTree>
    <p:extLst>
      <p:ext uri="{BB962C8B-B14F-4D97-AF65-F5344CB8AC3E}">
        <p14:creationId xmlns:p14="http://schemas.microsoft.com/office/powerpoint/2010/main" val="217401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40609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375315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185242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tabell 2"/>
          <p:cNvSpPr>
            <a:spLocks noGrp="1"/>
          </p:cNvSpPr>
          <p:nvPr>
            <p:ph type="tbl" idx="1"/>
          </p:nvPr>
        </p:nvSpPr>
        <p:spPr>
          <a:xfrm>
            <a:off x="457200" y="1600200"/>
            <a:ext cx="8229600" cy="4525963"/>
          </a:xfrm>
        </p:spPr>
        <p:txBody>
          <a:bodyPr/>
          <a:lstStyle/>
          <a:p>
            <a:pPr lvl="0"/>
            <a:endParaRPr lang="sv-SE"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C81CAB11-6AE4-4BA9-9E66-6CD157F64DA2}" type="slidenum">
              <a:rPr lang="sv-SE"/>
              <a:pPr>
                <a:defRPr/>
              </a:pPr>
              <a:t>‹#›</a:t>
            </a:fld>
            <a:endParaRPr lang="sv-SE" dirty="0"/>
          </a:p>
        </p:txBody>
      </p:sp>
    </p:spTree>
    <p:extLst>
      <p:ext uri="{BB962C8B-B14F-4D97-AF65-F5344CB8AC3E}">
        <p14:creationId xmlns:p14="http://schemas.microsoft.com/office/powerpoint/2010/main" val="308163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183175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344137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24972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307907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40930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334179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2060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05F0AFD-5F23-4340-BB4C-182D9F769125}" type="datetimeFigureOut">
              <a:rPr lang="sv-SE" smtClean="0"/>
              <a:t>2023-02-03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967A1167-9F0A-4E1D-AA22-95BD61D6603B}" type="slidenum">
              <a:rPr lang="sv-SE" smtClean="0"/>
              <a:t>‹#›</a:t>
            </a:fld>
            <a:endParaRPr lang="sv-SE" dirty="0"/>
          </a:p>
        </p:txBody>
      </p:sp>
    </p:spTree>
    <p:extLst>
      <p:ext uri="{BB962C8B-B14F-4D97-AF65-F5344CB8AC3E}">
        <p14:creationId xmlns:p14="http://schemas.microsoft.com/office/powerpoint/2010/main" val="948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F0AFD-5F23-4340-BB4C-182D9F769125}" type="datetimeFigureOut">
              <a:rPr lang="sv-SE" smtClean="0"/>
              <a:t>2023-02-03</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A1167-9F0A-4E1D-AA22-95BD61D6603B}" type="slidenum">
              <a:rPr lang="sv-SE" smtClean="0"/>
              <a:t>‹#›</a:t>
            </a:fld>
            <a:endParaRPr lang="sv-SE" dirty="0"/>
          </a:p>
        </p:txBody>
      </p:sp>
    </p:spTree>
    <p:extLst>
      <p:ext uri="{BB962C8B-B14F-4D97-AF65-F5344CB8AC3E}">
        <p14:creationId xmlns:p14="http://schemas.microsoft.com/office/powerpoint/2010/main" val="1505136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3688" y="357187"/>
            <a:ext cx="6336109" cy="358775"/>
          </a:xfr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oAutofit/>
          </a:bodyPr>
          <a:lstStyle/>
          <a:p>
            <a:r>
              <a:rPr lang="sv-SE" sz="2000" b="1" dirty="0">
                <a:solidFill>
                  <a:srgbClr val="002060"/>
                </a:solidFill>
              </a:rPr>
              <a:t>Bokslutsdialog 2022</a:t>
            </a: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2195736" y="1484784"/>
            <a:ext cx="5688632" cy="2215991"/>
          </a:xfrm>
          <a:prstGeom prst="rect">
            <a:avLst/>
          </a:prstGeom>
          <a:noFill/>
        </p:spPr>
        <p:txBody>
          <a:bodyPr wrap="square" rtlCol="0">
            <a:spAutoFit/>
          </a:bodyPr>
          <a:lstStyle/>
          <a:p>
            <a:pPr algn="ctr"/>
            <a:endParaRPr lang="sv-SE" sz="1200" dirty="0"/>
          </a:p>
          <a:p>
            <a:endParaRPr lang="sv-SE" sz="2400" dirty="0"/>
          </a:p>
          <a:p>
            <a:endParaRPr lang="sv-SE" sz="2800" dirty="0"/>
          </a:p>
          <a:p>
            <a:endParaRPr lang="sv-SE" sz="2800" dirty="0"/>
          </a:p>
          <a:p>
            <a:r>
              <a:rPr lang="sv-SE" sz="2800" dirty="0"/>
              <a:t>Fagerlidsskolan</a:t>
            </a:r>
          </a:p>
          <a:p>
            <a:r>
              <a:rPr lang="sv-SE" dirty="0"/>
              <a:t>Kultur- och utbildningsförvaltningen</a:t>
            </a:r>
          </a:p>
        </p:txBody>
      </p:sp>
    </p:spTree>
    <p:extLst>
      <p:ext uri="{BB962C8B-B14F-4D97-AF65-F5344CB8AC3E}">
        <p14:creationId xmlns:p14="http://schemas.microsoft.com/office/powerpoint/2010/main" val="564110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2275" y="333375"/>
            <a:ext cx="6264101" cy="358775"/>
          </a:xfrm>
          <a:solidFill>
            <a:schemeClr val="accent1">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r>
              <a:rPr lang="sv-SE" sz="2000" dirty="0">
                <a:solidFill>
                  <a:srgbClr val="002060"/>
                </a:solidFill>
              </a:rPr>
              <a:t> </a:t>
            </a:r>
            <a:r>
              <a:rPr lang="sv-SE" sz="1800" b="1" dirty="0">
                <a:solidFill>
                  <a:srgbClr val="002060"/>
                </a:solidFill>
              </a:rPr>
              <a:t>Nyckeltal – lokaler - organisation</a:t>
            </a: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 3"/>
          <p:cNvGraphicFramePr>
            <a:graphicFrameLocks noGrp="1"/>
          </p:cNvGraphicFramePr>
          <p:nvPr>
            <p:extLst>
              <p:ext uri="{D42A27DB-BD31-4B8C-83A1-F6EECF244321}">
                <p14:modId xmlns:p14="http://schemas.microsoft.com/office/powerpoint/2010/main" val="1381074537"/>
              </p:ext>
            </p:extLst>
          </p:nvPr>
        </p:nvGraphicFramePr>
        <p:xfrm>
          <a:off x="3657600" y="3672681"/>
          <a:ext cx="1828800" cy="381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5" name="Tabell 4">
            <a:extLst>
              <a:ext uri="{FF2B5EF4-FFF2-40B4-BE49-F238E27FC236}">
                <a16:creationId xmlns:a16="http://schemas.microsoft.com/office/drawing/2014/main" id="{917C7A5B-24D7-409C-8863-857F4992B048}"/>
              </a:ext>
            </a:extLst>
          </p:cNvPr>
          <p:cNvGraphicFramePr>
            <a:graphicFrameLocks noGrp="1"/>
          </p:cNvGraphicFramePr>
          <p:nvPr>
            <p:extLst>
              <p:ext uri="{D42A27DB-BD31-4B8C-83A1-F6EECF244321}">
                <p14:modId xmlns:p14="http://schemas.microsoft.com/office/powerpoint/2010/main" val="62451140"/>
              </p:ext>
            </p:extLst>
          </p:nvPr>
        </p:nvGraphicFramePr>
        <p:xfrm>
          <a:off x="1713559" y="1155700"/>
          <a:ext cx="4850682" cy="1122554"/>
        </p:xfrm>
        <a:graphic>
          <a:graphicData uri="http://schemas.openxmlformats.org/drawingml/2006/table">
            <a:tbl>
              <a:tblPr firstRow="1" firstCol="1" bandRow="1"/>
              <a:tblGrid>
                <a:gridCol w="977771">
                  <a:extLst>
                    <a:ext uri="{9D8B030D-6E8A-4147-A177-3AD203B41FA5}">
                      <a16:colId xmlns:a16="http://schemas.microsoft.com/office/drawing/2014/main" val="1215602489"/>
                    </a:ext>
                  </a:extLst>
                </a:gridCol>
                <a:gridCol w="656534">
                  <a:extLst>
                    <a:ext uri="{9D8B030D-6E8A-4147-A177-3AD203B41FA5}">
                      <a16:colId xmlns:a16="http://schemas.microsoft.com/office/drawing/2014/main" val="3621835458"/>
                    </a:ext>
                  </a:extLst>
                </a:gridCol>
                <a:gridCol w="1008112">
                  <a:extLst>
                    <a:ext uri="{9D8B030D-6E8A-4147-A177-3AD203B41FA5}">
                      <a16:colId xmlns:a16="http://schemas.microsoft.com/office/drawing/2014/main" val="488054356"/>
                    </a:ext>
                  </a:extLst>
                </a:gridCol>
                <a:gridCol w="648072">
                  <a:extLst>
                    <a:ext uri="{9D8B030D-6E8A-4147-A177-3AD203B41FA5}">
                      <a16:colId xmlns:a16="http://schemas.microsoft.com/office/drawing/2014/main" val="1512823859"/>
                    </a:ext>
                  </a:extLst>
                </a:gridCol>
                <a:gridCol w="648072">
                  <a:extLst>
                    <a:ext uri="{9D8B030D-6E8A-4147-A177-3AD203B41FA5}">
                      <a16:colId xmlns:a16="http://schemas.microsoft.com/office/drawing/2014/main" val="4286187939"/>
                    </a:ext>
                  </a:extLst>
                </a:gridCol>
                <a:gridCol w="912121">
                  <a:extLst>
                    <a:ext uri="{9D8B030D-6E8A-4147-A177-3AD203B41FA5}">
                      <a16:colId xmlns:a16="http://schemas.microsoft.com/office/drawing/2014/main" val="1393295962"/>
                    </a:ext>
                  </a:extLst>
                </a:gridCol>
              </a:tblGrid>
              <a:tr h="473113">
                <a:tc>
                  <a:txBody>
                    <a:bodyPr/>
                    <a:lstStyle/>
                    <a:p>
                      <a:pP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 </a:t>
                      </a:r>
                      <a:r>
                        <a:rPr lang="sv-SE" sz="1400" b="1" dirty="0">
                          <a:effectLst/>
                          <a:latin typeface="+mj-lt"/>
                          <a:ea typeface="Times New Roman" panose="02020603050405020304" pitchFamily="18" charset="0"/>
                          <a:cs typeface="Arial" panose="020B0604020202020204" pitchFamily="34" charset="0"/>
                        </a:rPr>
                        <a:t>Bemanning</a:t>
                      </a:r>
                      <a:br>
                        <a:rPr lang="sv-SE" sz="1400" b="1" dirty="0">
                          <a:effectLst/>
                          <a:latin typeface="+mj-lt"/>
                          <a:ea typeface="Times New Roman" panose="02020603050405020304" pitchFamily="18" charset="0"/>
                          <a:cs typeface="Arial" panose="020B0604020202020204" pitchFamily="34" charset="0"/>
                        </a:rPr>
                      </a:br>
                      <a:r>
                        <a:rPr lang="sv-SE" sz="1200" b="0" dirty="0">
                          <a:effectLst/>
                          <a:latin typeface="+mj-lt"/>
                          <a:ea typeface="Times New Roman" panose="02020603050405020304" pitchFamily="18" charset="0"/>
                          <a:cs typeface="Arial" panose="020B0604020202020204" pitchFamily="34" charset="0"/>
                        </a:rPr>
                        <a:t>15 okt-22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AC9EC"/>
                    </a:solidFill>
                  </a:tcPr>
                </a:tc>
                <a:tc>
                  <a:txBody>
                    <a:bodyPr/>
                    <a:lstStyle/>
                    <a:p>
                      <a:pPr>
                        <a:spcBef>
                          <a:spcPts val="300"/>
                        </a:spcBef>
                        <a:spcAft>
                          <a:spcPts val="300"/>
                        </a:spcAft>
                      </a:pPr>
                      <a:r>
                        <a:rPr lang="sv-SE" sz="1200" b="0" dirty="0">
                          <a:effectLst/>
                          <a:latin typeface="+mj-lt"/>
                          <a:ea typeface="Times New Roman" panose="02020603050405020304" pitchFamily="18" charset="0"/>
                          <a:cs typeface="Arial" panose="020B0604020202020204" pitchFamily="34" charset="0"/>
                        </a:rPr>
                        <a:t>Lärar-tjänster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300"/>
                        </a:spcBef>
                        <a:spcAft>
                          <a:spcPts val="300"/>
                        </a:spcAft>
                      </a:pPr>
                      <a:r>
                        <a:rPr lang="sv-SE" sz="1200" b="0" baseline="0" dirty="0">
                          <a:effectLst/>
                          <a:latin typeface="+mj-lt"/>
                          <a:ea typeface="Times New Roman" panose="02020603050405020304" pitchFamily="18" charset="0"/>
                          <a:cs typeface="Arial" panose="020B0604020202020204" pitchFamily="34" charset="0"/>
                        </a:rPr>
                        <a:t>varav med legitimation</a:t>
                      </a:r>
                      <a:endParaRPr lang="sv-SE" sz="1200" b="0" dirty="0">
                        <a:effectLst/>
                        <a:latin typeface="+mj-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300"/>
                        </a:spcBef>
                        <a:spcAft>
                          <a:spcPts val="300"/>
                        </a:spcAft>
                      </a:pPr>
                      <a:r>
                        <a:rPr lang="sv-SE" sz="1200" b="0" dirty="0" err="1">
                          <a:effectLst/>
                          <a:latin typeface="+mj-lt"/>
                          <a:ea typeface="Times New Roman" panose="02020603050405020304" pitchFamily="18" charset="0"/>
                          <a:cs typeface="Arial" panose="020B0604020202020204" pitchFamily="34" charset="0"/>
                        </a:rPr>
                        <a:t>Elevass</a:t>
                      </a:r>
                      <a:r>
                        <a:rPr lang="sv-SE" sz="1200" b="0" dirty="0">
                          <a:effectLst/>
                          <a:latin typeface="+mj-lt"/>
                          <a:ea typeface="Times New Roman" panose="02020603050405020304" pitchFamily="18"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300"/>
                        </a:spcBef>
                        <a:spcAft>
                          <a:spcPts val="300"/>
                        </a:spcAft>
                      </a:pPr>
                      <a:r>
                        <a:rPr lang="sv-SE" sz="1200" b="0" dirty="0">
                          <a:effectLst/>
                          <a:latin typeface="+mj-lt"/>
                          <a:ea typeface="Times New Roman" panose="02020603050405020304" pitchFamily="18" charset="0"/>
                          <a:cs typeface="Arial" panose="020B0604020202020204" pitchFamily="34" charset="0"/>
                        </a:rPr>
                        <a:t>Antal elever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300"/>
                        </a:spcBef>
                        <a:spcAft>
                          <a:spcPts val="300"/>
                        </a:spcAft>
                      </a:pPr>
                      <a:r>
                        <a:rPr lang="sv-SE" sz="1200" b="0" dirty="0">
                          <a:effectLst/>
                          <a:latin typeface="+mj-lt"/>
                          <a:ea typeface="Times New Roman" panose="02020603050405020304" pitchFamily="18" charset="0"/>
                          <a:cs typeface="Arial" panose="020B0604020202020204" pitchFamily="34" charset="0"/>
                        </a:rPr>
                        <a:t>Antal elever/</a:t>
                      </a:r>
                      <a:br>
                        <a:rPr lang="sv-SE" sz="1200" b="0" dirty="0">
                          <a:effectLst/>
                          <a:latin typeface="+mj-lt"/>
                          <a:ea typeface="Times New Roman" panose="02020603050405020304" pitchFamily="18" charset="0"/>
                          <a:cs typeface="Arial" panose="020B0604020202020204" pitchFamily="34" charset="0"/>
                        </a:rPr>
                      </a:br>
                      <a:r>
                        <a:rPr lang="sv-SE" sz="1200" b="0" dirty="0">
                          <a:effectLst/>
                          <a:latin typeface="+mj-lt"/>
                          <a:ea typeface="Times New Roman" panose="02020603050405020304" pitchFamily="18" charset="0"/>
                          <a:cs typeface="Arial" panose="020B0604020202020204" pitchFamily="34" charset="0"/>
                        </a:rPr>
                        <a:t>lärare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3616228"/>
                  </a:ext>
                </a:extLst>
              </a:tr>
              <a:tr h="246967">
                <a:tc>
                  <a:txBody>
                    <a:bodyPr/>
                    <a:lstStyle/>
                    <a:p>
                      <a:pPr algn="l">
                        <a:lnSpc>
                          <a:spcPct val="150000"/>
                        </a:lnSpc>
                        <a:spcBef>
                          <a:spcPts val="300"/>
                        </a:spcBef>
                        <a:spcAft>
                          <a:spcPts val="300"/>
                        </a:spcAft>
                      </a:pPr>
                      <a:r>
                        <a:rPr lang="sv-SE" sz="1400" b="0" dirty="0">
                          <a:effectLst/>
                          <a:latin typeface="+mj-lt"/>
                          <a:ea typeface="Times New Roman" panose="02020603050405020304" pitchFamily="18" charset="0"/>
                          <a:cs typeface="Arial" panose="020B0604020202020204" pitchFamily="34" charset="0"/>
                        </a:rPr>
                        <a:t>Skola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8421892"/>
                  </a:ext>
                </a:extLst>
              </a:tr>
              <a:tr h="246967">
                <a:tc>
                  <a:txBody>
                    <a:bodyPr/>
                    <a:lstStyle/>
                    <a:p>
                      <a:pPr algn="l">
                        <a:lnSpc>
                          <a:spcPct val="150000"/>
                        </a:lnSpc>
                        <a:spcBef>
                          <a:spcPts val="300"/>
                        </a:spcBef>
                        <a:spcAft>
                          <a:spcPts val="300"/>
                        </a:spcAft>
                      </a:pPr>
                      <a:r>
                        <a:rPr lang="sv-SE" sz="1400" b="0" dirty="0">
                          <a:effectLst/>
                          <a:latin typeface="+mj-lt"/>
                          <a:ea typeface="Times New Roman" panose="02020603050405020304" pitchFamily="18" charset="0"/>
                          <a:cs typeface="Arial" panose="020B0604020202020204" pitchFamily="34" charset="0"/>
                        </a:rPr>
                        <a:t>Fritidshem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15,6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691565"/>
                  </a:ext>
                </a:extLst>
              </a:tr>
            </a:tbl>
          </a:graphicData>
        </a:graphic>
      </p:graphicFrame>
      <p:sp>
        <p:nvSpPr>
          <p:cNvPr id="10" name="textruta 9">
            <a:extLst>
              <a:ext uri="{FF2B5EF4-FFF2-40B4-BE49-F238E27FC236}">
                <a16:creationId xmlns:a16="http://schemas.microsoft.com/office/drawing/2014/main" id="{3AF0CAB4-2E7A-4D66-BA3F-99A70C6C07E6}"/>
              </a:ext>
            </a:extLst>
          </p:cNvPr>
          <p:cNvSpPr txBox="1"/>
          <p:nvPr/>
        </p:nvSpPr>
        <p:spPr>
          <a:xfrm>
            <a:off x="107503" y="1311275"/>
            <a:ext cx="9487097" cy="4801314"/>
          </a:xfrm>
          <a:prstGeom prst="rect">
            <a:avLst/>
          </a:prstGeom>
          <a:noFill/>
        </p:spPr>
        <p:txBody>
          <a:bodyPr wrap="square">
            <a:spAutoFit/>
          </a:bodyPr>
          <a:lstStyle/>
          <a:p>
            <a:endParaRPr lang="sv-SE" sz="1400" dirty="0"/>
          </a:p>
          <a:p>
            <a:endParaRPr lang="sv-SE" sz="1400" dirty="0"/>
          </a:p>
          <a:p>
            <a:endParaRPr lang="sv-SE" sz="1400" dirty="0"/>
          </a:p>
          <a:p>
            <a:endParaRPr lang="sv-SE" sz="1400" dirty="0"/>
          </a:p>
          <a:p>
            <a:r>
              <a:rPr lang="sv-SE" sz="1600" b="1" dirty="0"/>
              <a:t>Lokaler, Miljö:</a:t>
            </a:r>
          </a:p>
          <a:p>
            <a:pPr algn="l"/>
            <a:r>
              <a:rPr lang="sv-SE" sz="1200" b="0" i="0" dirty="0">
                <a:solidFill>
                  <a:srgbClr val="000000"/>
                </a:solidFill>
                <a:effectLst/>
                <a:latin typeface="Roboto" panose="02000000000000000000" pitchFamily="2" charset="0"/>
              </a:rPr>
              <a:t>Fritidshemmet är beläget i skolans lokaler på Fagerlidsskolan. Verksamheten har tillgång till skolans utemiljö samt gymnastiksal. Pedagogerna arbetar temainriktat och fångar elevernas intresse och fantasi med fakta.</a:t>
            </a:r>
          </a:p>
          <a:p>
            <a:pPr algn="l"/>
            <a:r>
              <a:rPr lang="sv-SE" sz="1200" b="0" i="0" dirty="0">
                <a:solidFill>
                  <a:srgbClr val="000000"/>
                </a:solidFill>
                <a:effectLst/>
                <a:latin typeface="Roboto" panose="02000000000000000000" pitchFamily="2" charset="0"/>
              </a:rPr>
              <a:t>Frukost och Mellanmål ordnar kökspersonalen i matsalen. Detta innebär att personalen kan ägna mera tid i verksamheten. Några golvmattor har vi fått nya, tyvärr flaggade vi innan vi fick vårt nya innertak i entrén att det regnade in. Fick nytt innertak i november </a:t>
            </a:r>
          </a:p>
          <a:p>
            <a:pPr algn="l"/>
            <a:r>
              <a:rPr lang="sv-SE" sz="1200" b="0" i="0" dirty="0">
                <a:solidFill>
                  <a:srgbClr val="000000"/>
                </a:solidFill>
                <a:effectLst/>
                <a:latin typeface="Roboto" panose="02000000000000000000" pitchFamily="2" charset="0"/>
              </a:rPr>
              <a:t>och nu är det fuktskadat. Stort slitage i lokalerna. </a:t>
            </a:r>
            <a:r>
              <a:rPr lang="sv-SE" sz="1200" dirty="0">
                <a:solidFill>
                  <a:srgbClr val="000000"/>
                </a:solidFill>
                <a:latin typeface="Roboto" panose="02000000000000000000" pitchFamily="2" charset="0"/>
              </a:rPr>
              <a:t>Ute gårdens pedagogiska material är inte anpassat utifrån 100 elever.</a:t>
            </a:r>
            <a:endParaRPr lang="sv-SE" sz="1200" b="0" i="0" dirty="0">
              <a:solidFill>
                <a:srgbClr val="000000"/>
              </a:solidFill>
              <a:effectLst/>
              <a:latin typeface="Roboto" panose="02000000000000000000" pitchFamily="2" charset="0"/>
            </a:endParaRPr>
          </a:p>
          <a:p>
            <a:endParaRPr lang="sv-SE" sz="1400" dirty="0"/>
          </a:p>
          <a:p>
            <a:r>
              <a:rPr lang="sv-SE" sz="1400" b="1" dirty="0"/>
              <a:t>Organisation:</a:t>
            </a:r>
          </a:p>
          <a:p>
            <a:r>
              <a:rPr lang="sv-SE" sz="1200" b="0" i="0" dirty="0">
                <a:solidFill>
                  <a:srgbClr val="000000"/>
                </a:solidFill>
                <a:effectLst/>
                <a:latin typeface="Roboto" panose="02000000000000000000" pitchFamily="2" charset="0"/>
              </a:rPr>
              <a:t>Fagerlidsskolan är en grundskola med årskurser ifrån förskoleklass till årskurs 3. Skolan ligger i centrala Mellerud. Av skolans </a:t>
            </a:r>
          </a:p>
          <a:p>
            <a:r>
              <a:rPr lang="sv-SE" sz="1200" b="0" i="0" dirty="0">
                <a:solidFill>
                  <a:srgbClr val="000000"/>
                </a:solidFill>
                <a:effectLst/>
                <a:latin typeface="Roboto" panose="02000000000000000000" pitchFamily="2" charset="0"/>
              </a:rPr>
              <a:t>elevantal har cirka 1/3 av eleverna annat modersmål. </a:t>
            </a:r>
          </a:p>
          <a:p>
            <a:endParaRPr lang="sv-SE" sz="1200" b="0" i="0" dirty="0">
              <a:solidFill>
                <a:srgbClr val="000000"/>
              </a:solidFill>
              <a:effectLst/>
              <a:latin typeface="Roboto" panose="02000000000000000000" pitchFamily="2" charset="0"/>
            </a:endParaRPr>
          </a:p>
          <a:p>
            <a:r>
              <a:rPr lang="sv-SE" sz="1200" b="0" i="0" dirty="0">
                <a:solidFill>
                  <a:srgbClr val="000000"/>
                </a:solidFill>
                <a:effectLst/>
                <a:latin typeface="Roboto" panose="02000000000000000000" pitchFamily="2" charset="0"/>
              </a:rPr>
              <a:t>Elevhälsan består av specialpedagog, kurator, skolsköterska, logoped och rektor detta är en viktig del i skolans övergripande arbete.</a:t>
            </a:r>
          </a:p>
          <a:p>
            <a:r>
              <a:rPr lang="sv-SE" sz="1200" b="0" i="0" dirty="0">
                <a:solidFill>
                  <a:srgbClr val="000000"/>
                </a:solidFill>
                <a:effectLst/>
                <a:latin typeface="Roboto" panose="02000000000000000000" pitchFamily="2" charset="0"/>
              </a:rPr>
              <a:t>För att kunna hjälpa och stötta elever under sin skoltid på Fagerlidsskolan. Skolan har flera elever med stort stödbehov som kräver </a:t>
            </a:r>
          </a:p>
          <a:p>
            <a:r>
              <a:rPr lang="sv-SE" sz="1200" b="0" i="0" dirty="0">
                <a:solidFill>
                  <a:srgbClr val="000000"/>
                </a:solidFill>
                <a:effectLst/>
                <a:latin typeface="Roboto" panose="02000000000000000000" pitchFamily="2" charset="0"/>
              </a:rPr>
              <a:t>resurs samt specialpedagogiska insatser.</a:t>
            </a:r>
          </a:p>
          <a:p>
            <a:endParaRPr lang="sv-SE" sz="1200" b="0" i="0" dirty="0">
              <a:solidFill>
                <a:srgbClr val="000000"/>
              </a:solidFill>
              <a:effectLst/>
              <a:latin typeface="Roboto" panose="02000000000000000000" pitchFamily="2" charset="0"/>
            </a:endParaRPr>
          </a:p>
          <a:p>
            <a:r>
              <a:rPr lang="sv-SE" sz="1200" b="0" i="0" dirty="0">
                <a:solidFill>
                  <a:srgbClr val="000000"/>
                </a:solidFill>
                <a:effectLst/>
                <a:latin typeface="Roboto" panose="02000000000000000000" pitchFamily="2" charset="0"/>
              </a:rPr>
              <a:t>Fritids lokaler ligger i skolans lokaler vilket skapar en trygghet för eleverna och ett nära samarbete för personalen.</a:t>
            </a:r>
          </a:p>
          <a:p>
            <a:r>
              <a:rPr lang="sv-SE" sz="1200" b="0" i="0" dirty="0">
                <a:solidFill>
                  <a:srgbClr val="000000"/>
                </a:solidFill>
                <a:effectLst/>
                <a:latin typeface="Roboto" panose="02000000000000000000" pitchFamily="2" charset="0"/>
              </a:rPr>
              <a:t>Fritidshemmet har nära samarbete med skolan och de arbetar med gemensamma teman men på olika vis. Tillsammans blir det en</a:t>
            </a:r>
          </a:p>
          <a:p>
            <a:r>
              <a:rPr lang="sv-SE" sz="1200" b="0" i="0" dirty="0">
                <a:solidFill>
                  <a:srgbClr val="000000"/>
                </a:solidFill>
                <a:effectLst/>
                <a:latin typeface="Roboto" panose="02000000000000000000" pitchFamily="2" charset="0"/>
              </a:rPr>
              <a:t>rödtråd som personalen i enheten vill fortsätta med. Fritidspersonalen arbetar med fantasi, forskning, upplevelser, deltagande, </a:t>
            </a:r>
          </a:p>
          <a:p>
            <a:r>
              <a:rPr lang="sv-SE" sz="1200" b="0" i="0" dirty="0">
                <a:solidFill>
                  <a:srgbClr val="000000"/>
                </a:solidFill>
                <a:effectLst/>
                <a:latin typeface="Roboto" panose="02000000000000000000" pitchFamily="2" charset="0"/>
              </a:rPr>
              <a:t>motorik med mera som ger och inspirerar elever och personal på fritids där läroplanen är i fokus.</a:t>
            </a:r>
          </a:p>
          <a:p>
            <a:endParaRPr lang="sv-SE" sz="1400" dirty="0"/>
          </a:p>
        </p:txBody>
      </p:sp>
      <p:pic>
        <p:nvPicPr>
          <p:cNvPr id="1026" name="Picture 2" descr="Fagerlidsskolan">
            <a:extLst>
              <a:ext uri="{FF2B5EF4-FFF2-40B4-BE49-F238E27FC236}">
                <a16:creationId xmlns:a16="http://schemas.microsoft.com/office/drawing/2014/main" id="{CC654246-22AA-A996-C3E9-4FE4BD1B47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61248"/>
            <a:ext cx="2027737" cy="114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2275" y="333375"/>
            <a:ext cx="6264101" cy="358775"/>
          </a:xfrm>
          <a:solidFill>
            <a:schemeClr val="accent1">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l"/>
            <a:r>
              <a:rPr lang="sv-SE" sz="1800" b="1" dirty="0">
                <a:solidFill>
                  <a:srgbClr val="002060"/>
                </a:solidFill>
              </a:rPr>
              <a:t>Ekonomiskt utfall mot budget och prognoser</a:t>
            </a: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470387" y="1268760"/>
            <a:ext cx="7718267" cy="5539978"/>
          </a:xfrm>
          <a:prstGeom prst="rect">
            <a:avLst/>
          </a:prstGeom>
          <a:noFill/>
        </p:spPr>
        <p:txBody>
          <a:bodyPr wrap="square" rtlCol="0">
            <a:spAutoFit/>
          </a:bodyPr>
          <a:lstStyle/>
          <a:p>
            <a:endParaRPr lang="sv-SE" sz="1600" b="1" dirty="0"/>
          </a:p>
          <a:p>
            <a:endParaRPr lang="sv-SE" sz="1400" b="1" dirty="0"/>
          </a:p>
          <a:p>
            <a:endParaRPr lang="sv-SE" sz="1400" b="1" dirty="0"/>
          </a:p>
          <a:p>
            <a:r>
              <a:rPr lang="sv-SE" sz="1400" b="1" dirty="0"/>
              <a:t>Analys </a:t>
            </a:r>
            <a:r>
              <a:rPr lang="sv-SE" sz="1400" dirty="0"/>
              <a:t> </a:t>
            </a:r>
          </a:p>
          <a:p>
            <a:endParaRPr lang="sv-SE" sz="1400" b="1" dirty="0"/>
          </a:p>
          <a:p>
            <a:endParaRPr lang="sv-SE" sz="1400" b="1" dirty="0"/>
          </a:p>
          <a:p>
            <a:endParaRPr lang="sv-SE" sz="1400" b="1" dirty="0"/>
          </a:p>
          <a:p>
            <a:endParaRPr lang="sv-SE" sz="1400" b="1" dirty="0"/>
          </a:p>
          <a:p>
            <a:endParaRPr lang="sv-SE" sz="1400" b="1" dirty="0"/>
          </a:p>
          <a:p>
            <a:r>
              <a:rPr lang="sv-SE" sz="1400" b="1" dirty="0"/>
              <a:t>Åtgärder  </a:t>
            </a:r>
          </a:p>
          <a:p>
            <a:endParaRPr lang="sv-SE" sz="1400" b="1" dirty="0"/>
          </a:p>
          <a:p>
            <a:endParaRPr lang="sv-SE" sz="1400" b="1" dirty="0"/>
          </a:p>
          <a:p>
            <a:endParaRPr lang="sv-SE" sz="1400" b="1" dirty="0"/>
          </a:p>
          <a:p>
            <a:endParaRPr lang="sv-SE" sz="1400" b="1" dirty="0"/>
          </a:p>
          <a:p>
            <a:endParaRPr lang="sv-SE" sz="1400" b="1" dirty="0"/>
          </a:p>
          <a:p>
            <a:endParaRPr lang="sv-SE" sz="1400" b="1" dirty="0"/>
          </a:p>
          <a:p>
            <a:r>
              <a:rPr lang="sv-SE" sz="1400" b="1" dirty="0"/>
              <a:t>Ekonomiskt läge inför 2023</a:t>
            </a:r>
          </a:p>
          <a:p>
            <a:endParaRPr lang="sv-SE" sz="1400" b="1" dirty="0"/>
          </a:p>
          <a:p>
            <a:r>
              <a:rPr lang="sv-SE" sz="1000" dirty="0">
                <a:latin typeface="Arial" panose="020B0604020202020204" pitchFamily="34" charset="0"/>
                <a:cs typeface="Arial" panose="020B0604020202020204" pitchFamily="34" charset="0"/>
              </a:rPr>
              <a:t>Inför 2023 ser prognosen av elever i vårt område ut att öka utifrån budget. Enheten ser att elever med behov av särskilt stöd och medicinsk problematik kommer att kvarstå som idag. </a:t>
            </a:r>
            <a:endParaRPr lang="sv-SE" sz="1000" b="1" dirty="0">
              <a:latin typeface="Arial" panose="020B0604020202020204" pitchFamily="34" charset="0"/>
              <a:cs typeface="Arial" panose="020B0604020202020204" pitchFamily="34" charset="0"/>
            </a:endParaRPr>
          </a:p>
          <a:p>
            <a:endParaRPr lang="sv-SE" sz="1400" b="1" dirty="0"/>
          </a:p>
          <a:p>
            <a:endParaRPr lang="sv-SE" sz="1400" b="1" dirty="0"/>
          </a:p>
          <a:p>
            <a:r>
              <a:rPr lang="sv-SE" sz="1000" dirty="0"/>
              <a:t>Ska vi i kommunen satsa på legitimerad personal eller en budget i balans?</a:t>
            </a:r>
          </a:p>
          <a:p>
            <a:r>
              <a:rPr lang="sv-SE" sz="1000" dirty="0"/>
              <a:t>Ska elever med särskilda behov ha rätt till sitt stöd utifrån skolverkets riktlinjer eller en budget i balans?</a:t>
            </a:r>
          </a:p>
          <a:p>
            <a:r>
              <a:rPr lang="sv-SE" sz="1000" dirty="0"/>
              <a:t>Som rektor tror jag på tidiga insatser i de tidiga åldrarna, för att ge förutsättningar för ett bra framtida liv.</a:t>
            </a:r>
          </a:p>
          <a:p>
            <a:endParaRPr lang="sv-SE" sz="1600" b="1" dirty="0"/>
          </a:p>
        </p:txBody>
      </p:sp>
      <p:graphicFrame>
        <p:nvGraphicFramePr>
          <p:cNvPr id="4" name="Tabell 3"/>
          <p:cNvGraphicFramePr>
            <a:graphicFrameLocks noGrp="1"/>
          </p:cNvGraphicFramePr>
          <p:nvPr/>
        </p:nvGraphicFramePr>
        <p:xfrm>
          <a:off x="3657600" y="3672681"/>
          <a:ext cx="1828800" cy="381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278285825"/>
              </p:ext>
            </p:extLst>
          </p:nvPr>
        </p:nvGraphicFramePr>
        <p:xfrm>
          <a:off x="1763689" y="1135743"/>
          <a:ext cx="2808312" cy="800704"/>
        </p:xfrm>
        <a:graphic>
          <a:graphicData uri="http://schemas.openxmlformats.org/drawingml/2006/table">
            <a:tbl>
              <a:tblPr/>
              <a:tblGrid>
                <a:gridCol w="1101996">
                  <a:extLst>
                    <a:ext uri="{9D8B030D-6E8A-4147-A177-3AD203B41FA5}">
                      <a16:colId xmlns:a16="http://schemas.microsoft.com/office/drawing/2014/main" val="20000"/>
                    </a:ext>
                  </a:extLst>
                </a:gridCol>
                <a:gridCol w="853158">
                  <a:extLst>
                    <a:ext uri="{9D8B030D-6E8A-4147-A177-3AD203B41FA5}">
                      <a16:colId xmlns:a16="http://schemas.microsoft.com/office/drawing/2014/main" val="20001"/>
                    </a:ext>
                  </a:extLst>
                </a:gridCol>
                <a:gridCol w="853158">
                  <a:extLst>
                    <a:ext uri="{9D8B030D-6E8A-4147-A177-3AD203B41FA5}">
                      <a16:colId xmlns:a16="http://schemas.microsoft.com/office/drawing/2014/main" val="20002"/>
                    </a:ext>
                  </a:extLst>
                </a:gridCol>
              </a:tblGrid>
              <a:tr h="288259">
                <a:tc>
                  <a:txBody>
                    <a:bodyPr/>
                    <a:lstStyle/>
                    <a:p>
                      <a:pPr algn="ctr" fontAlgn="b"/>
                      <a:r>
                        <a:rPr lang="sv-SE" sz="1400" b="1" i="0" u="none" strike="noStrike" dirty="0">
                          <a:solidFill>
                            <a:srgbClr val="000000"/>
                          </a:solidFill>
                          <a:effectLst/>
                          <a:latin typeface="Calibri" panose="020F0502020204030204" pitchFamily="34" charset="0"/>
                        </a:rPr>
                        <a:t>Budget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sv-SE" sz="1400" b="1" i="0" u="none" strike="noStrike" dirty="0">
                          <a:solidFill>
                            <a:srgbClr val="000000"/>
                          </a:solidFill>
                          <a:effectLst/>
                          <a:latin typeface="Calibri" panose="020F0502020204030204" pitchFamily="34" charset="0"/>
                        </a:rPr>
                        <a:t>Utfall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sv-SE" sz="1400" b="1" i="0" u="none" strike="noStrike" dirty="0">
                          <a:solidFill>
                            <a:srgbClr val="000000"/>
                          </a:solidFill>
                          <a:effectLst/>
                          <a:latin typeface="Calibri" panose="020F0502020204030204" pitchFamily="34" charset="0"/>
                        </a:rPr>
                        <a:t>Avvikelse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76806">
                <a:tc>
                  <a:txBody>
                    <a:bodyPr/>
                    <a:lstStyle/>
                    <a:p>
                      <a:pPr algn="l" fontAlgn="b"/>
                      <a:r>
                        <a:rPr lang="sv-SE" sz="1100" b="0" i="0" u="none" strike="noStrike" dirty="0">
                          <a:solidFill>
                            <a:srgbClr val="000000"/>
                          </a:solidFill>
                          <a:effectLst/>
                          <a:latin typeface="Calibri" panose="020F0502020204030204" pitchFamily="34" charset="0"/>
                        </a:rPr>
                        <a:t>22 049 885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22 439 885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100" dirty="0"/>
                        <a:t>-390 000 kronor            (-  1,8%) </a:t>
                      </a:r>
                      <a:endParaRPr lang="sv-SE"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textruta 10">
            <a:extLst>
              <a:ext uri="{FF2B5EF4-FFF2-40B4-BE49-F238E27FC236}">
                <a16:creationId xmlns:a16="http://schemas.microsoft.com/office/drawing/2014/main" id="{9B133348-EEA9-4B80-B6D9-C00919DEF306}"/>
              </a:ext>
            </a:extLst>
          </p:cNvPr>
          <p:cNvSpPr txBox="1"/>
          <p:nvPr/>
        </p:nvSpPr>
        <p:spPr>
          <a:xfrm>
            <a:off x="467544" y="2243414"/>
            <a:ext cx="8064896"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Fagerlidsskolan har en hög behörighet bland personalen samt flera har varit på enheten länge och detta gör att lönekostnaderna är höga.</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Enheten ser att underskottet är på fritidshemmet och i grundskolan, och detta beror bland annat på att verksamheterna har flera elever med behov av egen resurs samt elever med behov av resurs i grupp.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Förskolan hade haft ett annat resultat av ekonomin om enheten hade fått legitimerade förskollärare på vakanta tjänster </a:t>
            </a:r>
            <a:endParaRPr lang="sv-SE" sz="1000" dirty="0"/>
          </a:p>
        </p:txBody>
      </p:sp>
      <p:sp>
        <p:nvSpPr>
          <p:cNvPr id="8" name="Rectangle 3">
            <a:extLst>
              <a:ext uri="{FF2B5EF4-FFF2-40B4-BE49-F238E27FC236}">
                <a16:creationId xmlns:a16="http://schemas.microsoft.com/office/drawing/2014/main" id="{E4DCCCEF-83BA-4724-8E2C-5D0652DF5920}"/>
              </a:ext>
            </a:extLst>
          </p:cNvPr>
          <p:cNvSpPr>
            <a:spLocks noChangeArrowheads="1"/>
          </p:cNvSpPr>
          <p:nvPr/>
        </p:nvSpPr>
        <p:spPr bwMode="auto">
          <a:xfrm>
            <a:off x="467544" y="3476562"/>
            <a:ext cx="816572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Fler elever inskrivna på fritids jämfört mot budget. Verksamheten har flera barn med medicinska diagnoser som behöver ha resurs under hela dagen. Vilket är svårt att göra något av utifrån elevens hälsa. Vara återhållsamma med vikarier. Vissa åtgärder är svåra att ändra på utifrån elevbehoven.</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Skolan arbetar ständigt med att uppnå högre måluppfyllelse, hade inte elever som har behov av resurs haft resurs hade måluppfyllelsen på enheten inte varit lika bra. Enheten har elever som är inskrivna i särskolan och behöver anpassad undervisning på individ nivå.</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tx1"/>
                </a:solidFill>
                <a:effectLst/>
                <a:latin typeface="Arial" panose="020B0604020202020204" pitchFamily="34" charset="0"/>
              </a:rPr>
              <a:t>Elevpengen räcker inte till på småenheter, men de småenheterna förväntas ändå göra samma arbetsuppgifter för vårdnadshavare och personal som en stor enhet gör.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95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18116" y="312811"/>
            <a:ext cx="6624736" cy="1070013"/>
          </a:xfr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oAutofit/>
          </a:bodyPr>
          <a:lstStyle/>
          <a:p>
            <a:pPr algn="l"/>
            <a:br>
              <a:rPr lang="sv-SE" sz="2000" b="1" dirty="0"/>
            </a:br>
            <a:r>
              <a:rPr lang="sv-SE" sz="1800" b="1" dirty="0">
                <a:solidFill>
                  <a:srgbClr val="002060"/>
                </a:solidFill>
              </a:rPr>
              <a:t>Normer och värden</a:t>
            </a:r>
            <a:br>
              <a:rPr lang="sv-SE" sz="2000" dirty="0">
                <a:solidFill>
                  <a:srgbClr val="002060"/>
                </a:solidFill>
              </a:rPr>
            </a:br>
            <a:r>
              <a:rPr lang="sv-SE" sz="1400" b="1" dirty="0">
                <a:solidFill>
                  <a:srgbClr val="002060"/>
                </a:solidFill>
              </a:rPr>
              <a:t>Nämndsmå</a:t>
            </a:r>
            <a:r>
              <a:rPr lang="sv-SE" sz="1400" dirty="0">
                <a:solidFill>
                  <a:srgbClr val="002060"/>
                </a:solidFill>
              </a:rPr>
              <a:t>l: Fokus på studieresultat och studiero samt stärka lärarnas roll som ledare och auktoritet i klassrummen, för att främja ordning, reda och arbetsro</a:t>
            </a:r>
            <a:endParaRPr lang="sv-SE" sz="2000" b="1" dirty="0">
              <a:solidFill>
                <a:srgbClr val="002060"/>
              </a:solidFill>
              <a:latin typeface="Verdana" pitchFamily="34" charset="0"/>
            </a:endParaRP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07504" y="1108767"/>
            <a:ext cx="8784977" cy="6093976"/>
          </a:xfrm>
          <a:prstGeom prst="rect">
            <a:avLst/>
          </a:prstGeom>
          <a:noFill/>
        </p:spPr>
        <p:txBody>
          <a:bodyPr wrap="square" rtlCol="0">
            <a:spAutoFit/>
          </a:bodyPr>
          <a:lstStyle/>
          <a:p>
            <a:endParaRPr lang="sv-SE" sz="1200" b="1" dirty="0"/>
          </a:p>
          <a:p>
            <a:endParaRPr lang="sv-SE" sz="1200" b="1" dirty="0"/>
          </a:p>
          <a:p>
            <a:pPr algn="l"/>
            <a:r>
              <a:rPr lang="sv-SE" sz="1200" b="1" dirty="0"/>
              <a:t>Var är vi?</a:t>
            </a:r>
            <a:r>
              <a:rPr lang="sv-SE" sz="1200" dirty="0"/>
              <a:t> </a:t>
            </a:r>
          </a:p>
          <a:p>
            <a:pPr algn="l"/>
            <a:r>
              <a:rPr lang="sv-SE" sz="900" b="0" i="0" dirty="0">
                <a:solidFill>
                  <a:srgbClr val="000000"/>
                </a:solidFill>
                <a:effectLst/>
                <a:latin typeface="Roboto" panose="02000000000000000000" pitchFamily="2" charset="0"/>
              </a:rPr>
              <a:t>Enheten har flera elever med särskilda behov som idag har resurs. Om ej stödet funnits för denna elevgrupp är risken stor att fler inte når målen på grund av oroliga lektioner samt att dessa elever mår dåligt och kanske väljer att sitta hemma i tidig ålder. Tillbud och kränkningar har minskat i de flesta klasserna under detta läsår. Skolan har en handfull elever som står för de flesta tillbudsrapporterna. Tillbud med upprepande kränkningar mot samma elev är ovanliga.</a:t>
            </a:r>
          </a:p>
          <a:p>
            <a:pPr algn="l"/>
            <a:r>
              <a:rPr lang="sv-SE" sz="900" b="0" i="0" dirty="0">
                <a:solidFill>
                  <a:srgbClr val="000000"/>
                </a:solidFill>
                <a:effectLst/>
                <a:latin typeface="Roboto" panose="02000000000000000000" pitchFamily="2" charset="0"/>
              </a:rPr>
              <a:t>Skolan ska aktivt och medvetet påverka och stimulera eleverna att omfatta vårt samhälles gemensamma värderingar och låta dem komma till uttryck i praktisk vardaglig handling i olika sammanhang.</a:t>
            </a:r>
          </a:p>
          <a:p>
            <a:pPr algn="l"/>
            <a:endParaRPr lang="sv-SE" sz="900" b="0" i="0" dirty="0">
              <a:solidFill>
                <a:srgbClr val="000000"/>
              </a:solidFill>
              <a:effectLst/>
              <a:latin typeface="Roboto" panose="02000000000000000000" pitchFamily="2" charset="0"/>
            </a:endParaRPr>
          </a:p>
          <a:p>
            <a:pPr algn="l">
              <a:buFont typeface="Arial" panose="020B0604020202020204" pitchFamily="34" charset="0"/>
              <a:buChar char="•"/>
            </a:pPr>
            <a:r>
              <a:rPr lang="sv-SE" sz="900" b="0" i="0" dirty="0">
                <a:solidFill>
                  <a:srgbClr val="000000"/>
                </a:solidFill>
                <a:effectLst/>
                <a:latin typeface="Roboto" panose="02000000000000000000" pitchFamily="2" charset="0"/>
              </a:rPr>
              <a:t>Respekterar andra människors egenvärde samt deras kroppsliga och personliga integritet</a:t>
            </a:r>
          </a:p>
          <a:p>
            <a:pPr algn="l">
              <a:buFont typeface="Arial" panose="020B0604020202020204" pitchFamily="34" charset="0"/>
              <a:buChar char="•"/>
            </a:pPr>
            <a:r>
              <a:rPr lang="sv-SE" sz="900" b="0" i="0" dirty="0">
                <a:solidFill>
                  <a:srgbClr val="000000"/>
                </a:solidFill>
                <a:effectLst/>
                <a:latin typeface="Roboto" panose="02000000000000000000" pitchFamily="2" charset="0"/>
              </a:rPr>
              <a:t>Tar avstånd från att människor utsätts för våld, förtyck, diskriminering och kränkande behandling samt medverkar till att hjälpa andra människor, kan leva sig in i och förstå andra människors situation och utvecklar en vilja att handla också med deras bästa för ögonen.</a:t>
            </a:r>
          </a:p>
          <a:p>
            <a:pPr algn="l"/>
            <a:r>
              <a:rPr lang="sv-SE" sz="800" b="0" i="0" dirty="0">
                <a:solidFill>
                  <a:srgbClr val="000000"/>
                </a:solidFill>
                <a:effectLst/>
                <a:latin typeface="Roboto" panose="02000000000000000000" pitchFamily="2" charset="0"/>
              </a:rPr>
              <a:t> </a:t>
            </a:r>
            <a:endParaRPr lang="sv-SE" sz="800" dirty="0"/>
          </a:p>
          <a:p>
            <a:r>
              <a:rPr lang="sv-SE" sz="1400" b="1" dirty="0"/>
              <a:t>Vart ska vi?</a:t>
            </a:r>
          </a:p>
          <a:p>
            <a:pPr algn="l"/>
            <a:r>
              <a:rPr lang="sv-SE" sz="900" b="0" i="0" dirty="0">
                <a:solidFill>
                  <a:srgbClr val="000000"/>
                </a:solidFill>
                <a:effectLst/>
                <a:latin typeface="Roboto" panose="02000000000000000000" pitchFamily="2" charset="0"/>
              </a:rPr>
              <a:t>Arbeta vidare med värdegrunden och det sociala samspelet. Arbeta med eleverna om hur, vad och varför saker och handlingar sker.</a:t>
            </a:r>
          </a:p>
          <a:p>
            <a:pPr algn="l"/>
            <a:r>
              <a:rPr lang="sv-SE" sz="900" b="0" i="0" dirty="0">
                <a:solidFill>
                  <a:srgbClr val="000000"/>
                </a:solidFill>
                <a:effectLst/>
                <a:latin typeface="Roboto" panose="02000000000000000000" pitchFamily="2" charset="0"/>
              </a:rPr>
              <a:t> </a:t>
            </a:r>
            <a:endParaRPr lang="sv-SE" sz="900" b="1" dirty="0"/>
          </a:p>
          <a:p>
            <a:r>
              <a:rPr lang="sv-SE" sz="1400" b="1" dirty="0"/>
              <a:t>Hur gör vi?- Framtid</a:t>
            </a:r>
          </a:p>
          <a:p>
            <a:pPr algn="l"/>
            <a:r>
              <a:rPr lang="sv-SE" sz="900" b="0" i="0" dirty="0">
                <a:solidFill>
                  <a:srgbClr val="000000"/>
                </a:solidFill>
                <a:effectLst/>
                <a:latin typeface="Roboto" panose="02000000000000000000" pitchFamily="2" charset="0"/>
              </a:rPr>
              <a:t>Personalen arbetar kontinuerligt med </a:t>
            </a:r>
            <a:r>
              <a:rPr lang="sv-SE" sz="900" b="0" i="0" dirty="0" err="1">
                <a:solidFill>
                  <a:srgbClr val="000000"/>
                </a:solidFill>
                <a:effectLst/>
                <a:latin typeface="Roboto" panose="02000000000000000000" pitchFamily="2" charset="0"/>
              </a:rPr>
              <a:t>studiero</a:t>
            </a:r>
            <a:r>
              <a:rPr lang="sv-SE" sz="900" b="0" i="0" dirty="0">
                <a:solidFill>
                  <a:srgbClr val="000000"/>
                </a:solidFill>
                <a:effectLst/>
                <a:latin typeface="Roboto" panose="02000000000000000000" pitchFamily="2" charset="0"/>
              </a:rPr>
              <a:t> i klassrummen. Personalen deltar i elevernas rastaktiviteter, detta gör att personalen kan förhindra konflikter och förebygga grupptryck samt se vilka eleverna umgås med. Skolan följer upp alla elever via kartläggningar, bedömningsstöd, omdömen. Skolan har återkommande elevkonferenser i form av att elevhälsan träffas samt klasslärare.</a:t>
            </a:r>
          </a:p>
          <a:p>
            <a:pPr algn="l"/>
            <a:r>
              <a:rPr lang="sv-SE" sz="900" b="0" i="0" dirty="0">
                <a:solidFill>
                  <a:srgbClr val="000000"/>
                </a:solidFill>
                <a:effectLst/>
                <a:latin typeface="Roboto" panose="02000000000000000000" pitchFamily="2" charset="0"/>
              </a:rPr>
              <a:t> Konsekvenstrappan är i gång och vi arbetar med den i klasserna. Både lärare och assistenter använder den vid behov. Vissa elever använder den mer kontinuerligt än andra. Vi ser att den ger gott resultat och fortsätter använda den som verktyg. Kuratorns arbete med värdegrundsarbete har till viss del fungerat bra och gett resultat och ska fortsätta under vårterminen. Vi ser det som ett förebyggande arbete som skall fortgå.</a:t>
            </a:r>
          </a:p>
          <a:p>
            <a:pPr algn="l"/>
            <a:endParaRPr lang="sv-SE" sz="900" b="0" i="0" dirty="0">
              <a:solidFill>
                <a:srgbClr val="000000"/>
              </a:solidFill>
              <a:effectLst/>
              <a:latin typeface="Roboto" panose="02000000000000000000" pitchFamily="2" charset="0"/>
            </a:endParaRPr>
          </a:p>
          <a:p>
            <a:pPr algn="l">
              <a:buFont typeface="Arial" panose="020B0604020202020204" pitchFamily="34" charset="0"/>
              <a:buChar char="•"/>
            </a:pPr>
            <a:r>
              <a:rPr lang="sv-SE" sz="900" b="0" i="0" dirty="0">
                <a:solidFill>
                  <a:srgbClr val="000000"/>
                </a:solidFill>
                <a:effectLst/>
                <a:latin typeface="Roboto" panose="02000000000000000000" pitchFamily="2" charset="0"/>
              </a:rPr>
              <a:t>Eleverna deltar i kommunens elevhearing</a:t>
            </a:r>
          </a:p>
          <a:p>
            <a:pPr algn="l">
              <a:buFont typeface="Arial" panose="020B0604020202020204" pitchFamily="34" charset="0"/>
              <a:buChar char="•"/>
            </a:pPr>
            <a:r>
              <a:rPr lang="sv-SE" sz="900" b="0" i="0" dirty="0">
                <a:solidFill>
                  <a:srgbClr val="000000"/>
                </a:solidFill>
                <a:effectLst/>
                <a:latin typeface="Roboto" panose="02000000000000000000" pitchFamily="2" charset="0"/>
              </a:rPr>
              <a:t>Årskurs tre genomför elevenkät - trivselenkät</a:t>
            </a:r>
          </a:p>
          <a:p>
            <a:pPr algn="l">
              <a:buFont typeface="Arial" panose="020B0604020202020204" pitchFamily="34" charset="0"/>
              <a:buChar char="•"/>
            </a:pPr>
            <a:r>
              <a:rPr lang="sv-SE" sz="900" b="0" i="0" dirty="0">
                <a:solidFill>
                  <a:srgbClr val="000000"/>
                </a:solidFill>
                <a:effectLst/>
                <a:latin typeface="Roboto" panose="02000000000000000000" pitchFamily="2" charset="0"/>
              </a:rPr>
              <a:t>Fritids arbetar aktivt med rastaktiviteter där eleverna interagerar med varandra oberoende könstillhörighet</a:t>
            </a:r>
          </a:p>
          <a:p>
            <a:pPr algn="l">
              <a:buFont typeface="Arial" panose="020B0604020202020204" pitchFamily="34" charset="0"/>
              <a:buChar char="•"/>
            </a:pPr>
            <a:r>
              <a:rPr lang="sv-SE" sz="900" b="0" i="0" dirty="0">
                <a:solidFill>
                  <a:srgbClr val="000000"/>
                </a:solidFill>
                <a:effectLst/>
                <a:latin typeface="Roboto" panose="02000000000000000000" pitchFamily="2" charset="0"/>
              </a:rPr>
              <a:t>Genom rollspel</a:t>
            </a:r>
          </a:p>
          <a:p>
            <a:pPr algn="l">
              <a:buFont typeface="Arial" panose="020B0604020202020204" pitchFamily="34" charset="0"/>
              <a:buChar char="•"/>
            </a:pPr>
            <a:r>
              <a:rPr lang="sv-SE" sz="900" b="0" i="0" dirty="0">
                <a:solidFill>
                  <a:srgbClr val="000000"/>
                </a:solidFill>
                <a:effectLst/>
                <a:latin typeface="Roboto" panose="02000000000000000000" pitchFamily="2" charset="0"/>
              </a:rPr>
              <a:t>Diskussioner om </a:t>
            </a:r>
            <a:r>
              <a:rPr lang="sv-SE" sz="900" b="0" i="1" dirty="0">
                <a:solidFill>
                  <a:srgbClr val="000000"/>
                </a:solidFill>
                <a:effectLst/>
                <a:latin typeface="Roboto" panose="02000000000000000000" pitchFamily="2" charset="0"/>
              </a:rPr>
              <a:t>hur</a:t>
            </a:r>
            <a:r>
              <a:rPr lang="sv-SE" sz="900" b="0" i="0" dirty="0">
                <a:solidFill>
                  <a:srgbClr val="000000"/>
                </a:solidFill>
                <a:effectLst/>
                <a:latin typeface="Roboto" panose="02000000000000000000" pitchFamily="2" charset="0"/>
              </a:rPr>
              <a:t> man mår och hur det känns, begrepp för olika känslor. Hur vi kan visa hur vi mår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Kurator arbetar aktivt med elevgrupper, hur vi använder och uttrycker våra känslor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Använder pedagogiskt material som behandlar värdegrunden, exempelvis filmer och böcker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Genom läsning och bokprat</a:t>
            </a:r>
          </a:p>
          <a:p>
            <a:pPr algn="l">
              <a:buFont typeface="Arial" panose="020B0604020202020204" pitchFamily="34" charset="0"/>
              <a:buChar char="•"/>
            </a:pPr>
            <a:r>
              <a:rPr lang="sv-SE" sz="900" b="0" i="0" dirty="0">
                <a:solidFill>
                  <a:srgbClr val="000000"/>
                </a:solidFill>
                <a:effectLst/>
                <a:latin typeface="Roboto" panose="02000000000000000000" pitchFamily="2" charset="0"/>
              </a:rPr>
              <a:t>Konsekvenstrappa</a:t>
            </a:r>
          </a:p>
          <a:p>
            <a:pPr algn="l">
              <a:buFont typeface="Arial" panose="020B0604020202020204" pitchFamily="34" charset="0"/>
              <a:buChar char="•"/>
            </a:pPr>
            <a:r>
              <a:rPr lang="sv-SE" sz="900" b="0" i="0" dirty="0">
                <a:solidFill>
                  <a:srgbClr val="000000"/>
                </a:solidFill>
                <a:effectLst/>
                <a:latin typeface="Roboto" panose="02000000000000000000" pitchFamily="2" charset="0"/>
              </a:rPr>
              <a:t>Förväntansdokumentet.</a:t>
            </a:r>
          </a:p>
          <a:p>
            <a:pPr algn="l"/>
            <a:r>
              <a:rPr lang="sv-SE" sz="900" b="0" i="0" dirty="0">
                <a:solidFill>
                  <a:srgbClr val="000000"/>
                </a:solidFill>
                <a:effectLst/>
                <a:latin typeface="Roboto" panose="02000000000000000000" pitchFamily="2" charset="0"/>
              </a:rPr>
              <a:t>Rastaktiviteterna fick en bra start och inkluderade många elever. På grund av personalfrånvaro fick dessa utebli den sista delen av terminen men vi räknar med nystart vid skolstart.</a:t>
            </a:r>
          </a:p>
          <a:p>
            <a:endParaRPr lang="sv-SE" sz="1000" b="1" dirty="0"/>
          </a:p>
          <a:p>
            <a:endParaRPr lang="sv-SE" sz="1600" b="1" dirty="0"/>
          </a:p>
          <a:p>
            <a:endParaRPr lang="sv-SE" sz="1600" b="1" dirty="0"/>
          </a:p>
        </p:txBody>
      </p:sp>
    </p:spTree>
    <p:extLst>
      <p:ext uri="{BB962C8B-B14F-4D97-AF65-F5344CB8AC3E}">
        <p14:creationId xmlns:p14="http://schemas.microsoft.com/office/powerpoint/2010/main" val="201795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2275" y="333375"/>
            <a:ext cx="6264101" cy="1193440"/>
          </a:xfr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l"/>
            <a:r>
              <a:rPr lang="sv-SE" sz="1800" b="1" dirty="0">
                <a:solidFill>
                  <a:srgbClr val="002060"/>
                </a:solidFill>
              </a:rPr>
              <a:t>Kunskap, utveckling och lärande</a:t>
            </a:r>
            <a:br>
              <a:rPr lang="sv-SE" sz="1800" b="1" dirty="0">
                <a:solidFill>
                  <a:srgbClr val="002060"/>
                </a:solidFill>
              </a:rPr>
            </a:br>
            <a:r>
              <a:rPr lang="sv-SE" sz="1400" b="1" dirty="0">
                <a:solidFill>
                  <a:srgbClr val="002060"/>
                </a:solidFill>
              </a:rPr>
              <a:t>Nämndsmål</a:t>
            </a:r>
            <a:r>
              <a:rPr lang="sv-SE" sz="1400" dirty="0">
                <a:solidFill>
                  <a:srgbClr val="002060"/>
                </a:solidFill>
              </a:rPr>
              <a:t>: Alla elever åk 1 ska kunna läsa , skriva och räkna,</a:t>
            </a:r>
            <a:br>
              <a:rPr lang="sv-SE" sz="1400" dirty="0">
                <a:solidFill>
                  <a:srgbClr val="002060"/>
                </a:solidFill>
              </a:rPr>
            </a:br>
            <a:r>
              <a:rPr lang="sv-SE" sz="1400" dirty="0">
                <a:solidFill>
                  <a:srgbClr val="002060"/>
                </a:solidFill>
              </a:rPr>
              <a:t>Alla elever som lämnar grundskolan ska nå gymnasiebehörighet,</a:t>
            </a:r>
            <a:br>
              <a:rPr lang="sv-SE" sz="1400" dirty="0">
                <a:solidFill>
                  <a:srgbClr val="002060"/>
                </a:solidFill>
              </a:rPr>
            </a:br>
            <a:r>
              <a:rPr lang="sv-SE" sz="1400" dirty="0">
                <a:solidFill>
                  <a:srgbClr val="002060"/>
                </a:solidFill>
              </a:rPr>
              <a:t>Öka andelen lärare med lärarexamen</a:t>
            </a:r>
            <a:br>
              <a:rPr lang="sv-SE" sz="1600" dirty="0">
                <a:solidFill>
                  <a:srgbClr val="002060"/>
                </a:solidFill>
              </a:rPr>
            </a:br>
            <a:endParaRPr lang="sv-SE" sz="1600" dirty="0">
              <a:solidFill>
                <a:srgbClr val="002060"/>
              </a:solidFill>
            </a:endParaRP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179513" y="1498952"/>
            <a:ext cx="7186351" cy="800219"/>
          </a:xfrm>
          <a:prstGeom prst="rect">
            <a:avLst/>
          </a:prstGeom>
          <a:noFill/>
        </p:spPr>
        <p:txBody>
          <a:bodyPr wrap="square" rtlCol="0">
            <a:spAutoFit/>
          </a:bodyPr>
          <a:lstStyle/>
          <a:p>
            <a:pPr lvl="0"/>
            <a:r>
              <a:rPr lang="sv-SE" sz="1400" b="1" dirty="0">
                <a:solidFill>
                  <a:prstClr val="black"/>
                </a:solidFill>
              </a:rPr>
              <a:t>Var är vi?</a:t>
            </a:r>
          </a:p>
          <a:p>
            <a:pPr lvl="0"/>
            <a:endParaRPr lang="sv-SE" sz="1400" b="1" dirty="0">
              <a:solidFill>
                <a:prstClr val="black"/>
              </a:solidFill>
            </a:endParaRPr>
          </a:p>
          <a:p>
            <a:pPr lvl="0"/>
            <a:endParaRPr lang="sv-SE" b="1" dirty="0">
              <a:solidFill>
                <a:prstClr val="black"/>
              </a:solidFill>
            </a:endParaRPr>
          </a:p>
        </p:txBody>
      </p:sp>
      <p:sp>
        <p:nvSpPr>
          <p:cNvPr id="6" name="Rectangle 1"/>
          <p:cNvSpPr>
            <a:spLocks noChangeArrowheads="1"/>
          </p:cNvSpPr>
          <p:nvPr/>
        </p:nvSpPr>
        <p:spPr bwMode="auto">
          <a:xfrm>
            <a:off x="1403648" y="4703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2161619286"/>
              </p:ext>
            </p:extLst>
          </p:nvPr>
        </p:nvGraphicFramePr>
        <p:xfrm>
          <a:off x="1475656" y="1764687"/>
          <a:ext cx="4104455" cy="584193"/>
        </p:xfrm>
        <a:graphic>
          <a:graphicData uri="http://schemas.openxmlformats.org/drawingml/2006/table">
            <a:tbl>
              <a:tblPr firstRow="1" firstCol="1" bandRow="1"/>
              <a:tblGrid>
                <a:gridCol w="1770907">
                  <a:extLst>
                    <a:ext uri="{9D8B030D-6E8A-4147-A177-3AD203B41FA5}">
                      <a16:colId xmlns:a16="http://schemas.microsoft.com/office/drawing/2014/main" val="20000"/>
                    </a:ext>
                  </a:extLst>
                </a:gridCol>
                <a:gridCol w="754911">
                  <a:extLst>
                    <a:ext uri="{9D8B030D-6E8A-4147-A177-3AD203B41FA5}">
                      <a16:colId xmlns:a16="http://schemas.microsoft.com/office/drawing/2014/main" val="20001"/>
                    </a:ext>
                  </a:extLst>
                </a:gridCol>
                <a:gridCol w="784272">
                  <a:extLst>
                    <a:ext uri="{9D8B030D-6E8A-4147-A177-3AD203B41FA5}">
                      <a16:colId xmlns:a16="http://schemas.microsoft.com/office/drawing/2014/main" val="20002"/>
                    </a:ext>
                  </a:extLst>
                </a:gridCol>
                <a:gridCol w="794365">
                  <a:extLst>
                    <a:ext uri="{9D8B030D-6E8A-4147-A177-3AD203B41FA5}">
                      <a16:colId xmlns:a16="http://schemas.microsoft.com/office/drawing/2014/main" val="969102872"/>
                    </a:ext>
                  </a:extLst>
                </a:gridCol>
              </a:tblGrid>
              <a:tr h="351602">
                <a:tc>
                  <a:txBody>
                    <a:bodyPr/>
                    <a:lstStyle/>
                    <a:p>
                      <a:pPr algn="ctr">
                        <a:spcBef>
                          <a:spcPts val="300"/>
                        </a:spcBef>
                        <a:spcAft>
                          <a:spcPts val="300"/>
                        </a:spcAft>
                      </a:pPr>
                      <a:r>
                        <a:rPr lang="sv-SE" sz="1400" b="1" dirty="0">
                          <a:effectLst/>
                          <a:latin typeface="+mj-lt"/>
                          <a:ea typeface="Times New Roman" panose="02020603050405020304" pitchFamily="18" charset="0"/>
                          <a:cs typeface="Arial" panose="020B0604020202020204" pitchFamily="34" charset="0"/>
                        </a:rPr>
                        <a:t>Måluppfyllelse åk 1</a:t>
                      </a:r>
                      <a:endParaRPr lang="sv-SE" sz="1400" dirty="0">
                        <a:effectLst/>
                        <a:latin typeface="+mj-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300"/>
                        </a:spcBef>
                        <a:spcAft>
                          <a:spcPts val="300"/>
                        </a:spcAft>
                      </a:pPr>
                      <a:r>
                        <a:rPr lang="sv-SE" sz="1400" b="0" dirty="0">
                          <a:effectLst/>
                          <a:latin typeface="+mj-lt"/>
                          <a:ea typeface="Times New Roman" panose="02020603050405020304" pitchFamily="18" charset="0"/>
                          <a:cs typeface="Arial" panose="020B0604020202020204" pitchFamily="34" charset="0"/>
                        </a:rPr>
                        <a:t>Läsa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300"/>
                        </a:spcBef>
                        <a:spcAft>
                          <a:spcPts val="300"/>
                        </a:spcAft>
                      </a:pPr>
                      <a:r>
                        <a:rPr lang="sv-SE" sz="1400" b="0" dirty="0">
                          <a:effectLst/>
                          <a:latin typeface="+mj-lt"/>
                          <a:ea typeface="Times New Roman" panose="02020603050405020304" pitchFamily="18" charset="0"/>
                          <a:cs typeface="Arial" panose="020B0604020202020204" pitchFamily="34" charset="0"/>
                        </a:rPr>
                        <a:t>Räkna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300"/>
                        </a:spcBef>
                        <a:spcAft>
                          <a:spcPts val="300"/>
                        </a:spcAft>
                      </a:pPr>
                      <a:r>
                        <a:rPr lang="sv-SE" sz="1400" b="0" dirty="0">
                          <a:effectLst/>
                          <a:latin typeface="+mj-lt"/>
                          <a:ea typeface="Times New Roman" panose="02020603050405020304" pitchFamily="18" charset="0"/>
                          <a:cs typeface="Arial" panose="020B0604020202020204" pitchFamily="34" charset="0"/>
                        </a:rPr>
                        <a:t>Skriva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32591">
                <a:tc>
                  <a:txBody>
                    <a:bodyPr/>
                    <a:lstStyle/>
                    <a:p>
                      <a:pP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Andel elever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sv-SE" sz="1400" dirty="0">
                          <a:effectLst/>
                          <a:latin typeface="+mj-lt"/>
                          <a:ea typeface="Times New Roman" panose="02020603050405020304" pitchFamily="18" charset="0"/>
                          <a:cs typeface="Arial" panose="020B060402020202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textruta 8"/>
          <p:cNvSpPr txBox="1"/>
          <p:nvPr/>
        </p:nvSpPr>
        <p:spPr>
          <a:xfrm>
            <a:off x="-35496" y="2420888"/>
            <a:ext cx="9071992" cy="1938992"/>
          </a:xfrm>
          <a:prstGeom prst="rect">
            <a:avLst/>
          </a:prstGeom>
          <a:noFill/>
        </p:spPr>
        <p:txBody>
          <a:bodyPr wrap="square" rtlCol="0">
            <a:spAutoFit/>
          </a:bodyPr>
          <a:lstStyle/>
          <a:p>
            <a:r>
              <a:rPr lang="sv-SE" sz="1600" b="1" dirty="0"/>
              <a:t>Vart ska vi?</a:t>
            </a:r>
          </a:p>
          <a:p>
            <a:pPr algn="l"/>
            <a:r>
              <a:rPr lang="sv-SE" sz="1000" b="0" i="0" dirty="0">
                <a:solidFill>
                  <a:srgbClr val="000000"/>
                </a:solidFill>
                <a:effectLst/>
                <a:latin typeface="Roboto" panose="02000000000000000000" pitchFamily="2" charset="0"/>
              </a:rPr>
              <a:t>Skolan arbetar i verksamheten med att alla växer i sina roller gemensamt och tillsammans. Det ska finnas en igenkänningsfaktor på skolan så som tidiga insatser, naturlighet i att analysera arbete och reflektera över resultaten. Fortsätta utveckla skolans "VI" där eleverna ska fortsätta känna trygghetskänsla, där elever ska fortsätta känna tillit och få utvecklas till sitt bästa "jag. Detsamma gäller personalen - Frihet under ansvar präglas av tillit, samverkan och förtroende. </a:t>
            </a:r>
          </a:p>
          <a:p>
            <a:pPr algn="l"/>
            <a:endParaRPr lang="sv-SE" sz="1000" b="0" i="0" dirty="0">
              <a:solidFill>
                <a:srgbClr val="000000"/>
              </a:solidFill>
              <a:effectLst/>
              <a:latin typeface="Roboto" panose="02000000000000000000" pitchFamily="2" charset="0"/>
            </a:endParaRPr>
          </a:p>
          <a:p>
            <a:pPr algn="l">
              <a:buFont typeface="Arial" panose="020B0604020202020204" pitchFamily="34" charset="0"/>
              <a:buChar char="•"/>
            </a:pPr>
            <a:r>
              <a:rPr lang="sv-SE" sz="1000" b="0" i="0" dirty="0">
                <a:solidFill>
                  <a:srgbClr val="000000"/>
                </a:solidFill>
                <a:effectLst/>
                <a:latin typeface="Roboto" panose="02000000000000000000" pitchFamily="2" charset="0"/>
              </a:rPr>
              <a:t>Kan lära, utforska och arbeta både självständigt och tillsammans med andra och känna tillit till sin egen förmåga</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Kan samspela i möten med andra människor utifrån kunskap om likheter och olikheter i livsvillkor, kultur, språk, religion och historia</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Uppmärksamma och stödja elever i behov av särskilt stöd eller extra anpassningar</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Kan använda det svenska språket i tal och skrift och nyanserat sätt. </a:t>
            </a:r>
          </a:p>
          <a:p>
            <a:endParaRPr lang="sv-SE" sz="1400" dirty="0"/>
          </a:p>
        </p:txBody>
      </p:sp>
      <p:sp>
        <p:nvSpPr>
          <p:cNvPr id="4" name="textruta 3">
            <a:extLst>
              <a:ext uri="{FF2B5EF4-FFF2-40B4-BE49-F238E27FC236}">
                <a16:creationId xmlns:a16="http://schemas.microsoft.com/office/drawing/2014/main" id="{35ED220B-0869-4A59-9D05-E5D3199F9FFB}"/>
              </a:ext>
            </a:extLst>
          </p:cNvPr>
          <p:cNvSpPr txBox="1"/>
          <p:nvPr/>
        </p:nvSpPr>
        <p:spPr>
          <a:xfrm>
            <a:off x="-35496" y="4244507"/>
            <a:ext cx="9144000" cy="2893100"/>
          </a:xfrm>
          <a:prstGeom prst="rect">
            <a:avLst/>
          </a:prstGeom>
          <a:noFill/>
        </p:spPr>
        <p:txBody>
          <a:bodyPr wrap="square" rtlCol="0">
            <a:spAutoFit/>
          </a:bodyPr>
          <a:lstStyle/>
          <a:p>
            <a:r>
              <a:rPr lang="sv-SE" sz="1600" b="1" dirty="0"/>
              <a:t>Hur gör vi? </a:t>
            </a:r>
          </a:p>
          <a:p>
            <a:pPr algn="l"/>
            <a:r>
              <a:rPr lang="sv-SE" sz="1000" b="0" i="0" dirty="0">
                <a:solidFill>
                  <a:srgbClr val="000000"/>
                </a:solidFill>
                <a:effectLst/>
                <a:latin typeface="Roboto" panose="02000000000000000000" pitchFamily="2" charset="0"/>
              </a:rPr>
              <a:t>Analys av kartläggningar och nationella prov från Skolverket och täta uppföljningar av eleverna. Elevvårdskonferens med klasslärare specialpedagog och rektor. Arbetslagsträffar med besök av specialpedagog. implementering av nya läroplanen. Täta avstämningsmöten för att följa upp elevernas kunskapsutveckling tillsammans med specialpedagog. Läsa, skriva garantin i fokus.</a:t>
            </a:r>
          </a:p>
          <a:p>
            <a:pPr algn="l"/>
            <a:endParaRPr lang="sv-SE" sz="1000" b="0" i="0" dirty="0">
              <a:solidFill>
                <a:srgbClr val="000000"/>
              </a:solidFill>
              <a:effectLst/>
              <a:latin typeface="Roboto" panose="02000000000000000000" pitchFamily="2" charset="0"/>
            </a:endParaRPr>
          </a:p>
          <a:p>
            <a:pPr algn="l">
              <a:buFont typeface="Arial" panose="020B0604020202020204" pitchFamily="34" charset="0"/>
              <a:buChar char="•"/>
            </a:pPr>
            <a:r>
              <a:rPr lang="sv-SE" sz="1000" b="0" i="0" dirty="0">
                <a:solidFill>
                  <a:srgbClr val="000000"/>
                </a:solidFill>
                <a:effectLst/>
                <a:latin typeface="Roboto" panose="02000000000000000000" pitchFamily="2" charset="0"/>
              </a:rPr>
              <a:t>Läshanden – språkutvecklande metod</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Hitta matematiken och Hitta språket – förskoleklass</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Skolverkets kartläggningsmaterial i matematik och svenska år 1 - 3</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Förväntansdokumentet</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Vuxen vägledning</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Kollegialt lärande</a:t>
            </a:r>
          </a:p>
          <a:p>
            <a:pPr algn="l"/>
            <a:r>
              <a:rPr lang="sv-SE" sz="1000" b="0" i="0" dirty="0">
                <a:solidFill>
                  <a:srgbClr val="000000"/>
                </a:solidFill>
                <a:effectLst/>
                <a:latin typeface="Roboto" panose="02000000000000000000" pitchFamily="2" charset="0"/>
              </a:rPr>
              <a:t>Läshanden har vi inte kunnat använda oss av i så stor utsträckning som vi vill och som var planerat på grund av personalsjukdom. Vissa klasser har det fungerat bättre för än andra klasser. Förskoleklass har genomfört sina kartläggningar till stor del men har fått tänkt om när det gäller upplägget och gjort diskussionsgrupperna i större elevgrupper. Tanken är att två pedagoger genomför kartläggningen där den ena observerar och antecknar men detta moment har fått utgått på grund av personalsjukdom. Skolverkets kartläggningar genomförda i samtliga klasser. </a:t>
            </a:r>
            <a:r>
              <a:rPr lang="sv-SE" sz="1000" b="0" i="0" dirty="0" err="1">
                <a:solidFill>
                  <a:srgbClr val="000000"/>
                </a:solidFill>
                <a:effectLst/>
                <a:latin typeface="Roboto" panose="02000000000000000000" pitchFamily="2" charset="0"/>
              </a:rPr>
              <a:t>Bravkod</a:t>
            </a:r>
            <a:r>
              <a:rPr lang="sv-SE" sz="1000" b="0" i="0" dirty="0">
                <a:solidFill>
                  <a:srgbClr val="000000"/>
                </a:solidFill>
                <a:effectLst/>
                <a:latin typeface="Roboto" panose="02000000000000000000" pitchFamily="2" charset="0"/>
              </a:rPr>
              <a:t> och läskedjor som visar rött resultat följs upp vid klasskonferenser, IUP-samtal och elevhälsomöte.</a:t>
            </a:r>
          </a:p>
          <a:p>
            <a:endParaRPr lang="sv-SE" sz="1600" b="1" dirty="0"/>
          </a:p>
        </p:txBody>
      </p:sp>
    </p:spTree>
    <p:extLst>
      <p:ext uri="{BB962C8B-B14F-4D97-AF65-F5344CB8AC3E}">
        <p14:creationId xmlns:p14="http://schemas.microsoft.com/office/powerpoint/2010/main" val="333619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19673" y="349157"/>
            <a:ext cx="6773920" cy="1193915"/>
          </a:xfr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algn="l"/>
            <a:br>
              <a:rPr lang="sv-SE" sz="1800" b="1" dirty="0">
                <a:solidFill>
                  <a:prstClr val="black"/>
                </a:solidFill>
              </a:rPr>
            </a:br>
            <a:r>
              <a:rPr lang="sv-SE" sz="2000" b="1" dirty="0">
                <a:solidFill>
                  <a:srgbClr val="002060"/>
                </a:solidFill>
                <a:latin typeface="+mj-lt"/>
              </a:rPr>
              <a:t>Elevers inflytande över utbildningen och ansvar för skolmiljön</a:t>
            </a:r>
            <a:br>
              <a:rPr lang="sv-SE" sz="2200" b="1" dirty="0">
                <a:solidFill>
                  <a:srgbClr val="002060"/>
                </a:solidFill>
                <a:latin typeface="+mj-lt"/>
              </a:rPr>
            </a:br>
            <a:r>
              <a:rPr lang="sv-SE" sz="1600" dirty="0">
                <a:solidFill>
                  <a:srgbClr val="002060"/>
                </a:solidFill>
                <a:latin typeface="+mj-lt"/>
              </a:rPr>
              <a:t>De demokratiska principerna att kunna påverka, ta ansvar och vara delaktig ska omfatta alla elever</a:t>
            </a:r>
            <a:r>
              <a:rPr lang="sv-SE" sz="2200" b="1" dirty="0">
                <a:solidFill>
                  <a:srgbClr val="002060"/>
                </a:solidFill>
                <a:latin typeface="+mj-lt"/>
              </a:rPr>
              <a:t>. </a:t>
            </a:r>
            <a:r>
              <a:rPr lang="sv-SE" sz="1600" dirty="0">
                <a:solidFill>
                  <a:srgbClr val="002060"/>
                </a:solidFill>
                <a:latin typeface="+mj-lt"/>
              </a:rPr>
              <a:t>Elever ska ges inflytande över utbildningen.</a:t>
            </a:r>
            <a:br>
              <a:rPr lang="sv-SE" sz="2200" b="1" dirty="0">
                <a:solidFill>
                  <a:prstClr val="black"/>
                </a:solidFill>
                <a:latin typeface="+mj-lt"/>
              </a:rPr>
            </a:br>
            <a:endParaRPr lang="sv-SE" sz="2200" b="1" dirty="0">
              <a:solidFill>
                <a:srgbClr val="002060"/>
              </a:solidFill>
              <a:latin typeface="+mj-lt"/>
            </a:endParaRP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36512" y="908721"/>
            <a:ext cx="9001000" cy="3370153"/>
          </a:xfrm>
          <a:prstGeom prst="rect">
            <a:avLst/>
          </a:prstGeom>
          <a:noFill/>
        </p:spPr>
        <p:txBody>
          <a:bodyPr wrap="square" rtlCol="0">
            <a:spAutoFit/>
          </a:bodyPr>
          <a:lstStyle/>
          <a:p>
            <a:pPr lvl="0"/>
            <a:endParaRPr lang="sv-SE" sz="1400" b="1" dirty="0">
              <a:solidFill>
                <a:prstClr val="black"/>
              </a:solidFill>
            </a:endParaRPr>
          </a:p>
          <a:p>
            <a:pPr lvl="0"/>
            <a:endParaRPr lang="sv-SE" sz="1400" b="1" dirty="0">
              <a:solidFill>
                <a:prstClr val="black"/>
              </a:solidFill>
            </a:endParaRPr>
          </a:p>
          <a:p>
            <a:r>
              <a:rPr lang="sv-SE" sz="1400" b="1" dirty="0">
                <a:solidFill>
                  <a:prstClr val="black"/>
                </a:solidFill>
              </a:rPr>
              <a:t>Var är vi?</a:t>
            </a:r>
            <a:r>
              <a:rPr lang="sv-SE" dirty="0"/>
              <a:t> </a:t>
            </a:r>
          </a:p>
          <a:p>
            <a:pPr algn="l"/>
            <a:r>
              <a:rPr lang="sv-SE" sz="900" b="0" i="0" dirty="0">
                <a:solidFill>
                  <a:srgbClr val="000000"/>
                </a:solidFill>
                <a:effectLst/>
                <a:latin typeface="Roboto" panose="02000000000000000000" pitchFamily="2" charset="0"/>
              </a:rPr>
              <a:t>Klasserna har regelbundna klassråd samt två gånger per termin har skolan elevråd. Verksamheten jobbar på ett demokratiskt sätt där eleverna är med och får möjlighet att påverka till exempel rastaktiviteter som har lyfts på elevråd vilka önskemål klasserna har.</a:t>
            </a:r>
          </a:p>
          <a:p>
            <a:pPr algn="l"/>
            <a:r>
              <a:rPr lang="sv-SE" sz="900" b="0" i="0" dirty="0">
                <a:solidFill>
                  <a:srgbClr val="000000"/>
                </a:solidFill>
                <a:effectLst/>
                <a:latin typeface="Roboto" panose="02000000000000000000" pitchFamily="2" charset="0"/>
              </a:rPr>
              <a:t>Eleverna har matråd med kostchefen en gång per termin för att föra dialog om skolresturangen och maten.</a:t>
            </a:r>
          </a:p>
          <a:p>
            <a:pPr algn="l"/>
            <a:r>
              <a:rPr lang="sv-SE" sz="900" b="0" i="0" dirty="0">
                <a:solidFill>
                  <a:srgbClr val="000000"/>
                </a:solidFill>
                <a:effectLst/>
                <a:latin typeface="Roboto" panose="02000000000000000000" pitchFamily="2" charset="0"/>
              </a:rPr>
              <a:t>De demokratiska principerna att kunna påverka, ta ansvar och vara delaktig ska omfatta alla elever. Elever ska ges inflytande över utbildningen. De ska fortlöpande stimuleras att ta aktiv del i arbetet med att vidareutveckla utbildningen och hållas informerade i frågor som rör dem. Informationen och formerna för elevernas inflytande ska anpassas efter deras ålder och mognad. Eleverna ska alltid ha möjlighet att ta initiativ till frågor som ska behandlas inom ramen för deras inflytande över utbildningen.</a:t>
            </a:r>
          </a:p>
          <a:p>
            <a:pPr algn="l"/>
            <a:r>
              <a:rPr lang="sv-SE" sz="900" b="0" i="0" dirty="0">
                <a:solidFill>
                  <a:srgbClr val="000000"/>
                </a:solidFill>
                <a:effectLst/>
                <a:latin typeface="Roboto" panose="02000000000000000000" pitchFamily="2" charset="0"/>
              </a:rPr>
              <a:t>Uppkommer händelser är det skolans ansvar att se över och skapa nya rutiner för att eleverna ska fortsätta känna sig trygga och få fortsätta utvecklas till trygga, ansvarstagande och delaktiga individer.</a:t>
            </a:r>
          </a:p>
          <a:p>
            <a:pPr algn="l"/>
            <a:r>
              <a:rPr lang="sv-SE" sz="900" b="0" i="0" dirty="0">
                <a:solidFill>
                  <a:srgbClr val="000000"/>
                </a:solidFill>
                <a:effectLst/>
                <a:latin typeface="Roboto" panose="02000000000000000000" pitchFamily="2" charset="0"/>
              </a:rPr>
              <a:t> </a:t>
            </a:r>
          </a:p>
          <a:p>
            <a:pPr algn="l">
              <a:buFont typeface="Arial" panose="020B0604020202020204" pitchFamily="34" charset="0"/>
              <a:buChar char="•"/>
            </a:pPr>
            <a:r>
              <a:rPr lang="sv-SE" sz="900" b="0" i="0" dirty="0">
                <a:solidFill>
                  <a:srgbClr val="000000"/>
                </a:solidFill>
                <a:effectLst/>
                <a:latin typeface="Roboto" panose="02000000000000000000" pitchFamily="2" charset="0"/>
              </a:rPr>
              <a:t>Visa respekt för och hänsyn mot skolans personal och andra elever som en del av det gemensamma ansvaret för vår arbetsmiljö</a:t>
            </a:r>
          </a:p>
          <a:p>
            <a:pPr algn="l">
              <a:buFont typeface="Arial" panose="020B0604020202020204" pitchFamily="34" charset="0"/>
              <a:buChar char="•"/>
            </a:pPr>
            <a:r>
              <a:rPr lang="sv-SE" sz="900" b="0" i="0" dirty="0">
                <a:solidFill>
                  <a:srgbClr val="000000"/>
                </a:solidFill>
                <a:effectLst/>
                <a:latin typeface="Roboto" panose="02000000000000000000" pitchFamily="2" charset="0"/>
              </a:rPr>
              <a:t>Eleverna ska ha inflytande över sin egen undervisning och ska få ta del av planering, arbetssätt och utvärdering</a:t>
            </a:r>
          </a:p>
          <a:p>
            <a:pPr algn="l">
              <a:buFont typeface="Arial" panose="020B0604020202020204" pitchFamily="34" charset="0"/>
              <a:buChar char="•"/>
            </a:pPr>
            <a:r>
              <a:rPr lang="sv-SE" sz="900" b="0" i="0" dirty="0">
                <a:solidFill>
                  <a:srgbClr val="000000"/>
                </a:solidFill>
                <a:effectLst/>
                <a:latin typeface="Roboto" panose="02000000000000000000" pitchFamily="2" charset="0"/>
              </a:rPr>
              <a:t>Eleverna tar hand om sin inlärning och sitt eget arbete samt sina egna och skolans saker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Förbereda eleverna för delaktighet och medansvar samt för de rättigheter och skyldigheter som ett demokratiskt samhälle bygger på</a:t>
            </a:r>
          </a:p>
          <a:p>
            <a:pPr algn="l"/>
            <a:r>
              <a:rPr lang="sv-SE" b="0" i="0" dirty="0">
                <a:solidFill>
                  <a:srgbClr val="000000"/>
                </a:solidFill>
                <a:effectLst/>
                <a:latin typeface="Roboto" panose="02000000000000000000" pitchFamily="2" charset="0"/>
              </a:rPr>
              <a:t> </a:t>
            </a:r>
          </a:p>
          <a:p>
            <a:r>
              <a:rPr lang="sv-SE" dirty="0"/>
              <a:t> </a:t>
            </a:r>
          </a:p>
          <a:p>
            <a:pPr lvl="0"/>
            <a:endParaRPr lang="sv-SE" sz="1400" b="1" dirty="0">
              <a:solidFill>
                <a:prstClr val="black"/>
              </a:solidFill>
            </a:endParaRPr>
          </a:p>
        </p:txBody>
      </p:sp>
      <p:sp>
        <p:nvSpPr>
          <p:cNvPr id="6" name="Rectangle 1"/>
          <p:cNvSpPr>
            <a:spLocks noChangeArrowheads="1"/>
          </p:cNvSpPr>
          <p:nvPr/>
        </p:nvSpPr>
        <p:spPr bwMode="auto">
          <a:xfrm>
            <a:off x="1403648" y="4703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textruta 8"/>
          <p:cNvSpPr txBox="1"/>
          <p:nvPr/>
        </p:nvSpPr>
        <p:spPr>
          <a:xfrm>
            <a:off x="-36512" y="2780928"/>
            <a:ext cx="9145016" cy="4555093"/>
          </a:xfrm>
          <a:prstGeom prst="rect">
            <a:avLst/>
          </a:prstGeom>
          <a:noFill/>
        </p:spPr>
        <p:txBody>
          <a:bodyPr wrap="square" rtlCol="0">
            <a:spAutoFit/>
          </a:bodyPr>
          <a:lstStyle/>
          <a:p>
            <a:endParaRPr lang="sv-SE" sz="1600" b="1" dirty="0"/>
          </a:p>
          <a:p>
            <a:endParaRPr lang="sv-SE" sz="1400" b="1" dirty="0"/>
          </a:p>
          <a:p>
            <a:endParaRPr lang="sv-SE" sz="1400" b="1" dirty="0"/>
          </a:p>
          <a:p>
            <a:r>
              <a:rPr lang="sv-SE" sz="1400" b="1" dirty="0"/>
              <a:t>Vart ska vi?</a:t>
            </a:r>
            <a:r>
              <a:rPr lang="sv-SE" dirty="0"/>
              <a:t> </a:t>
            </a:r>
          </a:p>
          <a:p>
            <a:pPr algn="l"/>
            <a:r>
              <a:rPr lang="sv-SE" sz="900" b="0" i="0" dirty="0">
                <a:solidFill>
                  <a:srgbClr val="000000"/>
                </a:solidFill>
                <a:effectLst/>
                <a:latin typeface="Roboto" panose="02000000000000000000" pitchFamily="2" charset="0"/>
              </a:rPr>
              <a:t>Uppkommer saker/händelser som skolan ser och får kännedom om får enheten se över och skapa nya rutiner för att eleverna ska fortsätta känna sig trygga och få chans att utvecklas till trygga och sociala elever.</a:t>
            </a:r>
          </a:p>
          <a:p>
            <a:pPr algn="l"/>
            <a:r>
              <a:rPr lang="sv-SE" sz="900" b="0" i="0" dirty="0">
                <a:solidFill>
                  <a:srgbClr val="000000"/>
                </a:solidFill>
                <a:effectLst/>
                <a:latin typeface="Roboto" panose="02000000000000000000" pitchFamily="2" charset="0"/>
              </a:rPr>
              <a:t> </a:t>
            </a:r>
            <a:endParaRPr lang="sv-SE" sz="1400" b="1" dirty="0"/>
          </a:p>
          <a:p>
            <a:r>
              <a:rPr lang="sv-SE" sz="1600" b="1" dirty="0"/>
              <a:t>Hur gör vi? Framtid</a:t>
            </a:r>
          </a:p>
          <a:p>
            <a:pPr algn="l"/>
            <a:r>
              <a:rPr lang="sv-SE" sz="900" b="0" i="0" dirty="0">
                <a:solidFill>
                  <a:srgbClr val="000000"/>
                </a:solidFill>
                <a:effectLst/>
                <a:latin typeface="Roboto" panose="02000000000000000000" pitchFamily="2" charset="0"/>
              </a:rPr>
              <a:t>Personalen jobbar med eleverna så de blir starka och säkra som elever, genom att visa på att deras åsikter är viktiga och alla elever ska ges möjlighet att komma till tals under lektioner samt på klassråd. Klassens frågor är viktiga och som elevrådsrepresentant ta med dessa frågor till elevrådet. Fortsatt fokus på anpassningar i klassrummet samt ge eleverna feedback. Förstelärare håller i elevråden.</a:t>
            </a:r>
          </a:p>
          <a:p>
            <a:pPr algn="l"/>
            <a:endParaRPr lang="sv-SE" sz="900" b="0" i="0" dirty="0">
              <a:solidFill>
                <a:srgbClr val="000000"/>
              </a:solidFill>
              <a:effectLst/>
              <a:latin typeface="Roboto" panose="02000000000000000000" pitchFamily="2" charset="0"/>
            </a:endParaRPr>
          </a:p>
          <a:p>
            <a:pPr algn="l"/>
            <a:r>
              <a:rPr lang="sv-SE" sz="900" b="0" i="0" dirty="0">
                <a:solidFill>
                  <a:srgbClr val="000000"/>
                </a:solidFill>
                <a:effectLst/>
                <a:latin typeface="Roboto" panose="02000000000000000000" pitchFamily="2" charset="0"/>
              </a:rPr>
              <a:t> Använder </a:t>
            </a:r>
            <a:r>
              <a:rPr lang="sv-SE" sz="900" b="0" i="0" dirty="0" err="1">
                <a:solidFill>
                  <a:srgbClr val="000000"/>
                </a:solidFill>
                <a:effectLst/>
                <a:latin typeface="Roboto" panose="02000000000000000000" pitchFamily="2" charset="0"/>
              </a:rPr>
              <a:t>ritprat</a:t>
            </a:r>
            <a:r>
              <a:rPr lang="sv-SE" sz="900" b="0" i="0" dirty="0">
                <a:solidFill>
                  <a:srgbClr val="000000"/>
                </a:solidFill>
                <a:effectLst/>
                <a:latin typeface="Roboto" panose="02000000000000000000" pitchFamily="2" charset="0"/>
              </a:rPr>
              <a:t> för att synliggöra vid konflikthantering, antingen i grupp eller enskilt</a:t>
            </a:r>
          </a:p>
          <a:p>
            <a:pPr algn="l">
              <a:buFont typeface="Arial" panose="020B0604020202020204" pitchFamily="34" charset="0"/>
              <a:buChar char="•"/>
            </a:pPr>
            <a:r>
              <a:rPr lang="sv-SE" sz="900" b="0" i="0" dirty="0">
                <a:solidFill>
                  <a:srgbClr val="000000"/>
                </a:solidFill>
                <a:effectLst/>
                <a:latin typeface="Roboto" panose="02000000000000000000" pitchFamily="2" charset="0"/>
              </a:rPr>
              <a:t>Använder pedagogiskt material som behandlar värdegrunden, exempelvis filmer och böcker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Samarbetsövningar, dilemman och rollspel</a:t>
            </a:r>
          </a:p>
          <a:p>
            <a:pPr algn="l">
              <a:buFont typeface="Arial" panose="020B0604020202020204" pitchFamily="34" charset="0"/>
              <a:buChar char="•"/>
            </a:pPr>
            <a:r>
              <a:rPr lang="sv-SE" sz="900" b="0" i="0" dirty="0">
                <a:solidFill>
                  <a:srgbClr val="000000"/>
                </a:solidFill>
                <a:effectLst/>
                <a:latin typeface="Roboto" panose="02000000000000000000" pitchFamily="2" charset="0"/>
              </a:rPr>
              <a:t>Kurator arbetar med värdegrundsarbete som punktinsats i utvalda grupper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Utvärderar på IUP-samtalen vad och hur eleverna känner och tycker i/om de olika ämnena</a:t>
            </a:r>
          </a:p>
          <a:p>
            <a:pPr algn="l">
              <a:buFont typeface="Arial" panose="020B0604020202020204" pitchFamily="34" charset="0"/>
              <a:buChar char="•"/>
            </a:pPr>
            <a:r>
              <a:rPr lang="sv-SE" sz="900" b="0" i="0" dirty="0">
                <a:solidFill>
                  <a:srgbClr val="000000"/>
                </a:solidFill>
                <a:effectLst/>
                <a:latin typeface="Roboto" panose="02000000000000000000" pitchFamily="2" charset="0"/>
              </a:rPr>
              <a:t>Exitlappar – Hur gick det? Varför?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Tummen upp, mellan eller ner – eleverna visar genom att markera den tumme som stämmer med deras upplevelse</a:t>
            </a:r>
          </a:p>
          <a:p>
            <a:pPr algn="l">
              <a:buFont typeface="Arial" panose="020B0604020202020204" pitchFamily="34" charset="0"/>
              <a:buChar char="•"/>
            </a:pPr>
            <a:r>
              <a:rPr lang="sv-SE" sz="900" b="0" i="0" dirty="0">
                <a:solidFill>
                  <a:srgbClr val="000000"/>
                </a:solidFill>
                <a:effectLst/>
                <a:latin typeface="Roboto" panose="02000000000000000000" pitchFamily="2" charset="0"/>
              </a:rPr>
              <a:t>Struktur på tavlan över måsteuppgifter, sedan väljer eleverna själva i vilken ordning och till viss del vilket arbetssätt som de vill genomföra uppgifterna på</a:t>
            </a:r>
          </a:p>
          <a:p>
            <a:pPr algn="l">
              <a:buFont typeface="Arial" panose="020B0604020202020204" pitchFamily="34" charset="0"/>
              <a:buChar char="•"/>
            </a:pPr>
            <a:r>
              <a:rPr lang="sv-SE" sz="900" b="0" i="0" dirty="0">
                <a:solidFill>
                  <a:srgbClr val="000000"/>
                </a:solidFill>
                <a:effectLst/>
                <a:latin typeface="Roboto" panose="02000000000000000000" pitchFamily="2" charset="0"/>
              </a:rPr>
              <a:t>Samtalar om vikten om att ta hand om sina egna och skolans saker</a:t>
            </a:r>
          </a:p>
          <a:p>
            <a:pPr algn="l">
              <a:buFont typeface="Arial" panose="020B0604020202020204" pitchFamily="34" charset="0"/>
              <a:buChar char="•"/>
            </a:pPr>
            <a:r>
              <a:rPr lang="sv-SE" sz="900" b="0" i="0" dirty="0">
                <a:solidFill>
                  <a:srgbClr val="000000"/>
                </a:solidFill>
                <a:effectLst/>
                <a:latin typeface="Roboto" panose="02000000000000000000" pitchFamily="2" charset="0"/>
              </a:rPr>
              <a:t>Kontinuerliga klassråd, elevråd och matråd</a:t>
            </a:r>
          </a:p>
          <a:p>
            <a:pPr algn="l">
              <a:buFont typeface="Arial" panose="020B0604020202020204" pitchFamily="34" charset="0"/>
              <a:buChar char="•"/>
            </a:pPr>
            <a:r>
              <a:rPr lang="sv-SE" sz="900" b="0" i="0" dirty="0">
                <a:solidFill>
                  <a:srgbClr val="000000"/>
                </a:solidFill>
                <a:effectLst/>
                <a:latin typeface="Roboto" panose="02000000000000000000" pitchFamily="2" charset="0"/>
              </a:rPr>
              <a:t>Röstar efter givna förslag, både med anonyma röstningar (huvudet på bänken, lappar) och handuppräckning</a:t>
            </a:r>
          </a:p>
          <a:p>
            <a:pPr algn="l"/>
            <a:r>
              <a:rPr lang="sv-SE" sz="900" b="0" i="0" dirty="0">
                <a:solidFill>
                  <a:srgbClr val="000000"/>
                </a:solidFill>
                <a:effectLst/>
                <a:latin typeface="Roboto" panose="02000000000000000000" pitchFamily="2" charset="0"/>
              </a:rPr>
              <a:t>Ritpratet visar på goda resultat när specialpedagogen använder det. Det här är något som övriga kollegor vill ta del av och få rutin på att använda. Ett bra komplement till konsekvenstrappan. Planerar in en genomgång om hur det fungerar och hur vi ska använda oss av det.</a:t>
            </a:r>
          </a:p>
          <a:p>
            <a:pPr algn="l"/>
            <a:r>
              <a:rPr lang="sv-SE" sz="1600" b="0" i="0" dirty="0">
                <a:solidFill>
                  <a:srgbClr val="000000"/>
                </a:solidFill>
                <a:effectLst/>
                <a:latin typeface="Roboto" panose="02000000000000000000" pitchFamily="2" charset="0"/>
              </a:rPr>
              <a:t> </a:t>
            </a:r>
          </a:p>
          <a:p>
            <a:endParaRPr lang="sv-SE" sz="1600" b="1" dirty="0"/>
          </a:p>
        </p:txBody>
      </p:sp>
      <p:pic>
        <p:nvPicPr>
          <p:cNvPr id="4" name="Bildobjekt 3">
            <a:extLst>
              <a:ext uri="{FF2B5EF4-FFF2-40B4-BE49-F238E27FC236}">
                <a16:creationId xmlns:a16="http://schemas.microsoft.com/office/drawing/2014/main" id="{066FCBBF-E530-92DD-2F99-EED83D38E5FC}"/>
              </a:ext>
            </a:extLst>
          </p:cNvPr>
          <p:cNvPicPr>
            <a:picLocks noChangeAspect="1"/>
          </p:cNvPicPr>
          <p:nvPr/>
        </p:nvPicPr>
        <p:blipFill>
          <a:blip r:embed="rId4"/>
          <a:stretch>
            <a:fillRect/>
          </a:stretch>
        </p:blipFill>
        <p:spPr>
          <a:xfrm>
            <a:off x="1727969" y="3197332"/>
            <a:ext cx="5688061" cy="463336"/>
          </a:xfrm>
          <a:prstGeom prst="rect">
            <a:avLst/>
          </a:prstGeom>
        </p:spPr>
      </p:pic>
    </p:spTree>
    <p:extLst>
      <p:ext uri="{BB962C8B-B14F-4D97-AF65-F5344CB8AC3E}">
        <p14:creationId xmlns:p14="http://schemas.microsoft.com/office/powerpoint/2010/main" val="390291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7458" y="364201"/>
            <a:ext cx="6696744" cy="1028197"/>
          </a:xfr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br>
              <a:rPr lang="sv-SE" sz="1800" b="1" dirty="0">
                <a:solidFill>
                  <a:prstClr val="black"/>
                </a:solidFill>
              </a:rPr>
            </a:br>
            <a:r>
              <a:rPr lang="sv-SE" sz="1800" b="1" dirty="0">
                <a:solidFill>
                  <a:prstClr val="black"/>
                </a:solidFill>
              </a:rPr>
              <a:t>Samverkan mellan förskola/skola och hem</a:t>
            </a:r>
            <a:br>
              <a:rPr lang="sv-SE" sz="1800" b="1" dirty="0">
                <a:solidFill>
                  <a:prstClr val="black"/>
                </a:solidFill>
              </a:rPr>
            </a:br>
            <a:br>
              <a:rPr lang="sv-SE" sz="1800" b="1" dirty="0">
                <a:solidFill>
                  <a:prstClr val="black"/>
                </a:solidFill>
              </a:rPr>
            </a:br>
            <a:endParaRPr lang="sv-SE" sz="1800" b="1" dirty="0">
              <a:solidFill>
                <a:srgbClr val="002060"/>
              </a:solidFill>
              <a:latin typeface="Verdana" pitchFamily="34" charset="0"/>
            </a:endParaRPr>
          </a:p>
        </p:txBody>
      </p:sp>
      <p:sp>
        <p:nvSpPr>
          <p:cNvPr id="12291" name="Text Box 3"/>
          <p:cNvSpPr txBox="1">
            <a:spLocks noChangeArrowheads="1"/>
          </p:cNvSpPr>
          <p:nvPr/>
        </p:nvSpPr>
        <p:spPr bwMode="auto">
          <a:xfrm>
            <a:off x="366713" y="536575"/>
            <a:ext cx="1857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6" rIns="91413" bIns="45706">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endParaRPr lang="sv-SE" sz="2300" dirty="0">
              <a:latin typeface="Verdana" pitchFamily="34" charset="0"/>
            </a:endParaRPr>
          </a:p>
        </p:txBody>
      </p:sp>
      <p:pic>
        <p:nvPicPr>
          <p:cNvPr id="12293" name="Picture 5" descr="MLD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835696" y="908720"/>
            <a:ext cx="5688632" cy="461665"/>
          </a:xfrm>
          <a:prstGeom prst="rect">
            <a:avLst/>
          </a:prstGeom>
          <a:noFill/>
        </p:spPr>
        <p:txBody>
          <a:bodyPr wrap="square" rtlCol="0">
            <a:spAutoFit/>
          </a:bodyPr>
          <a:lstStyle/>
          <a:p>
            <a:pPr algn="ctr"/>
            <a:endParaRPr lang="sv-SE" sz="1200" dirty="0"/>
          </a:p>
          <a:p>
            <a:endParaRPr lang="sv-SE" sz="1200" dirty="0"/>
          </a:p>
        </p:txBody>
      </p:sp>
      <p:sp>
        <p:nvSpPr>
          <p:cNvPr id="2" name="textruta 1"/>
          <p:cNvSpPr txBox="1"/>
          <p:nvPr/>
        </p:nvSpPr>
        <p:spPr>
          <a:xfrm>
            <a:off x="107504" y="1524007"/>
            <a:ext cx="8928992" cy="2215991"/>
          </a:xfrm>
          <a:prstGeom prst="rect">
            <a:avLst/>
          </a:prstGeom>
          <a:noFill/>
        </p:spPr>
        <p:txBody>
          <a:bodyPr wrap="square" rtlCol="0">
            <a:spAutoFit/>
          </a:bodyPr>
          <a:lstStyle/>
          <a:p>
            <a:pPr lvl="0"/>
            <a:r>
              <a:rPr lang="sv-SE" sz="1400" b="1" dirty="0">
                <a:solidFill>
                  <a:prstClr val="black"/>
                </a:solidFill>
              </a:rPr>
              <a:t>Var är vi? </a:t>
            </a:r>
            <a:endParaRPr lang="sv-SE" sz="1400" dirty="0"/>
          </a:p>
          <a:p>
            <a:pPr algn="l"/>
            <a:r>
              <a:rPr lang="sv-SE" sz="1000" b="0" i="0" dirty="0">
                <a:solidFill>
                  <a:srgbClr val="000000"/>
                </a:solidFill>
                <a:effectLst/>
                <a:latin typeface="Roboto" panose="02000000000000000000" pitchFamily="2" charset="0"/>
              </a:rPr>
              <a:t>På enheten har varje klasslärare skapt en grupp på Teams för information mellan skola och hem. Lärarna är kontaktbara via mejl eller på skolans telefonnummer. Ett par gånger per termin skickar rektor ut informationsbrev till vårdnadshavarna. Lärarna skickar regelbundet ut informationsbrev ifrån årskursen. Samverkar kring elever med behov skyndsamt. Personalen erbjuder utvecklingssamtal via telefon, teams eller utomhus.</a:t>
            </a:r>
          </a:p>
          <a:p>
            <a:pPr algn="l"/>
            <a:r>
              <a:rPr lang="sv-SE" sz="1000" b="0" i="0" dirty="0">
                <a:solidFill>
                  <a:srgbClr val="000000"/>
                </a:solidFill>
                <a:effectLst/>
                <a:latin typeface="Roboto" panose="02000000000000000000" pitchFamily="2" charset="0"/>
              </a:rPr>
              <a:t>Förskoleklassen, fritidshemmet och skolan ska samverka på ett förtroendefullt sätt med varandra och förskolan för att stödja elevernas utveckling och lärande i ett långsiktigt perspektiv. Inför övergångar ska de berörda skolformerna och fritidshemmet utbyta kunskaper, erfarenheter och information om innehållet i utbildningen för att skapa sammanhang, kontinuitet och progression i elevernas utveckling och lärande. Det ska finnas övergångar som syftar till att förbereda eleverna och deras vårdnadshavare inför övergångar.</a:t>
            </a:r>
          </a:p>
          <a:p>
            <a:pPr algn="l"/>
            <a:endParaRPr lang="sv-SE" sz="1000" b="0" i="0" dirty="0">
              <a:solidFill>
                <a:srgbClr val="000000"/>
              </a:solidFill>
              <a:effectLst/>
              <a:latin typeface="Roboto" panose="02000000000000000000" pitchFamily="2" charset="0"/>
            </a:endParaRPr>
          </a:p>
          <a:p>
            <a:pPr algn="l">
              <a:buFont typeface="Arial" panose="020B0604020202020204" pitchFamily="34" charset="0"/>
              <a:buChar char="•"/>
            </a:pPr>
            <a:r>
              <a:rPr lang="sv-SE" sz="1000" b="0" i="0" dirty="0">
                <a:solidFill>
                  <a:srgbClr val="000000"/>
                </a:solidFill>
                <a:effectLst/>
                <a:latin typeface="Roboto" panose="02000000000000000000" pitchFamily="2" charset="0"/>
              </a:rPr>
              <a:t>Vid övergångar särskilt uppmärksamma elever som är i behov av extra anpassningar och särskilt stöd</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I samverkan med arbetslaget i förskolan, lärare i övriga berörda skolformer och fritidshemmet förbereda eleverna och deras vårdnadshavare inför övergångar. </a:t>
            </a:r>
          </a:p>
          <a:p>
            <a:pPr lvl="0"/>
            <a:endParaRPr lang="sv-SE" sz="1400" dirty="0">
              <a:solidFill>
                <a:prstClr val="black"/>
              </a:solidFill>
            </a:endParaRPr>
          </a:p>
        </p:txBody>
      </p:sp>
      <p:sp>
        <p:nvSpPr>
          <p:cNvPr id="6" name="Rectangle 1"/>
          <p:cNvSpPr>
            <a:spLocks noChangeArrowheads="1"/>
          </p:cNvSpPr>
          <p:nvPr/>
        </p:nvSpPr>
        <p:spPr bwMode="auto">
          <a:xfrm>
            <a:off x="1309687" y="46722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textruta 8"/>
          <p:cNvSpPr txBox="1"/>
          <p:nvPr/>
        </p:nvSpPr>
        <p:spPr>
          <a:xfrm>
            <a:off x="179512" y="3789040"/>
            <a:ext cx="8910736" cy="3354765"/>
          </a:xfrm>
          <a:prstGeom prst="rect">
            <a:avLst/>
          </a:prstGeom>
          <a:noFill/>
        </p:spPr>
        <p:txBody>
          <a:bodyPr wrap="square" rtlCol="0">
            <a:spAutoFit/>
          </a:bodyPr>
          <a:lstStyle/>
          <a:p>
            <a:r>
              <a:rPr lang="sv-SE" sz="1400" b="1" dirty="0"/>
              <a:t>Vart ska vi</a:t>
            </a:r>
            <a:r>
              <a:rPr lang="sv-SE" sz="1400" dirty="0"/>
              <a:t>? </a:t>
            </a:r>
          </a:p>
          <a:p>
            <a:r>
              <a:rPr lang="sv-SE" sz="1000" b="0" i="0" dirty="0">
                <a:solidFill>
                  <a:srgbClr val="000000"/>
                </a:solidFill>
                <a:effectLst/>
                <a:latin typeface="Roboto" panose="02000000000000000000" pitchFamily="2" charset="0"/>
              </a:rPr>
              <a:t>Vid positiv samverkan mellan skola och vårdnadshavarna skapas trygghet för eleverna vilket påverkar elevernas studieresultat. Genom samarbete mellan verksamheterna fritids och skola skapar personalen trygga övergångar för eleverna och dess vårdnadshavare. Fortsätta arbeta så att elever och vårdnadshavare är nöjda och känner tillit till skolan. Alla elever ska nå så långt de kan i måluppfyllelsen utifrån sin egen förmåga. </a:t>
            </a:r>
            <a:endParaRPr lang="sv-SE" sz="1000" dirty="0"/>
          </a:p>
          <a:p>
            <a:endParaRPr lang="sv-SE" sz="1000" dirty="0"/>
          </a:p>
          <a:p>
            <a:r>
              <a:rPr lang="sv-SE" sz="1400" b="1" dirty="0"/>
              <a:t>Hur gör vi? Framtid</a:t>
            </a:r>
            <a:r>
              <a:rPr lang="sv-SE" sz="1400" dirty="0"/>
              <a:t> </a:t>
            </a:r>
          </a:p>
          <a:p>
            <a:pPr algn="l"/>
            <a:r>
              <a:rPr lang="sv-SE" sz="1000" b="0" i="0" dirty="0">
                <a:solidFill>
                  <a:srgbClr val="000000"/>
                </a:solidFill>
                <a:effectLst/>
                <a:latin typeface="Roboto" panose="02000000000000000000" pitchFamily="2" charset="0"/>
              </a:rPr>
              <a:t>Lärarna är öppna och hjälpsamma med hur arbetslagen arbetar och stöttar varandra i olika situationer. Detta leder till att skolan får tryggare elever och nöjda vårdnadshavare. Genom ett öppet klimat vågar vårdnadshavare ställa frågor och vi tillsammans kan skapa positiva förutsättningar för eleverna. Personalen möter upp eleverna och träffar vårdnadshavarna och ger dem möjlighet att få ställa sina frågor. Kontakt bok mellan skola och hem. Utvecklingssamtal en gång per termin. Lärarna svarar på mejl eller ringer upp vårdnadshavarna om de önskar. Enheten kommer att fortsätta att agera skyndsamt vid behov av hemmet.</a:t>
            </a:r>
          </a:p>
          <a:p>
            <a:pPr algn="l"/>
            <a:r>
              <a:rPr lang="sv-SE" sz="1000" b="0" i="0" dirty="0">
                <a:solidFill>
                  <a:srgbClr val="000000"/>
                </a:solidFill>
                <a:effectLst/>
                <a:latin typeface="Roboto" panose="02000000000000000000" pitchFamily="2" charset="0"/>
              </a:rPr>
              <a:t> </a:t>
            </a:r>
            <a:endParaRPr lang="sv-SE" sz="1000" b="1" i="0" dirty="0">
              <a:solidFill>
                <a:srgbClr val="000000"/>
              </a:solidFill>
              <a:effectLst/>
              <a:latin typeface="Roboto" panose="02000000000000000000" pitchFamily="2" charset="0"/>
            </a:endParaRPr>
          </a:p>
          <a:p>
            <a:pPr algn="l">
              <a:buFont typeface="Arial" panose="020B0604020202020204" pitchFamily="34" charset="0"/>
              <a:buChar char="•"/>
            </a:pPr>
            <a:r>
              <a:rPr lang="sv-SE" sz="1000" b="0" i="0" dirty="0">
                <a:solidFill>
                  <a:srgbClr val="000000"/>
                </a:solidFill>
                <a:effectLst/>
                <a:latin typeface="Roboto" panose="02000000000000000000" pitchFamily="2" charset="0"/>
              </a:rPr>
              <a:t>Besöker kommande förskoleklass elever</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Vid godkännande från vårdnadshavare överlämnas dokumentation i pappersform</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Särskilda muntliga överlämningar vid behov och vid godkännande från vårdnadshavarna</a:t>
            </a:r>
          </a:p>
          <a:p>
            <a:pPr algn="l">
              <a:buFont typeface="Arial" panose="020B0604020202020204" pitchFamily="34" charset="0"/>
              <a:buChar char="•"/>
            </a:pPr>
            <a:r>
              <a:rPr lang="sv-SE" sz="1000" b="0" i="1" dirty="0">
                <a:solidFill>
                  <a:srgbClr val="000000"/>
                </a:solidFill>
                <a:effectLst/>
                <a:latin typeface="Roboto" panose="02000000000000000000" pitchFamily="2" charset="0"/>
              </a:rPr>
              <a:t>När elever är i behov av särskilt stöd överlämnas skriftlig information via PMO vid vårdnadshavarnas godkännande</a:t>
            </a:r>
            <a:endParaRPr lang="sv-SE" sz="1000" b="0" i="0" dirty="0">
              <a:solidFill>
                <a:srgbClr val="000000"/>
              </a:solidFill>
              <a:effectLst/>
              <a:latin typeface="Roboto" panose="02000000000000000000" pitchFamily="2" charset="0"/>
            </a:endParaRPr>
          </a:p>
          <a:p>
            <a:pPr algn="l">
              <a:buFont typeface="Arial" panose="020B0604020202020204" pitchFamily="34" charset="0"/>
              <a:buChar char="•"/>
            </a:pPr>
            <a:r>
              <a:rPr lang="sv-SE" sz="1000" b="0" i="0" dirty="0">
                <a:solidFill>
                  <a:srgbClr val="000000"/>
                </a:solidFill>
                <a:effectLst/>
                <a:latin typeface="Roboto" panose="02000000000000000000" pitchFamily="2" charset="0"/>
              </a:rPr>
              <a:t>Kommande förskoleklass elever kommer på besök i verksamheten</a:t>
            </a:r>
          </a:p>
          <a:p>
            <a:pPr algn="l">
              <a:buFont typeface="Arial" panose="020B0604020202020204" pitchFamily="34" charset="0"/>
              <a:buChar char="•"/>
            </a:pPr>
            <a:r>
              <a:rPr lang="sv-SE" sz="1000" b="0" i="0" dirty="0">
                <a:solidFill>
                  <a:srgbClr val="000000"/>
                </a:solidFill>
                <a:effectLst/>
                <a:latin typeface="Roboto" panose="02000000000000000000" pitchFamily="2" charset="0"/>
              </a:rPr>
              <a:t>Förskoleklassens föräldramöte ligger innan skolstart. </a:t>
            </a:r>
          </a:p>
          <a:p>
            <a:endParaRPr lang="sv-SE" sz="1000" dirty="0"/>
          </a:p>
          <a:p>
            <a:endParaRPr lang="sv-SE" sz="1400" b="1" dirty="0"/>
          </a:p>
        </p:txBody>
      </p:sp>
    </p:spTree>
    <p:extLst>
      <p:ext uri="{BB962C8B-B14F-4D97-AF65-F5344CB8AC3E}">
        <p14:creationId xmlns:p14="http://schemas.microsoft.com/office/powerpoint/2010/main" val="363253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3776A79-8D88-95A5-22AF-8D25DA7C6A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20688"/>
            <a:ext cx="2520280" cy="24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162F45DA-7700-BE99-2A6D-B6283BBF48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333" y="3645024"/>
            <a:ext cx="1943026" cy="28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48FDEA02-9738-D7C6-A317-D95826B537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933056"/>
            <a:ext cx="2312604" cy="217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2299082D-81B2-2F61-D9C1-052D19C95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386" y="568599"/>
            <a:ext cx="4028078" cy="24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LD2T">
            <a:extLst>
              <a:ext uri="{FF2B5EF4-FFF2-40B4-BE49-F238E27FC236}">
                <a16:creationId xmlns:a16="http://schemas.microsoft.com/office/drawing/2014/main" id="{06E02FEA-9259-72F1-DCFD-AA226E0BA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07"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59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0C36BD-C2E6-F880-2500-EE9894DB44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442" y="565855"/>
            <a:ext cx="2880320" cy="201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6ACB75C3-4C6E-BCBF-A81E-A490EF5C9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46" y="3879050"/>
            <a:ext cx="3528392" cy="2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B0019FFB-9741-2977-E6D2-194BD117B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548680"/>
            <a:ext cx="2421180" cy="20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C72EE4B1-F5B2-8382-678E-936695AFB8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32656"/>
            <a:ext cx="1150938" cy="294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379A7129-884A-D25C-4D37-C77C2E0C95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708920"/>
            <a:ext cx="1194508" cy="126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893732EB-64EE-E1AE-C8FC-690BCD0381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9524" y="3806236"/>
            <a:ext cx="3088647" cy="270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LD2T">
            <a:extLst>
              <a:ext uri="{FF2B5EF4-FFF2-40B4-BE49-F238E27FC236}">
                <a16:creationId xmlns:a16="http://schemas.microsoft.com/office/drawing/2014/main" id="{80A019CE-0258-68FA-0199-3280695C48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08" y="38100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4585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9881</TotalTime>
  <Words>2506</Words>
  <Application>Microsoft Office PowerPoint</Application>
  <PresentationFormat>Bildspel på skärmen (4:3)</PresentationFormat>
  <Paragraphs>203</Paragraphs>
  <Slides>9</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Roboto</vt:lpstr>
      <vt:lpstr>Verdana</vt:lpstr>
      <vt:lpstr>Office-tema</vt:lpstr>
      <vt:lpstr>Bokslutsdialog 2022</vt:lpstr>
      <vt:lpstr> Nyckeltal – lokaler - organisation</vt:lpstr>
      <vt:lpstr>Ekonomiskt utfall mot budget och prognoser</vt:lpstr>
      <vt:lpstr> Normer och värden Nämndsmål: Fokus på studieresultat och studiero samt stärka lärarnas roll som ledare och auktoritet i klassrummen, för att främja ordning, reda och arbetsro</vt:lpstr>
      <vt:lpstr>Kunskap, utveckling och lärande Nämndsmål: Alla elever åk 1 ska kunna läsa , skriva och räkna, Alla elever som lämnar grundskolan ska nå gymnasiebehörighet, Öka andelen lärare med lärarexamen </vt:lpstr>
      <vt:lpstr> Elevers inflytande över utbildningen och ansvar för skolmiljön De demokratiska principerna att kunna påverka, ta ansvar och vara delaktig ska omfatta alla elever. Elever ska ges inflytande över utbildningen. </vt:lpstr>
      <vt:lpstr> Samverkan mellan förskola/skola och hem  </vt:lpstr>
      <vt:lpstr>PowerPoint-presentation</vt:lpstr>
      <vt:lpstr>PowerPoint-presentation</vt:lpstr>
    </vt:vector>
  </TitlesOfParts>
  <Company>Melleruds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Pettersson";Liselott Vislander</dc:creator>
  <cp:lastModifiedBy>Maria Nordgren</cp:lastModifiedBy>
  <cp:revision>239</cp:revision>
  <cp:lastPrinted>2019-01-31T12:44:54Z</cp:lastPrinted>
  <dcterms:created xsi:type="dcterms:W3CDTF">2011-11-14T12:08:56Z</dcterms:created>
  <dcterms:modified xsi:type="dcterms:W3CDTF">2023-02-07T13:10:15Z</dcterms:modified>
</cp:coreProperties>
</file>