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15"/>
  </p:notesMasterIdLst>
  <p:sldIdLst>
    <p:sldId id="257" r:id="rId2"/>
    <p:sldId id="269" r:id="rId3"/>
    <p:sldId id="258" r:id="rId4"/>
    <p:sldId id="259" r:id="rId5"/>
    <p:sldId id="260" r:id="rId6"/>
    <p:sldId id="261" r:id="rId7"/>
    <p:sldId id="262" r:id="rId8"/>
    <p:sldId id="263" r:id="rId9"/>
    <p:sldId id="268" r:id="rId10"/>
    <p:sldId id="264" r:id="rId11"/>
    <p:sldId id="265" r:id="rId12"/>
    <p:sldId id="266" r:id="rId13"/>
    <p:sldId id="267" r:id="rId14"/>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F7C1B-E9C9-4CEE-BB29-7E7C060DDB96}" v="1" dt="2023-11-08T10:26:31.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710"/>
  </p:normalViewPr>
  <p:slideViewPr>
    <p:cSldViewPr snapToGrid="0" snapToObjects="1">
      <p:cViewPr varScale="1">
        <p:scale>
          <a:sx n="159" d="100"/>
          <a:sy n="159" d="100"/>
        </p:scale>
        <p:origin x="156" y="-17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 Pettersson" userId="98a05a5a-1c6c-46e4-b4b4-336f27099915" providerId="ADAL" clId="{069F7C1B-E9C9-4CEE-BB29-7E7C060DDB96}"/>
    <pc:docChg chg="undo custSel addSld delSld modSld">
      <pc:chgData name="Anders Pettersson" userId="98a05a5a-1c6c-46e4-b4b4-336f27099915" providerId="ADAL" clId="{069F7C1B-E9C9-4CEE-BB29-7E7C060DDB96}" dt="2023-11-14T09:11:30.919" v="1522" actId="14100"/>
      <pc:docMkLst>
        <pc:docMk/>
      </pc:docMkLst>
      <pc:sldChg chg="addSp modSp mod">
        <pc:chgData name="Anders Pettersson" userId="98a05a5a-1c6c-46e4-b4b4-336f27099915" providerId="ADAL" clId="{069F7C1B-E9C9-4CEE-BB29-7E7C060DDB96}" dt="2023-11-08T10:27:16.373" v="1473" actId="20577"/>
        <pc:sldMkLst>
          <pc:docMk/>
          <pc:sldMk cId="3078004447" sldId="257"/>
        </pc:sldMkLst>
        <pc:spChg chg="add mod">
          <ac:chgData name="Anders Pettersson" userId="98a05a5a-1c6c-46e4-b4b4-336f27099915" providerId="ADAL" clId="{069F7C1B-E9C9-4CEE-BB29-7E7C060DDB96}" dt="2023-11-08T10:27:16.373" v="1473" actId="20577"/>
          <ac:spMkLst>
            <pc:docMk/>
            <pc:sldMk cId="3078004447" sldId="257"/>
            <ac:spMk id="2" creationId="{DFF6007B-A29A-5FDE-7996-A3D2D183E3A6}"/>
          </ac:spMkLst>
        </pc:spChg>
        <pc:spChg chg="mod">
          <ac:chgData name="Anders Pettersson" userId="98a05a5a-1c6c-46e4-b4b4-336f27099915" providerId="ADAL" clId="{069F7C1B-E9C9-4CEE-BB29-7E7C060DDB96}" dt="2023-11-08T10:25:21.526" v="1455" actId="1076"/>
          <ac:spMkLst>
            <pc:docMk/>
            <pc:sldMk cId="3078004447" sldId="257"/>
            <ac:spMk id="12" creationId="{79909DB4-AE38-2D40-9135-3F6B2C2A06A2}"/>
          </ac:spMkLst>
        </pc:spChg>
        <pc:spChg chg="mod">
          <ac:chgData name="Anders Pettersson" userId="98a05a5a-1c6c-46e4-b4b4-336f27099915" providerId="ADAL" clId="{069F7C1B-E9C9-4CEE-BB29-7E7C060DDB96}" dt="2023-11-08T10:25:30.392" v="1456" actId="1076"/>
          <ac:spMkLst>
            <pc:docMk/>
            <pc:sldMk cId="3078004447" sldId="257"/>
            <ac:spMk id="13" creationId="{ACE0BE34-518B-7946-9F9D-E80A039A45F8}"/>
          </ac:spMkLst>
        </pc:spChg>
        <pc:picChg chg="mod">
          <ac:chgData name="Anders Pettersson" userId="98a05a5a-1c6c-46e4-b4b4-336f27099915" providerId="ADAL" clId="{069F7C1B-E9C9-4CEE-BB29-7E7C060DDB96}" dt="2023-11-06T13:19:28.076" v="441" actId="14100"/>
          <ac:picMkLst>
            <pc:docMk/>
            <pc:sldMk cId="3078004447" sldId="257"/>
            <ac:picMk id="7" creationId="{1127D274-F830-86C7-E2A5-FDB55E4BD418}"/>
          </ac:picMkLst>
        </pc:picChg>
      </pc:sldChg>
      <pc:sldChg chg="addSp modSp mod">
        <pc:chgData name="Anders Pettersson" userId="98a05a5a-1c6c-46e4-b4b4-336f27099915" providerId="ADAL" clId="{069F7C1B-E9C9-4CEE-BB29-7E7C060DDB96}" dt="2023-11-14T09:09:34.760" v="1512" actId="255"/>
        <pc:sldMkLst>
          <pc:docMk/>
          <pc:sldMk cId="4124134343" sldId="258"/>
        </pc:sldMkLst>
        <pc:spChg chg="mod">
          <ac:chgData name="Anders Pettersson" userId="98a05a5a-1c6c-46e4-b4b4-336f27099915" providerId="ADAL" clId="{069F7C1B-E9C9-4CEE-BB29-7E7C060DDB96}" dt="2023-11-08T10:23:13.949" v="1436" actId="1076"/>
          <ac:spMkLst>
            <pc:docMk/>
            <pc:sldMk cId="4124134343" sldId="258"/>
            <ac:spMk id="4" creationId="{C5F129DE-28D4-7045-A2A3-7B2EC165C170}"/>
          </ac:spMkLst>
        </pc:spChg>
        <pc:spChg chg="mod">
          <ac:chgData name="Anders Pettersson" userId="98a05a5a-1c6c-46e4-b4b4-336f27099915" providerId="ADAL" clId="{069F7C1B-E9C9-4CEE-BB29-7E7C060DDB96}" dt="2023-11-14T09:09:34.760" v="1512" actId="255"/>
          <ac:spMkLst>
            <pc:docMk/>
            <pc:sldMk cId="4124134343" sldId="258"/>
            <ac:spMk id="5" creationId="{C111F29B-9D56-9345-B52D-9CE8525818F3}"/>
          </ac:spMkLst>
        </pc:spChg>
        <pc:picChg chg="add mod">
          <ac:chgData name="Anders Pettersson" userId="98a05a5a-1c6c-46e4-b4b4-336f27099915" providerId="ADAL" clId="{069F7C1B-E9C9-4CEE-BB29-7E7C060DDB96}" dt="2023-11-08T10:23:07.560" v="1435" actId="14100"/>
          <ac:picMkLst>
            <pc:docMk/>
            <pc:sldMk cId="4124134343" sldId="258"/>
            <ac:picMk id="3" creationId="{D550570A-513F-12D0-6DE6-254060544A61}"/>
          </ac:picMkLst>
        </pc:picChg>
      </pc:sldChg>
      <pc:sldChg chg="modSp mod">
        <pc:chgData name="Anders Pettersson" userId="98a05a5a-1c6c-46e4-b4b4-336f27099915" providerId="ADAL" clId="{069F7C1B-E9C9-4CEE-BB29-7E7C060DDB96}" dt="2023-11-09T14:25:32.524" v="1504" actId="20577"/>
        <pc:sldMkLst>
          <pc:docMk/>
          <pc:sldMk cId="3305983835" sldId="259"/>
        </pc:sldMkLst>
        <pc:spChg chg="mod">
          <ac:chgData name="Anders Pettersson" userId="98a05a5a-1c6c-46e4-b4b4-336f27099915" providerId="ADAL" clId="{069F7C1B-E9C9-4CEE-BB29-7E7C060DDB96}" dt="2023-11-09T14:25:32.524" v="1504" actId="20577"/>
          <ac:spMkLst>
            <pc:docMk/>
            <pc:sldMk cId="3305983835" sldId="259"/>
            <ac:spMk id="2" creationId="{0846EF8F-4446-69D0-9566-CA40120963FD}"/>
          </ac:spMkLst>
        </pc:spChg>
        <pc:spChg chg="mod">
          <ac:chgData name="Anders Pettersson" userId="98a05a5a-1c6c-46e4-b4b4-336f27099915" providerId="ADAL" clId="{069F7C1B-E9C9-4CEE-BB29-7E7C060DDB96}" dt="2023-11-06T13:21:46.705" v="452" actId="255"/>
          <ac:spMkLst>
            <pc:docMk/>
            <pc:sldMk cId="3305983835" sldId="259"/>
            <ac:spMk id="3" creationId="{E846BF85-8324-76E5-D941-015964B083E4}"/>
          </ac:spMkLst>
        </pc:spChg>
        <pc:spChg chg="mod">
          <ac:chgData name="Anders Pettersson" userId="98a05a5a-1c6c-46e4-b4b4-336f27099915" providerId="ADAL" clId="{069F7C1B-E9C9-4CEE-BB29-7E7C060DDB96}" dt="2023-11-09T14:23:18.175" v="1478" actId="20577"/>
          <ac:spMkLst>
            <pc:docMk/>
            <pc:sldMk cId="3305983835" sldId="259"/>
            <ac:spMk id="6" creationId="{756506D3-03D8-FC9A-68CB-23AB17EC09ED}"/>
          </ac:spMkLst>
        </pc:spChg>
      </pc:sldChg>
      <pc:sldChg chg="modSp mod">
        <pc:chgData name="Anders Pettersson" userId="98a05a5a-1c6c-46e4-b4b4-336f27099915" providerId="ADAL" clId="{069F7C1B-E9C9-4CEE-BB29-7E7C060DDB96}" dt="2023-11-14T09:09:21.863" v="1511" actId="255"/>
        <pc:sldMkLst>
          <pc:docMk/>
          <pc:sldMk cId="3832959237" sldId="260"/>
        </pc:sldMkLst>
        <pc:spChg chg="mod">
          <ac:chgData name="Anders Pettersson" userId="98a05a5a-1c6c-46e4-b4b4-336f27099915" providerId="ADAL" clId="{069F7C1B-E9C9-4CEE-BB29-7E7C060DDB96}" dt="2023-11-09T14:25:02.207" v="1498" actId="20577"/>
          <ac:spMkLst>
            <pc:docMk/>
            <pc:sldMk cId="3832959237" sldId="260"/>
            <ac:spMk id="2" creationId="{952FAFFA-4871-9230-AECE-EA6409EBD408}"/>
          </ac:spMkLst>
        </pc:spChg>
        <pc:spChg chg="mod">
          <ac:chgData name="Anders Pettersson" userId="98a05a5a-1c6c-46e4-b4b4-336f27099915" providerId="ADAL" clId="{069F7C1B-E9C9-4CEE-BB29-7E7C060DDB96}" dt="2023-11-14T09:09:21.863" v="1511" actId="255"/>
          <ac:spMkLst>
            <pc:docMk/>
            <pc:sldMk cId="3832959237" sldId="260"/>
            <ac:spMk id="3" creationId="{7081AE35-683B-3D01-BA21-1F4F92AF8798}"/>
          </ac:spMkLst>
        </pc:spChg>
        <pc:spChg chg="mod">
          <ac:chgData name="Anders Pettersson" userId="98a05a5a-1c6c-46e4-b4b4-336f27099915" providerId="ADAL" clId="{069F7C1B-E9C9-4CEE-BB29-7E7C060DDB96}" dt="2023-11-09T14:23:27.283" v="1483" actId="20577"/>
          <ac:spMkLst>
            <pc:docMk/>
            <pc:sldMk cId="3832959237" sldId="260"/>
            <ac:spMk id="6" creationId="{FCE93A27-4FFB-B4D2-2BA0-025507235CC8}"/>
          </ac:spMkLst>
        </pc:spChg>
        <pc:picChg chg="mod">
          <ac:chgData name="Anders Pettersson" userId="98a05a5a-1c6c-46e4-b4b4-336f27099915" providerId="ADAL" clId="{069F7C1B-E9C9-4CEE-BB29-7E7C060DDB96}" dt="2023-11-06T13:13:04.151" v="401" actId="14100"/>
          <ac:picMkLst>
            <pc:docMk/>
            <pc:sldMk cId="3832959237" sldId="260"/>
            <ac:picMk id="5" creationId="{3F341704-B3E8-0F7A-2AD7-F516DDD76195}"/>
          </ac:picMkLst>
        </pc:picChg>
      </pc:sldChg>
      <pc:sldChg chg="modSp mod">
        <pc:chgData name="Anders Pettersson" userId="98a05a5a-1c6c-46e4-b4b4-336f27099915" providerId="ADAL" clId="{069F7C1B-E9C9-4CEE-BB29-7E7C060DDB96}" dt="2023-11-14T09:09:11.826" v="1510" actId="1076"/>
        <pc:sldMkLst>
          <pc:docMk/>
          <pc:sldMk cId="2878309276" sldId="261"/>
        </pc:sldMkLst>
        <pc:spChg chg="mod">
          <ac:chgData name="Anders Pettersson" userId="98a05a5a-1c6c-46e4-b4b4-336f27099915" providerId="ADAL" clId="{069F7C1B-E9C9-4CEE-BB29-7E7C060DDB96}" dt="2023-11-06T13:27:22.195" v="667" actId="1076"/>
          <ac:spMkLst>
            <pc:docMk/>
            <pc:sldMk cId="2878309276" sldId="261"/>
            <ac:spMk id="2" creationId="{1BF68ED1-A34D-5606-B9F2-4BA220DC1A5C}"/>
          </ac:spMkLst>
        </pc:spChg>
        <pc:spChg chg="mod">
          <ac:chgData name="Anders Pettersson" userId="98a05a5a-1c6c-46e4-b4b4-336f27099915" providerId="ADAL" clId="{069F7C1B-E9C9-4CEE-BB29-7E7C060DDB96}" dt="2023-11-14T09:09:11.826" v="1510" actId="1076"/>
          <ac:spMkLst>
            <pc:docMk/>
            <pc:sldMk cId="2878309276" sldId="261"/>
            <ac:spMk id="3" creationId="{8E017256-4775-43D1-0EAF-8B2E5C5E88B3}"/>
          </ac:spMkLst>
        </pc:spChg>
        <pc:spChg chg="mod">
          <ac:chgData name="Anders Pettersson" userId="98a05a5a-1c6c-46e4-b4b4-336f27099915" providerId="ADAL" clId="{069F7C1B-E9C9-4CEE-BB29-7E7C060DDB96}" dt="2023-11-06T13:27:39.437" v="669" actId="1076"/>
          <ac:spMkLst>
            <pc:docMk/>
            <pc:sldMk cId="2878309276" sldId="261"/>
            <ac:spMk id="6" creationId="{9E566E40-3A5B-7CDB-48A5-B18FA66484A4}"/>
          </ac:spMkLst>
        </pc:spChg>
        <pc:picChg chg="mod">
          <ac:chgData name="Anders Pettersson" userId="98a05a5a-1c6c-46e4-b4b4-336f27099915" providerId="ADAL" clId="{069F7C1B-E9C9-4CEE-BB29-7E7C060DDB96}" dt="2023-11-06T13:27:34.359" v="668" actId="14100"/>
          <ac:picMkLst>
            <pc:docMk/>
            <pc:sldMk cId="2878309276" sldId="261"/>
            <ac:picMk id="5" creationId="{FDA7FAA3-C532-CDDD-A3EA-CF2B0A830A07}"/>
          </ac:picMkLst>
        </pc:picChg>
      </pc:sldChg>
      <pc:sldChg chg="modSp mod">
        <pc:chgData name="Anders Pettersson" userId="98a05a5a-1c6c-46e4-b4b4-336f27099915" providerId="ADAL" clId="{069F7C1B-E9C9-4CEE-BB29-7E7C060DDB96}" dt="2023-11-14T09:09:52.794" v="1513" actId="255"/>
        <pc:sldMkLst>
          <pc:docMk/>
          <pc:sldMk cId="1900135055" sldId="262"/>
        </pc:sldMkLst>
        <pc:spChg chg="mod">
          <ac:chgData name="Anders Pettersson" userId="98a05a5a-1c6c-46e4-b4b4-336f27099915" providerId="ADAL" clId="{069F7C1B-E9C9-4CEE-BB29-7E7C060DDB96}" dt="2023-11-06T13:28:00.999" v="671" actId="1076"/>
          <ac:spMkLst>
            <pc:docMk/>
            <pc:sldMk cId="1900135055" sldId="262"/>
            <ac:spMk id="2" creationId="{36B2321A-744F-82A5-9D38-B6E4FBCB405B}"/>
          </ac:spMkLst>
        </pc:spChg>
        <pc:spChg chg="mod">
          <ac:chgData name="Anders Pettersson" userId="98a05a5a-1c6c-46e4-b4b4-336f27099915" providerId="ADAL" clId="{069F7C1B-E9C9-4CEE-BB29-7E7C060DDB96}" dt="2023-11-14T09:09:52.794" v="1513" actId="255"/>
          <ac:spMkLst>
            <pc:docMk/>
            <pc:sldMk cId="1900135055" sldId="262"/>
            <ac:spMk id="3" creationId="{0C3461C9-1143-7A86-4D2E-2887AFAA558F}"/>
          </ac:spMkLst>
        </pc:spChg>
        <pc:spChg chg="mod">
          <ac:chgData name="Anders Pettersson" userId="98a05a5a-1c6c-46e4-b4b4-336f27099915" providerId="ADAL" clId="{069F7C1B-E9C9-4CEE-BB29-7E7C060DDB96}" dt="2023-11-06T13:30:37.575" v="755" actId="1076"/>
          <ac:spMkLst>
            <pc:docMk/>
            <pc:sldMk cId="1900135055" sldId="262"/>
            <ac:spMk id="6" creationId="{AE2CB7E0-1622-AB05-D113-9D974F3BD00F}"/>
          </ac:spMkLst>
        </pc:spChg>
        <pc:picChg chg="mod">
          <ac:chgData name="Anders Pettersson" userId="98a05a5a-1c6c-46e4-b4b4-336f27099915" providerId="ADAL" clId="{069F7C1B-E9C9-4CEE-BB29-7E7C060DDB96}" dt="2023-11-06T13:15:40.578" v="421" actId="14100"/>
          <ac:picMkLst>
            <pc:docMk/>
            <pc:sldMk cId="1900135055" sldId="262"/>
            <ac:picMk id="5" creationId="{2B9CD5ED-59C1-3E4E-87DA-7451A4A1AF1F}"/>
          </ac:picMkLst>
        </pc:picChg>
      </pc:sldChg>
      <pc:sldChg chg="modSp mod">
        <pc:chgData name="Anders Pettersson" userId="98a05a5a-1c6c-46e4-b4b4-336f27099915" providerId="ADAL" clId="{069F7C1B-E9C9-4CEE-BB29-7E7C060DDB96}" dt="2023-11-14T09:10:13.195" v="1514" actId="255"/>
        <pc:sldMkLst>
          <pc:docMk/>
          <pc:sldMk cId="1403623428" sldId="263"/>
        </pc:sldMkLst>
        <pc:spChg chg="mod">
          <ac:chgData name="Anders Pettersson" userId="98a05a5a-1c6c-46e4-b4b4-336f27099915" providerId="ADAL" clId="{069F7C1B-E9C9-4CEE-BB29-7E7C060DDB96}" dt="2023-11-14T09:10:13.195" v="1514" actId="255"/>
          <ac:spMkLst>
            <pc:docMk/>
            <pc:sldMk cId="1403623428" sldId="263"/>
            <ac:spMk id="3" creationId="{B73AEC0A-18A0-76A2-7EE3-560C0C8EEA9B}"/>
          </ac:spMkLst>
        </pc:spChg>
        <pc:spChg chg="mod">
          <ac:chgData name="Anders Pettersson" userId="98a05a5a-1c6c-46e4-b4b4-336f27099915" providerId="ADAL" clId="{069F7C1B-E9C9-4CEE-BB29-7E7C060DDB96}" dt="2023-11-06T13:18:38.377" v="438" actId="1076"/>
          <ac:spMkLst>
            <pc:docMk/>
            <pc:sldMk cId="1403623428" sldId="263"/>
            <ac:spMk id="4" creationId="{20CC64A3-FB04-EF3C-49ED-D3AA29171E33}"/>
          </ac:spMkLst>
        </pc:spChg>
        <pc:picChg chg="mod">
          <ac:chgData name="Anders Pettersson" userId="98a05a5a-1c6c-46e4-b4b4-336f27099915" providerId="ADAL" clId="{069F7C1B-E9C9-4CEE-BB29-7E7C060DDB96}" dt="2023-11-06T13:18:47.053" v="440" actId="14100"/>
          <ac:picMkLst>
            <pc:docMk/>
            <pc:sldMk cId="1403623428" sldId="263"/>
            <ac:picMk id="6" creationId="{9BBF25F9-69CF-5AD6-1C97-EBBC34BEE21C}"/>
          </ac:picMkLst>
        </pc:picChg>
      </pc:sldChg>
      <pc:sldChg chg="modSp mod">
        <pc:chgData name="Anders Pettersson" userId="98a05a5a-1c6c-46e4-b4b4-336f27099915" providerId="ADAL" clId="{069F7C1B-E9C9-4CEE-BB29-7E7C060DDB96}" dt="2023-11-14T09:10:39.069" v="1517" actId="14100"/>
        <pc:sldMkLst>
          <pc:docMk/>
          <pc:sldMk cId="1117479944" sldId="264"/>
        </pc:sldMkLst>
        <pc:spChg chg="mod">
          <ac:chgData name="Anders Pettersson" userId="98a05a5a-1c6c-46e4-b4b4-336f27099915" providerId="ADAL" clId="{069F7C1B-E9C9-4CEE-BB29-7E7C060DDB96}" dt="2023-11-06T13:38:19.396" v="941" actId="1076"/>
          <ac:spMkLst>
            <pc:docMk/>
            <pc:sldMk cId="1117479944" sldId="264"/>
            <ac:spMk id="2" creationId="{0CBA4F46-2CE3-9B99-9285-AB9411912CFD}"/>
          </ac:spMkLst>
        </pc:spChg>
        <pc:spChg chg="mod">
          <ac:chgData name="Anders Pettersson" userId="98a05a5a-1c6c-46e4-b4b4-336f27099915" providerId="ADAL" clId="{069F7C1B-E9C9-4CEE-BB29-7E7C060DDB96}" dt="2023-11-14T09:10:39.069" v="1517" actId="14100"/>
          <ac:spMkLst>
            <pc:docMk/>
            <pc:sldMk cId="1117479944" sldId="264"/>
            <ac:spMk id="3" creationId="{E142C0BC-7455-FF4F-A925-85D999C841D1}"/>
          </ac:spMkLst>
        </pc:spChg>
        <pc:spChg chg="mod">
          <ac:chgData name="Anders Pettersson" userId="98a05a5a-1c6c-46e4-b4b4-336f27099915" providerId="ADAL" clId="{069F7C1B-E9C9-4CEE-BB29-7E7C060DDB96}" dt="2023-11-09T14:26:37.218" v="1507" actId="1076"/>
          <ac:spMkLst>
            <pc:docMk/>
            <pc:sldMk cId="1117479944" sldId="264"/>
            <ac:spMk id="6" creationId="{12FD49C4-E262-5C9B-7EFB-A765E61649D1}"/>
          </ac:spMkLst>
        </pc:spChg>
        <pc:picChg chg="mod">
          <ac:chgData name="Anders Pettersson" userId="98a05a5a-1c6c-46e4-b4b4-336f27099915" providerId="ADAL" clId="{069F7C1B-E9C9-4CEE-BB29-7E7C060DDB96}" dt="2023-11-09T14:26:31.128" v="1506" actId="1076"/>
          <ac:picMkLst>
            <pc:docMk/>
            <pc:sldMk cId="1117479944" sldId="264"/>
            <ac:picMk id="5" creationId="{988CB624-6B73-2DC5-9038-0A79689E51B3}"/>
          </ac:picMkLst>
        </pc:picChg>
      </pc:sldChg>
      <pc:sldChg chg="modSp mod">
        <pc:chgData name="Anders Pettersson" userId="98a05a5a-1c6c-46e4-b4b4-336f27099915" providerId="ADAL" clId="{069F7C1B-E9C9-4CEE-BB29-7E7C060DDB96}" dt="2023-11-14T09:10:49.650" v="1518" actId="255"/>
        <pc:sldMkLst>
          <pc:docMk/>
          <pc:sldMk cId="3972213265" sldId="265"/>
        </pc:sldMkLst>
        <pc:spChg chg="mod">
          <ac:chgData name="Anders Pettersson" userId="98a05a5a-1c6c-46e4-b4b4-336f27099915" providerId="ADAL" clId="{069F7C1B-E9C9-4CEE-BB29-7E7C060DDB96}" dt="2023-11-06T13:39:21.798" v="949" actId="1076"/>
          <ac:spMkLst>
            <pc:docMk/>
            <pc:sldMk cId="3972213265" sldId="265"/>
            <ac:spMk id="2" creationId="{BE7F8778-D2B7-B00F-6C93-DB968F0F9E39}"/>
          </ac:spMkLst>
        </pc:spChg>
        <pc:spChg chg="mod">
          <ac:chgData name="Anders Pettersson" userId="98a05a5a-1c6c-46e4-b4b4-336f27099915" providerId="ADAL" clId="{069F7C1B-E9C9-4CEE-BB29-7E7C060DDB96}" dt="2023-11-14T09:10:49.650" v="1518" actId="255"/>
          <ac:spMkLst>
            <pc:docMk/>
            <pc:sldMk cId="3972213265" sldId="265"/>
            <ac:spMk id="3" creationId="{094EDB4D-EFA2-180E-F797-1FE08CAC7431}"/>
          </ac:spMkLst>
        </pc:spChg>
        <pc:picChg chg="mod">
          <ac:chgData name="Anders Pettersson" userId="98a05a5a-1c6c-46e4-b4b4-336f27099915" providerId="ADAL" clId="{069F7C1B-E9C9-4CEE-BB29-7E7C060DDB96}" dt="2023-11-06T13:39:09.775" v="947" actId="14100"/>
          <ac:picMkLst>
            <pc:docMk/>
            <pc:sldMk cId="3972213265" sldId="265"/>
            <ac:picMk id="6" creationId="{97D4E3BC-4930-30EB-61EF-93A15C512143}"/>
          </ac:picMkLst>
        </pc:picChg>
      </pc:sldChg>
      <pc:sldChg chg="addSp delSp modSp mod">
        <pc:chgData name="Anders Pettersson" userId="98a05a5a-1c6c-46e4-b4b4-336f27099915" providerId="ADAL" clId="{069F7C1B-E9C9-4CEE-BB29-7E7C060DDB96}" dt="2023-11-14T09:11:09.098" v="1520" actId="14100"/>
        <pc:sldMkLst>
          <pc:docMk/>
          <pc:sldMk cId="3784109410" sldId="266"/>
        </pc:sldMkLst>
        <pc:spChg chg="mod">
          <ac:chgData name="Anders Pettersson" userId="98a05a5a-1c6c-46e4-b4b4-336f27099915" providerId="ADAL" clId="{069F7C1B-E9C9-4CEE-BB29-7E7C060DDB96}" dt="2023-11-06T13:39:45.418" v="951" actId="1076"/>
          <ac:spMkLst>
            <pc:docMk/>
            <pc:sldMk cId="3784109410" sldId="266"/>
            <ac:spMk id="2" creationId="{83F73EC7-DA06-71CC-EC9E-3275224D815C}"/>
          </ac:spMkLst>
        </pc:spChg>
        <pc:spChg chg="mod">
          <ac:chgData name="Anders Pettersson" userId="98a05a5a-1c6c-46e4-b4b4-336f27099915" providerId="ADAL" clId="{069F7C1B-E9C9-4CEE-BB29-7E7C060DDB96}" dt="2023-11-14T09:11:09.098" v="1520" actId="14100"/>
          <ac:spMkLst>
            <pc:docMk/>
            <pc:sldMk cId="3784109410" sldId="266"/>
            <ac:spMk id="3" creationId="{A5343965-9D03-D48F-6A58-7F6FCAE65982}"/>
          </ac:spMkLst>
        </pc:spChg>
        <pc:picChg chg="add del mod">
          <ac:chgData name="Anders Pettersson" userId="98a05a5a-1c6c-46e4-b4b4-336f27099915" providerId="ADAL" clId="{069F7C1B-E9C9-4CEE-BB29-7E7C060DDB96}" dt="2023-11-02T14:59:21.435" v="11" actId="478"/>
          <ac:picMkLst>
            <pc:docMk/>
            <pc:sldMk cId="3784109410" sldId="266"/>
            <ac:picMk id="5" creationId="{F5713E72-3555-8FC8-A6EB-85D1D78C928B}"/>
          </ac:picMkLst>
        </pc:picChg>
        <pc:picChg chg="add del">
          <ac:chgData name="Anders Pettersson" userId="98a05a5a-1c6c-46e4-b4b4-336f27099915" providerId="ADAL" clId="{069F7C1B-E9C9-4CEE-BB29-7E7C060DDB96}" dt="2023-11-02T14:58:30.522" v="10" actId="478"/>
          <ac:picMkLst>
            <pc:docMk/>
            <pc:sldMk cId="3784109410" sldId="266"/>
            <ac:picMk id="7" creationId="{9F2B0153-EE93-D3F5-FDB5-D350C707E629}"/>
          </ac:picMkLst>
        </pc:picChg>
        <pc:picChg chg="add mod">
          <ac:chgData name="Anders Pettersson" userId="98a05a5a-1c6c-46e4-b4b4-336f27099915" providerId="ADAL" clId="{069F7C1B-E9C9-4CEE-BB29-7E7C060DDB96}" dt="2023-11-06T13:44:14.607" v="1087" actId="14100"/>
          <ac:picMkLst>
            <pc:docMk/>
            <pc:sldMk cId="3784109410" sldId="266"/>
            <ac:picMk id="9" creationId="{B30732D2-FC9E-41AC-BDA2-60892DEA873A}"/>
          </ac:picMkLst>
        </pc:picChg>
      </pc:sldChg>
      <pc:sldChg chg="modSp mod">
        <pc:chgData name="Anders Pettersson" userId="98a05a5a-1c6c-46e4-b4b4-336f27099915" providerId="ADAL" clId="{069F7C1B-E9C9-4CEE-BB29-7E7C060DDB96}" dt="2023-11-14T09:11:30.919" v="1522" actId="14100"/>
        <pc:sldMkLst>
          <pc:docMk/>
          <pc:sldMk cId="2854059231" sldId="267"/>
        </pc:sldMkLst>
        <pc:spChg chg="mod">
          <ac:chgData name="Anders Pettersson" userId="98a05a5a-1c6c-46e4-b4b4-336f27099915" providerId="ADAL" clId="{069F7C1B-E9C9-4CEE-BB29-7E7C060DDB96}" dt="2023-11-06T13:45:47.655" v="1101" actId="6549"/>
          <ac:spMkLst>
            <pc:docMk/>
            <pc:sldMk cId="2854059231" sldId="267"/>
            <ac:spMk id="2" creationId="{540A00F3-BE42-92B4-5CEC-27149B130DF4}"/>
          </ac:spMkLst>
        </pc:spChg>
        <pc:spChg chg="mod">
          <ac:chgData name="Anders Pettersson" userId="98a05a5a-1c6c-46e4-b4b4-336f27099915" providerId="ADAL" clId="{069F7C1B-E9C9-4CEE-BB29-7E7C060DDB96}" dt="2023-11-14T09:11:30.919" v="1522" actId="14100"/>
          <ac:spMkLst>
            <pc:docMk/>
            <pc:sldMk cId="2854059231" sldId="267"/>
            <ac:spMk id="3" creationId="{194212C6-7D8D-A97B-5C7F-8BB44EB785AD}"/>
          </ac:spMkLst>
        </pc:spChg>
        <pc:spChg chg="mod">
          <ac:chgData name="Anders Pettersson" userId="98a05a5a-1c6c-46e4-b4b4-336f27099915" providerId="ADAL" clId="{069F7C1B-E9C9-4CEE-BB29-7E7C060DDB96}" dt="2023-11-06T13:45:13.500" v="1098" actId="6549"/>
          <ac:spMkLst>
            <pc:docMk/>
            <pc:sldMk cId="2854059231" sldId="267"/>
            <ac:spMk id="6" creationId="{C4582301-4838-3328-3707-BA03DF4BBC73}"/>
          </ac:spMkLst>
        </pc:spChg>
        <pc:spChg chg="mod">
          <ac:chgData name="Anders Pettersson" userId="98a05a5a-1c6c-46e4-b4b4-336f27099915" providerId="ADAL" clId="{069F7C1B-E9C9-4CEE-BB29-7E7C060DDB96}" dt="2023-11-06T13:45:26.627" v="1099" actId="255"/>
          <ac:spMkLst>
            <pc:docMk/>
            <pc:sldMk cId="2854059231" sldId="267"/>
            <ac:spMk id="7" creationId="{C45C82DF-4C77-9555-7EB2-71B2A2280155}"/>
          </ac:spMkLst>
        </pc:spChg>
      </pc:sldChg>
      <pc:sldChg chg="modSp mod">
        <pc:chgData name="Anders Pettersson" userId="98a05a5a-1c6c-46e4-b4b4-336f27099915" providerId="ADAL" clId="{069F7C1B-E9C9-4CEE-BB29-7E7C060DDB96}" dt="2023-11-14T09:10:24.680" v="1515" actId="255"/>
        <pc:sldMkLst>
          <pc:docMk/>
          <pc:sldMk cId="3358249062" sldId="268"/>
        </pc:sldMkLst>
        <pc:spChg chg="mod">
          <ac:chgData name="Anders Pettersson" userId="98a05a5a-1c6c-46e4-b4b4-336f27099915" providerId="ADAL" clId="{069F7C1B-E9C9-4CEE-BB29-7E7C060DDB96}" dt="2023-11-06T13:37:31.988" v="936" actId="1076"/>
          <ac:spMkLst>
            <pc:docMk/>
            <pc:sldMk cId="3358249062" sldId="268"/>
            <ac:spMk id="2" creationId="{59C25391-AD19-EE2F-7344-EB4C3814920F}"/>
          </ac:spMkLst>
        </pc:spChg>
        <pc:spChg chg="mod">
          <ac:chgData name="Anders Pettersson" userId="98a05a5a-1c6c-46e4-b4b4-336f27099915" providerId="ADAL" clId="{069F7C1B-E9C9-4CEE-BB29-7E7C060DDB96}" dt="2023-11-14T09:10:24.680" v="1515" actId="255"/>
          <ac:spMkLst>
            <pc:docMk/>
            <pc:sldMk cId="3358249062" sldId="268"/>
            <ac:spMk id="3" creationId="{7A9B8A98-B600-B0CE-7370-356A184C8991}"/>
          </ac:spMkLst>
        </pc:spChg>
        <pc:spChg chg="mod">
          <ac:chgData name="Anders Pettersson" userId="98a05a5a-1c6c-46e4-b4b4-336f27099915" providerId="ADAL" clId="{069F7C1B-E9C9-4CEE-BB29-7E7C060DDB96}" dt="2023-11-06T13:37:55.697" v="938" actId="1076"/>
          <ac:spMkLst>
            <pc:docMk/>
            <pc:sldMk cId="3358249062" sldId="268"/>
            <ac:spMk id="4" creationId="{AA53FF7F-4506-C3B3-1A93-715499E15383}"/>
          </ac:spMkLst>
        </pc:spChg>
        <pc:picChg chg="mod">
          <ac:chgData name="Anders Pettersson" userId="98a05a5a-1c6c-46e4-b4b4-336f27099915" providerId="ADAL" clId="{069F7C1B-E9C9-4CEE-BB29-7E7C060DDB96}" dt="2023-11-06T13:37:50.040" v="937" actId="1076"/>
          <ac:picMkLst>
            <pc:docMk/>
            <pc:sldMk cId="3358249062" sldId="268"/>
            <ac:picMk id="6" creationId="{B207B7A3-077A-20ED-7EB5-CD62EE359EF3}"/>
          </ac:picMkLst>
        </pc:picChg>
      </pc:sldChg>
      <pc:sldChg chg="addSp modSp new mod">
        <pc:chgData name="Anders Pettersson" userId="98a05a5a-1c6c-46e4-b4b4-336f27099915" providerId="ADAL" clId="{069F7C1B-E9C9-4CEE-BB29-7E7C060DDB96}" dt="2023-11-06T13:21:09.629" v="448" actId="255"/>
        <pc:sldMkLst>
          <pc:docMk/>
          <pc:sldMk cId="2745488159" sldId="269"/>
        </pc:sldMkLst>
        <pc:spChg chg="mod">
          <ac:chgData name="Anders Pettersson" userId="98a05a5a-1c6c-46e4-b4b4-336f27099915" providerId="ADAL" clId="{069F7C1B-E9C9-4CEE-BB29-7E7C060DDB96}" dt="2023-11-06T11:27:39.180" v="170" actId="1076"/>
          <ac:spMkLst>
            <pc:docMk/>
            <pc:sldMk cId="2745488159" sldId="269"/>
            <ac:spMk id="2" creationId="{B5228606-6312-DA02-CC67-C38AFF3B1086}"/>
          </ac:spMkLst>
        </pc:spChg>
        <pc:spChg chg="mod">
          <ac:chgData name="Anders Pettersson" userId="98a05a5a-1c6c-46e4-b4b4-336f27099915" providerId="ADAL" clId="{069F7C1B-E9C9-4CEE-BB29-7E7C060DDB96}" dt="2023-11-06T13:21:09.629" v="448" actId="255"/>
          <ac:spMkLst>
            <pc:docMk/>
            <pc:sldMk cId="2745488159" sldId="269"/>
            <ac:spMk id="3" creationId="{AB7C4C5C-F3EE-680F-B855-915A8D72CE0B}"/>
          </ac:spMkLst>
        </pc:spChg>
        <pc:picChg chg="add mod">
          <ac:chgData name="Anders Pettersson" userId="98a05a5a-1c6c-46e4-b4b4-336f27099915" providerId="ADAL" clId="{069F7C1B-E9C9-4CEE-BB29-7E7C060DDB96}" dt="2023-11-06T11:27:43.336" v="171" actId="14100"/>
          <ac:picMkLst>
            <pc:docMk/>
            <pc:sldMk cId="2745488159" sldId="269"/>
            <ac:picMk id="5" creationId="{3C0C3B69-8A6F-FABE-1290-FE716787BBED}"/>
          </ac:picMkLst>
        </pc:picChg>
      </pc:sldChg>
      <pc:sldChg chg="modSp new del mod">
        <pc:chgData name="Anders Pettersson" userId="98a05a5a-1c6c-46e4-b4b4-336f27099915" providerId="ADAL" clId="{069F7C1B-E9C9-4CEE-BB29-7E7C060DDB96}" dt="2023-11-06T13:04:03.020" v="277" actId="47"/>
        <pc:sldMkLst>
          <pc:docMk/>
          <pc:sldMk cId="811438873" sldId="270"/>
        </pc:sldMkLst>
        <pc:spChg chg="mod">
          <ac:chgData name="Anders Pettersson" userId="98a05a5a-1c6c-46e4-b4b4-336f27099915" providerId="ADAL" clId="{069F7C1B-E9C9-4CEE-BB29-7E7C060DDB96}" dt="2023-11-06T12:58:49.594" v="187" actId="1076"/>
          <ac:spMkLst>
            <pc:docMk/>
            <pc:sldMk cId="811438873" sldId="270"/>
            <ac:spMk id="2" creationId="{A3699665-A26E-51E5-61C4-561AD26CB1A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DB680-8C92-D148-80E5-DDFD5023E469}" type="datetimeFigureOut">
              <a:rPr lang="sv-SE" smtClean="0"/>
              <a:t>2023-11-14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53BCB-DF69-7640-B488-83211524CE38}" type="slidenum">
              <a:rPr lang="sv-SE" smtClean="0"/>
              <a:t>‹#›</a:t>
            </a:fld>
            <a:endParaRPr lang="sv-SE"/>
          </a:p>
        </p:txBody>
      </p:sp>
    </p:spTree>
    <p:extLst>
      <p:ext uri="{BB962C8B-B14F-4D97-AF65-F5344CB8AC3E}">
        <p14:creationId xmlns:p14="http://schemas.microsoft.com/office/powerpoint/2010/main" val="242325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nehållssida med bild">
    <p:spTree>
      <p:nvGrpSpPr>
        <p:cNvPr id="1" name=""/>
        <p:cNvGrpSpPr/>
        <p:nvPr/>
      </p:nvGrpSpPr>
      <p:grpSpPr>
        <a:xfrm>
          <a:off x="0" y="0"/>
          <a:ext cx="0" cy="0"/>
          <a:chOff x="0" y="0"/>
          <a:chExt cx="0" cy="0"/>
        </a:xfrm>
      </p:grpSpPr>
      <p:sp>
        <p:nvSpPr>
          <p:cNvPr id="2" name="Title 1"/>
          <p:cNvSpPr>
            <a:spLocks noGrp="1"/>
          </p:cNvSpPr>
          <p:nvPr>
            <p:ph type="ctrTitle"/>
          </p:nvPr>
        </p:nvSpPr>
        <p:spPr>
          <a:xfrm>
            <a:off x="539755" y="1111996"/>
            <a:ext cx="7371563" cy="733868"/>
          </a:xfrm>
          <a:prstGeom prst="rect">
            <a:avLst/>
          </a:prstGeom>
        </p:spPr>
        <p:txBody>
          <a:bodyPr anchor="b"/>
          <a:lstStyle>
            <a:lvl1pPr algn="l">
              <a:defRPr sz="3000" b="1" i="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sv-SE" dirty="0"/>
              <a:t>Klicka här för att ändra mall för rubrikformat</a:t>
            </a:r>
            <a:endParaRPr lang="en-US" dirty="0"/>
          </a:p>
        </p:txBody>
      </p:sp>
      <p:sp>
        <p:nvSpPr>
          <p:cNvPr id="10" name="Platshållare för text 9">
            <a:extLst>
              <a:ext uri="{FF2B5EF4-FFF2-40B4-BE49-F238E27FC236}">
                <a16:creationId xmlns:a16="http://schemas.microsoft.com/office/drawing/2014/main" id="{E4C4C6BB-CEA7-E249-84A6-44AE90F13D74}"/>
              </a:ext>
            </a:extLst>
          </p:cNvPr>
          <p:cNvSpPr>
            <a:spLocks noGrp="1"/>
          </p:cNvSpPr>
          <p:nvPr>
            <p:ph type="body" sz="quarter" idx="10"/>
          </p:nvPr>
        </p:nvSpPr>
        <p:spPr>
          <a:xfrm>
            <a:off x="5555191" y="2031207"/>
            <a:ext cx="2977621" cy="2781300"/>
          </a:xfrm>
          <a:prstGeom prst="rect">
            <a:avLst/>
          </a:prstGeom>
        </p:spPr>
        <p:txBody>
          <a:bodyPr/>
          <a:lstStyle>
            <a:lvl1pPr marL="285737" indent="-285737">
              <a:buClr>
                <a:schemeClr val="accent1"/>
              </a:buClr>
              <a:buFont typeface="Arial" panose="020B0604020202020204" pitchFamily="34" charset="0"/>
              <a:buChar char="•"/>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sv-SE" dirty="0"/>
              <a:t>Redigera format för bakgrundstext
Nivå två
Nivå tre
Nivå fyra
Nivå fem</a:t>
            </a:r>
          </a:p>
        </p:txBody>
      </p:sp>
      <p:sp>
        <p:nvSpPr>
          <p:cNvPr id="13" name="textruta 12">
            <a:extLst>
              <a:ext uri="{FF2B5EF4-FFF2-40B4-BE49-F238E27FC236}">
                <a16:creationId xmlns:a16="http://schemas.microsoft.com/office/drawing/2014/main" id="{A5236DE0-AE8A-A94A-A449-AD792ADA0B31}"/>
              </a:ext>
            </a:extLst>
          </p:cNvPr>
          <p:cNvSpPr txBox="1"/>
          <p:nvPr userDrawn="1"/>
        </p:nvSpPr>
        <p:spPr>
          <a:xfrm>
            <a:off x="4603536" y="5399688"/>
            <a:ext cx="184731" cy="369332"/>
          </a:xfrm>
          <a:prstGeom prst="rect">
            <a:avLst/>
          </a:prstGeom>
          <a:noFill/>
        </p:spPr>
        <p:txBody>
          <a:bodyPr wrap="none" rtlCol="0">
            <a:spAutoFit/>
          </a:bodyPr>
          <a:lstStyle/>
          <a:p>
            <a:endParaRPr lang="sv-SE" sz="1800" dirty="0"/>
          </a:p>
        </p:txBody>
      </p:sp>
      <p:sp>
        <p:nvSpPr>
          <p:cNvPr id="4" name="Platshållare för bild 3">
            <a:extLst>
              <a:ext uri="{FF2B5EF4-FFF2-40B4-BE49-F238E27FC236}">
                <a16:creationId xmlns:a16="http://schemas.microsoft.com/office/drawing/2014/main" id="{5108CE3C-584F-6741-B1B8-4828C8375FD3}"/>
              </a:ext>
            </a:extLst>
          </p:cNvPr>
          <p:cNvSpPr>
            <a:spLocks noGrp="1"/>
          </p:cNvSpPr>
          <p:nvPr>
            <p:ph type="pic" sz="quarter" idx="11"/>
          </p:nvPr>
        </p:nvSpPr>
        <p:spPr>
          <a:xfrm>
            <a:off x="539750" y="2031207"/>
            <a:ext cx="4818062" cy="2781300"/>
          </a:xfrm>
          <a:prstGeom prst="rect">
            <a:avLst/>
          </a:prstGeom>
        </p:spPr>
        <p:txBody>
          <a:bodyPr/>
          <a:lstStyle/>
          <a:p>
            <a:endParaRPr lang="sv-SE"/>
          </a:p>
        </p:txBody>
      </p:sp>
    </p:spTree>
    <p:extLst>
      <p:ext uri="{BB962C8B-B14F-4D97-AF65-F5344CB8AC3E}">
        <p14:creationId xmlns:p14="http://schemas.microsoft.com/office/powerpoint/2010/main" val="381517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hållssida text">
    <p:spTree>
      <p:nvGrpSpPr>
        <p:cNvPr id="1" name=""/>
        <p:cNvGrpSpPr/>
        <p:nvPr/>
      </p:nvGrpSpPr>
      <p:grpSpPr>
        <a:xfrm>
          <a:off x="0" y="0"/>
          <a:ext cx="0" cy="0"/>
          <a:chOff x="0" y="0"/>
          <a:chExt cx="0" cy="0"/>
        </a:xfrm>
      </p:grpSpPr>
      <p:sp>
        <p:nvSpPr>
          <p:cNvPr id="2" name="Title 1"/>
          <p:cNvSpPr>
            <a:spLocks noGrp="1"/>
          </p:cNvSpPr>
          <p:nvPr>
            <p:ph type="ctrTitle"/>
          </p:nvPr>
        </p:nvSpPr>
        <p:spPr>
          <a:xfrm>
            <a:off x="539754" y="1111996"/>
            <a:ext cx="7371563" cy="733868"/>
          </a:xfrm>
          <a:prstGeom prst="rect">
            <a:avLst/>
          </a:prstGeom>
        </p:spPr>
        <p:txBody>
          <a:bodyPr anchor="b"/>
          <a:lstStyle>
            <a:lvl1pPr algn="l">
              <a:defRPr sz="3000" b="1" i="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sv-SE" dirty="0"/>
              <a:t>Klicka här för att ändra mall för rubrikformat</a:t>
            </a:r>
            <a:endParaRPr lang="en-US" dirty="0"/>
          </a:p>
        </p:txBody>
      </p:sp>
      <p:sp>
        <p:nvSpPr>
          <p:cNvPr id="10" name="Platshållare för text 9">
            <a:extLst>
              <a:ext uri="{FF2B5EF4-FFF2-40B4-BE49-F238E27FC236}">
                <a16:creationId xmlns:a16="http://schemas.microsoft.com/office/drawing/2014/main" id="{E4C4C6BB-CEA7-E249-84A6-44AE90F13D74}"/>
              </a:ext>
            </a:extLst>
          </p:cNvPr>
          <p:cNvSpPr>
            <a:spLocks noGrp="1"/>
          </p:cNvSpPr>
          <p:nvPr>
            <p:ph type="body" sz="quarter" idx="10"/>
          </p:nvPr>
        </p:nvSpPr>
        <p:spPr>
          <a:xfrm>
            <a:off x="539750" y="2031208"/>
            <a:ext cx="6155794" cy="2788841"/>
          </a:xfrm>
          <a:prstGeom prst="rect">
            <a:avLst/>
          </a:prstGeom>
        </p:spPr>
        <p:txBody>
          <a:bodyPr/>
          <a:lstStyle>
            <a:lvl1pPr marL="285737" indent="-285737">
              <a:buClr>
                <a:schemeClr val="accent1"/>
              </a:buClr>
              <a:buFont typeface="Arial" panose="020B0604020202020204" pitchFamily="34" charset="0"/>
              <a:buChar char="•"/>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sv-SE" dirty="0"/>
              <a:t>Redigera format för bakgrundstext
Nivå två
Nivå tre
Nivå fyra
Nivå fem</a:t>
            </a:r>
          </a:p>
        </p:txBody>
      </p:sp>
      <p:sp>
        <p:nvSpPr>
          <p:cNvPr id="13" name="textruta 12">
            <a:extLst>
              <a:ext uri="{FF2B5EF4-FFF2-40B4-BE49-F238E27FC236}">
                <a16:creationId xmlns:a16="http://schemas.microsoft.com/office/drawing/2014/main" id="{A5236DE0-AE8A-A94A-A449-AD792ADA0B31}"/>
              </a:ext>
            </a:extLst>
          </p:cNvPr>
          <p:cNvSpPr txBox="1"/>
          <p:nvPr userDrawn="1"/>
        </p:nvSpPr>
        <p:spPr>
          <a:xfrm>
            <a:off x="4603536" y="5399688"/>
            <a:ext cx="184731" cy="369332"/>
          </a:xfrm>
          <a:prstGeom prst="rect">
            <a:avLst/>
          </a:prstGeom>
          <a:noFill/>
        </p:spPr>
        <p:txBody>
          <a:bodyPr wrap="none" rtlCol="0">
            <a:spAutoFit/>
          </a:bodyPr>
          <a:lstStyle/>
          <a:p>
            <a:endParaRPr lang="sv-SE" sz="1800" dirty="0"/>
          </a:p>
        </p:txBody>
      </p:sp>
    </p:spTree>
    <p:extLst>
      <p:ext uri="{BB962C8B-B14F-4D97-AF65-F5344CB8AC3E}">
        <p14:creationId xmlns:p14="http://schemas.microsoft.com/office/powerpoint/2010/main" val="24150467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A3DA368-0649-364A-A54A-AF2ACB6AB087}"/>
              </a:ext>
            </a:extLst>
          </p:cNvPr>
          <p:cNvSpPr/>
          <p:nvPr userDrawn="1"/>
        </p:nvSpPr>
        <p:spPr>
          <a:xfrm>
            <a:off x="0" y="0"/>
            <a:ext cx="9144000" cy="901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12" name="Bildobjekt 11">
            <a:extLst>
              <a:ext uri="{FF2B5EF4-FFF2-40B4-BE49-F238E27FC236}">
                <a16:creationId xmlns:a16="http://schemas.microsoft.com/office/drawing/2014/main" id="{82A8A6C1-D133-6640-8842-BC4348ECFAFF}"/>
              </a:ext>
            </a:extLst>
          </p:cNvPr>
          <p:cNvPicPr>
            <a:picLocks noChangeAspect="1"/>
          </p:cNvPicPr>
          <p:nvPr userDrawn="1"/>
        </p:nvPicPr>
        <p:blipFill>
          <a:blip r:embed="rId4"/>
          <a:stretch>
            <a:fillRect/>
          </a:stretch>
        </p:blipFill>
        <p:spPr>
          <a:xfrm>
            <a:off x="539750" y="274885"/>
            <a:ext cx="1558544" cy="485648"/>
          </a:xfrm>
          <a:prstGeom prst="rect">
            <a:avLst/>
          </a:prstGeom>
        </p:spPr>
      </p:pic>
      <p:pic>
        <p:nvPicPr>
          <p:cNvPr id="4" name="Bildobjekt 3">
            <a:extLst>
              <a:ext uri="{FF2B5EF4-FFF2-40B4-BE49-F238E27FC236}">
                <a16:creationId xmlns:a16="http://schemas.microsoft.com/office/drawing/2014/main" id="{4AA88D02-32E2-6D48-AD49-C923EA56ED7D}"/>
              </a:ext>
            </a:extLst>
          </p:cNvPr>
          <p:cNvPicPr>
            <a:picLocks noChangeAspect="1"/>
          </p:cNvPicPr>
          <p:nvPr userDrawn="1"/>
        </p:nvPicPr>
        <p:blipFill>
          <a:blip r:embed="rId5">
            <a:alphaModFix amt="50000"/>
          </a:blip>
          <a:stretch>
            <a:fillRect/>
          </a:stretch>
        </p:blipFill>
        <p:spPr>
          <a:xfrm>
            <a:off x="7401560" y="358959"/>
            <a:ext cx="1310640" cy="292608"/>
          </a:xfrm>
          <a:prstGeom prst="rect">
            <a:avLst/>
          </a:prstGeom>
        </p:spPr>
      </p:pic>
    </p:spTree>
    <p:extLst>
      <p:ext uri="{BB962C8B-B14F-4D97-AF65-F5344CB8AC3E}">
        <p14:creationId xmlns:p14="http://schemas.microsoft.com/office/powerpoint/2010/main" val="3887163806"/>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4" pos="340" userDrawn="1">
          <p15:clr>
            <a:srgbClr val="F26B43"/>
          </p15:clr>
        </p15:guide>
        <p15:guide id="5" orient="horz" pos="224" userDrawn="1">
          <p15:clr>
            <a:srgbClr val="F26B43"/>
          </p15:clr>
        </p15:guide>
        <p15:guide id="6" orient="horz" pos="3010" userDrawn="1">
          <p15:clr>
            <a:srgbClr val="F26B43"/>
          </p15:clr>
        </p15:guide>
        <p15:guide id="7" pos="54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1">
            <a:extLst>
              <a:ext uri="{FF2B5EF4-FFF2-40B4-BE49-F238E27FC236}">
                <a16:creationId xmlns:a16="http://schemas.microsoft.com/office/drawing/2014/main" id="{79909DB4-AE38-2D40-9135-3F6B2C2A06A2}"/>
              </a:ext>
            </a:extLst>
          </p:cNvPr>
          <p:cNvSpPr>
            <a:spLocks noGrp="1"/>
          </p:cNvSpPr>
          <p:nvPr>
            <p:ph type="ctrTitle"/>
          </p:nvPr>
        </p:nvSpPr>
        <p:spPr>
          <a:xfrm>
            <a:off x="473580" y="841285"/>
            <a:ext cx="7371563" cy="733868"/>
          </a:xfrm>
        </p:spPr>
        <p:txBody>
          <a:bodyPr/>
          <a:lstStyle/>
          <a:p>
            <a:r>
              <a:rPr lang="sv-SE" sz="1800" b="1" i="0" u="none" strike="noStrike" baseline="0" dirty="0">
                <a:solidFill>
                  <a:srgbClr val="000000"/>
                </a:solidFill>
                <a:latin typeface="Source Sans Pro" panose="020B0503030403020204" pitchFamily="34" charset="0"/>
              </a:rPr>
              <a:t>Planeringsunderlag för gymnasial utbildning </a:t>
            </a:r>
            <a:br>
              <a:rPr lang="sv-SE" sz="1800" b="0" i="0" u="none" strike="noStrike" baseline="0" dirty="0">
                <a:solidFill>
                  <a:srgbClr val="000000"/>
                </a:solidFill>
                <a:latin typeface="Source Sans Pro" panose="020B0503030403020204" pitchFamily="34" charset="0"/>
              </a:rPr>
            </a:br>
            <a:r>
              <a:rPr lang="sv-SE" sz="1800" b="0" i="0" u="none" strike="noStrike" baseline="0" dirty="0">
                <a:solidFill>
                  <a:srgbClr val="000000"/>
                </a:solidFill>
                <a:latin typeface="Source Sans Pro Light" panose="020B0403030403020204" pitchFamily="34" charset="0"/>
              </a:rPr>
              <a:t>Västra Götalands län</a:t>
            </a:r>
            <a:endParaRPr lang="sv-SE" dirty="0"/>
          </a:p>
        </p:txBody>
      </p:sp>
      <p:sp>
        <p:nvSpPr>
          <p:cNvPr id="13" name="Platshållare för text 12">
            <a:extLst>
              <a:ext uri="{FF2B5EF4-FFF2-40B4-BE49-F238E27FC236}">
                <a16:creationId xmlns:a16="http://schemas.microsoft.com/office/drawing/2014/main" id="{ACE0BE34-518B-7946-9F9D-E80A039A45F8}"/>
              </a:ext>
            </a:extLst>
          </p:cNvPr>
          <p:cNvSpPr>
            <a:spLocks noGrp="1"/>
          </p:cNvSpPr>
          <p:nvPr>
            <p:ph type="body" sz="quarter" idx="10"/>
          </p:nvPr>
        </p:nvSpPr>
        <p:spPr>
          <a:xfrm>
            <a:off x="539754" y="1623278"/>
            <a:ext cx="4337046" cy="3305401"/>
          </a:xfrm>
        </p:spPr>
        <p:txBody>
          <a:bodyPr/>
          <a:lstStyle/>
          <a:p>
            <a:r>
              <a:rPr lang="sv-SE" sz="1300" b="0" i="0" u="none" strike="noStrike" baseline="0" dirty="0">
                <a:solidFill>
                  <a:srgbClr val="000000"/>
                </a:solidFill>
                <a:latin typeface="Mercury Text G1"/>
              </a:rPr>
              <a:t>Bakgrunden till rapporten är nya regler om planering och dimensionering av gymnasial utbildning. Arbetsmarknadens behov ska nu vägas in vid beslut om utbildningar och platser som ska erbjudas inom gymnasieskolan och yrkesutbildning inom komvux</a:t>
            </a:r>
          </a:p>
          <a:p>
            <a:r>
              <a:rPr lang="sv-SE" sz="1300" b="0" i="0" u="none" strike="noStrike" baseline="0" dirty="0">
                <a:solidFill>
                  <a:srgbClr val="000000"/>
                </a:solidFill>
                <a:latin typeface="Mercury Text G1"/>
              </a:rPr>
              <a:t>I Västra Götalands län är den förväntade elevutvecklingen relativt stabil läsåren 2023/24–2027/28.</a:t>
            </a:r>
          </a:p>
          <a:p>
            <a:r>
              <a:rPr lang="sv-SE" sz="1300" b="0" i="0" u="none" strike="noStrike" baseline="0" dirty="0">
                <a:solidFill>
                  <a:srgbClr val="000000"/>
                </a:solidFill>
                <a:latin typeface="Mercury Text G1"/>
              </a:rPr>
              <a:t>Skolverkets planeringsunderlag avser Västra Götaland län och ska utgöra ett stöd vid planering av utbildnings-utbudet inom det primära samverkansområdet och innehåller beskrivningar av: </a:t>
            </a:r>
            <a:br>
              <a:rPr lang="sv-SE" sz="1300" b="0" i="0" u="none" strike="noStrike" baseline="0" dirty="0">
                <a:solidFill>
                  <a:srgbClr val="000000"/>
                </a:solidFill>
                <a:latin typeface="Mercury Text G1"/>
              </a:rPr>
            </a:br>
            <a:r>
              <a:rPr lang="sv-SE" sz="1300" b="0" i="0" u="none" strike="noStrike" baseline="0" dirty="0">
                <a:solidFill>
                  <a:srgbClr val="000000"/>
                </a:solidFill>
                <a:latin typeface="Mercury Text G1"/>
              </a:rPr>
              <a:t>- Utbildningsutbud</a:t>
            </a:r>
            <a:br>
              <a:rPr lang="sv-SE" sz="1300" b="0" i="0" u="none" strike="noStrike" baseline="0" dirty="0">
                <a:solidFill>
                  <a:srgbClr val="000000"/>
                </a:solidFill>
                <a:latin typeface="Mercury Text G1"/>
              </a:rPr>
            </a:br>
            <a:r>
              <a:rPr lang="sv-SE" sz="1300" b="0" i="0" u="none" strike="noStrike" baseline="0" dirty="0">
                <a:solidFill>
                  <a:srgbClr val="000000"/>
                </a:solidFill>
                <a:latin typeface="Mercury Text G1"/>
              </a:rPr>
              <a:t>- Etablering efter utbildning</a:t>
            </a:r>
            <a:br>
              <a:rPr lang="sv-SE" sz="1300" b="0" i="0" u="none" strike="noStrike" baseline="0" dirty="0">
                <a:solidFill>
                  <a:srgbClr val="000000"/>
                </a:solidFill>
                <a:latin typeface="Mercury Text G1"/>
              </a:rPr>
            </a:br>
            <a:r>
              <a:rPr lang="sv-SE" sz="1300" b="0" i="0" u="none" strike="noStrike" baseline="0" dirty="0">
                <a:solidFill>
                  <a:srgbClr val="000000"/>
                </a:solidFill>
                <a:latin typeface="Mercury Text G1"/>
              </a:rPr>
              <a:t>- </a:t>
            </a:r>
            <a:r>
              <a:rPr lang="sv-SE" sz="1300" dirty="0">
                <a:solidFill>
                  <a:srgbClr val="000000"/>
                </a:solidFill>
                <a:latin typeface="Mercury Text G1"/>
              </a:rPr>
              <a:t>Matchning mellan utbildning och arbete</a:t>
            </a:r>
            <a:br>
              <a:rPr lang="sv-SE" sz="1300" dirty="0">
                <a:solidFill>
                  <a:srgbClr val="000000"/>
                </a:solidFill>
                <a:latin typeface="Mercury Text G1"/>
              </a:rPr>
            </a:br>
            <a:r>
              <a:rPr lang="sv-SE" sz="1300" dirty="0">
                <a:solidFill>
                  <a:srgbClr val="000000"/>
                </a:solidFill>
                <a:latin typeface="Mercury Text G1"/>
              </a:rPr>
              <a:t>- </a:t>
            </a:r>
            <a:r>
              <a:rPr lang="sv-SE" sz="1300" b="0" i="0" u="none" strike="noStrike" baseline="0" dirty="0">
                <a:solidFill>
                  <a:srgbClr val="000000"/>
                </a:solidFill>
                <a:latin typeface="Mercury Text G1"/>
              </a:rPr>
              <a:t>Regionens bedömning </a:t>
            </a:r>
            <a:r>
              <a:rPr lang="sv-SE" sz="1300" dirty="0">
                <a:solidFill>
                  <a:srgbClr val="000000"/>
                </a:solidFill>
                <a:latin typeface="Mercury Text G1"/>
              </a:rPr>
              <a:t>om behovet av arbetskraft</a:t>
            </a:r>
            <a:br>
              <a:rPr lang="sv-SE" sz="1300" dirty="0">
                <a:solidFill>
                  <a:srgbClr val="000000"/>
                </a:solidFill>
                <a:latin typeface="Mercury Text G1"/>
              </a:rPr>
            </a:br>
            <a:r>
              <a:rPr lang="sv-SE" sz="1300" dirty="0">
                <a:solidFill>
                  <a:srgbClr val="000000"/>
                </a:solidFill>
                <a:latin typeface="Mercury Text G1"/>
              </a:rPr>
              <a:t>- Ungdomars efterfrågan</a:t>
            </a:r>
            <a:endParaRPr lang="sv-SE" sz="1300" b="0" i="0" u="none" strike="noStrike" baseline="0" dirty="0">
              <a:solidFill>
                <a:srgbClr val="000000"/>
              </a:solidFill>
              <a:latin typeface="Mercury Text G1"/>
            </a:endParaRPr>
          </a:p>
        </p:txBody>
      </p:sp>
      <p:pic>
        <p:nvPicPr>
          <p:cNvPr id="7" name="Bildobjekt 6">
            <a:extLst>
              <a:ext uri="{FF2B5EF4-FFF2-40B4-BE49-F238E27FC236}">
                <a16:creationId xmlns:a16="http://schemas.microsoft.com/office/drawing/2014/main" id="{1127D274-F830-86C7-E2A5-FDB55E4BD418}"/>
              </a:ext>
            </a:extLst>
          </p:cNvPr>
          <p:cNvPicPr>
            <a:picLocks noChangeAspect="1"/>
          </p:cNvPicPr>
          <p:nvPr/>
        </p:nvPicPr>
        <p:blipFill>
          <a:blip r:embed="rId2"/>
          <a:stretch>
            <a:fillRect/>
          </a:stretch>
        </p:blipFill>
        <p:spPr>
          <a:xfrm>
            <a:off x="5111000" y="1040732"/>
            <a:ext cx="3905347" cy="4018546"/>
          </a:xfrm>
          <a:prstGeom prst="rect">
            <a:avLst/>
          </a:prstGeom>
        </p:spPr>
      </p:pic>
      <p:sp>
        <p:nvSpPr>
          <p:cNvPr id="2" name="textruta 1">
            <a:extLst>
              <a:ext uri="{FF2B5EF4-FFF2-40B4-BE49-F238E27FC236}">
                <a16:creationId xmlns:a16="http://schemas.microsoft.com/office/drawing/2014/main" id="{DFF6007B-A29A-5FDE-7996-A3D2D183E3A6}"/>
              </a:ext>
            </a:extLst>
          </p:cNvPr>
          <p:cNvSpPr txBox="1"/>
          <p:nvPr/>
        </p:nvSpPr>
        <p:spPr>
          <a:xfrm>
            <a:off x="7976256" y="4850618"/>
            <a:ext cx="1255979" cy="230832"/>
          </a:xfrm>
          <a:prstGeom prst="rect">
            <a:avLst/>
          </a:prstGeom>
          <a:noFill/>
        </p:spPr>
        <p:txBody>
          <a:bodyPr wrap="square" rtlCol="0">
            <a:spAutoFit/>
          </a:bodyPr>
          <a:lstStyle/>
          <a:p>
            <a:r>
              <a:rPr lang="sv-SE" sz="900" dirty="0"/>
              <a:t>Anders P -2023</a:t>
            </a:r>
          </a:p>
        </p:txBody>
      </p:sp>
    </p:spTree>
    <p:extLst>
      <p:ext uri="{BB962C8B-B14F-4D97-AF65-F5344CB8AC3E}">
        <p14:creationId xmlns:p14="http://schemas.microsoft.com/office/powerpoint/2010/main" val="3078004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BA4F46-2CE3-9B99-9285-AB9411912CFD}"/>
              </a:ext>
            </a:extLst>
          </p:cNvPr>
          <p:cNvSpPr>
            <a:spLocks noGrp="1"/>
          </p:cNvSpPr>
          <p:nvPr>
            <p:ph type="ctrTitle"/>
          </p:nvPr>
        </p:nvSpPr>
        <p:spPr>
          <a:xfrm>
            <a:off x="583883" y="1125601"/>
            <a:ext cx="4284913" cy="733868"/>
          </a:xfrm>
        </p:spPr>
        <p:txBody>
          <a:bodyPr/>
          <a:lstStyle/>
          <a:p>
            <a:r>
              <a:rPr lang="sv-SE" sz="1400" dirty="0"/>
              <a:t>Etablering efter yrkesinriktad utbildning</a:t>
            </a:r>
            <a:br>
              <a:rPr lang="sv-SE" sz="1400" dirty="0"/>
            </a:br>
            <a:r>
              <a:rPr lang="sv-SE" sz="1400" dirty="0"/>
              <a:t>inom komvux</a:t>
            </a:r>
          </a:p>
        </p:txBody>
      </p:sp>
      <p:sp>
        <p:nvSpPr>
          <p:cNvPr id="3" name="Platshållare för text 2">
            <a:extLst>
              <a:ext uri="{FF2B5EF4-FFF2-40B4-BE49-F238E27FC236}">
                <a16:creationId xmlns:a16="http://schemas.microsoft.com/office/drawing/2014/main" id="{E142C0BC-7455-FF4F-A925-85D999C841D1}"/>
              </a:ext>
            </a:extLst>
          </p:cNvPr>
          <p:cNvSpPr>
            <a:spLocks noGrp="1"/>
          </p:cNvSpPr>
          <p:nvPr>
            <p:ph type="body" sz="quarter" idx="10"/>
          </p:nvPr>
        </p:nvSpPr>
        <p:spPr>
          <a:xfrm>
            <a:off x="341230" y="2020578"/>
            <a:ext cx="3893886" cy="2788841"/>
          </a:xfrm>
        </p:spPr>
        <p:txBody>
          <a:bodyPr/>
          <a:lstStyle/>
          <a:p>
            <a:r>
              <a:rPr lang="sv-SE" sz="1200" dirty="0"/>
              <a:t>Etableringsgrad efter avslutad yrkesutbildning inom komvux kan, precis som för yrkesprogram i gymnasieskolan, ge en indikation om hur efterfrågad en viss utbildningsbakgrund är på arbetsmarknaden.</a:t>
            </a:r>
          </a:p>
          <a:p>
            <a:r>
              <a:rPr lang="sv-SE" sz="1200" dirty="0"/>
              <a:t>Etableringsgraden efter studier inom komvux är generellt sett något lägre än för gymnasieskolan.</a:t>
            </a:r>
          </a:p>
          <a:p>
            <a:r>
              <a:rPr lang="sv-SE" sz="1200" dirty="0"/>
              <a:t>En annan skillnad är att efter studier inom komvux är etableringsgraden högst för personer utbildade inom vård och omsorg, vilket inte är fallet för personer med en utbildning från gymnasieskolan.</a:t>
            </a:r>
          </a:p>
          <a:p>
            <a:r>
              <a:rPr lang="sv-SE" sz="1200" dirty="0"/>
              <a:t>Etableringsgraden efter yrkesutbildning inom komvux varierar mellan cirka 30 och 70 procent.</a:t>
            </a:r>
          </a:p>
        </p:txBody>
      </p:sp>
      <p:pic>
        <p:nvPicPr>
          <p:cNvPr id="5" name="Bildobjekt 4">
            <a:extLst>
              <a:ext uri="{FF2B5EF4-FFF2-40B4-BE49-F238E27FC236}">
                <a16:creationId xmlns:a16="http://schemas.microsoft.com/office/drawing/2014/main" id="{988CB624-6B73-2DC5-9038-0A79689E51B3}"/>
              </a:ext>
            </a:extLst>
          </p:cNvPr>
          <p:cNvPicPr>
            <a:picLocks noChangeAspect="1"/>
          </p:cNvPicPr>
          <p:nvPr/>
        </p:nvPicPr>
        <p:blipFill>
          <a:blip r:embed="rId2"/>
          <a:stretch>
            <a:fillRect/>
          </a:stretch>
        </p:blipFill>
        <p:spPr>
          <a:xfrm>
            <a:off x="4312223" y="2114364"/>
            <a:ext cx="4645538" cy="2264212"/>
          </a:xfrm>
          <a:prstGeom prst="rect">
            <a:avLst/>
          </a:prstGeom>
        </p:spPr>
      </p:pic>
      <p:sp>
        <p:nvSpPr>
          <p:cNvPr id="6" name="textruta 5">
            <a:extLst>
              <a:ext uri="{FF2B5EF4-FFF2-40B4-BE49-F238E27FC236}">
                <a16:creationId xmlns:a16="http://schemas.microsoft.com/office/drawing/2014/main" id="{12FD49C4-E262-5C9B-7EFB-A765E61649D1}"/>
              </a:ext>
            </a:extLst>
          </p:cNvPr>
          <p:cNvSpPr txBox="1"/>
          <p:nvPr/>
        </p:nvSpPr>
        <p:spPr>
          <a:xfrm>
            <a:off x="4730433" y="1709191"/>
            <a:ext cx="4014653" cy="461665"/>
          </a:xfrm>
          <a:prstGeom prst="rect">
            <a:avLst/>
          </a:prstGeom>
          <a:noFill/>
        </p:spPr>
        <p:txBody>
          <a:bodyPr wrap="square" rtlCol="0">
            <a:spAutoFit/>
          </a:bodyPr>
          <a:lstStyle/>
          <a:p>
            <a:r>
              <a:rPr lang="sv-SE" sz="1200" b="1" dirty="0"/>
              <a:t>Andel i länet som är etablerade på arbetsmarknaden ett år efter avslutade studier med yrkesinriktning inom komvux</a:t>
            </a:r>
          </a:p>
        </p:txBody>
      </p:sp>
    </p:spTree>
    <p:extLst>
      <p:ext uri="{BB962C8B-B14F-4D97-AF65-F5344CB8AC3E}">
        <p14:creationId xmlns:p14="http://schemas.microsoft.com/office/powerpoint/2010/main" val="1117479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7F8778-D2B7-B00F-6C93-DB968F0F9E39}"/>
              </a:ext>
            </a:extLst>
          </p:cNvPr>
          <p:cNvSpPr>
            <a:spLocks noGrp="1"/>
          </p:cNvSpPr>
          <p:nvPr>
            <p:ph type="ctrTitle"/>
          </p:nvPr>
        </p:nvSpPr>
        <p:spPr>
          <a:xfrm>
            <a:off x="312098" y="688070"/>
            <a:ext cx="3972088" cy="733868"/>
          </a:xfrm>
        </p:spPr>
        <p:txBody>
          <a:bodyPr/>
          <a:lstStyle/>
          <a:p>
            <a:r>
              <a:rPr lang="sv-SE" sz="1400" dirty="0"/>
              <a:t>Matchning mellan utbildning och arbete</a:t>
            </a:r>
          </a:p>
        </p:txBody>
      </p:sp>
      <p:sp>
        <p:nvSpPr>
          <p:cNvPr id="3" name="Platshållare för text 2">
            <a:extLst>
              <a:ext uri="{FF2B5EF4-FFF2-40B4-BE49-F238E27FC236}">
                <a16:creationId xmlns:a16="http://schemas.microsoft.com/office/drawing/2014/main" id="{094EDB4D-EFA2-180E-F797-1FE08CAC7431}"/>
              </a:ext>
            </a:extLst>
          </p:cNvPr>
          <p:cNvSpPr>
            <a:spLocks noGrp="1"/>
          </p:cNvSpPr>
          <p:nvPr>
            <p:ph type="body" sz="quarter" idx="10"/>
          </p:nvPr>
        </p:nvSpPr>
        <p:spPr>
          <a:xfrm>
            <a:off x="199022" y="1531898"/>
            <a:ext cx="3737477" cy="3395034"/>
          </a:xfrm>
        </p:spPr>
        <p:txBody>
          <a:bodyPr/>
          <a:lstStyle/>
          <a:p>
            <a:r>
              <a:rPr lang="sv-SE" sz="1200" dirty="0"/>
              <a:t>Matchad förvärvsgrad är ett mått på matchningen mellan utbildning och yrke.</a:t>
            </a:r>
          </a:p>
          <a:p>
            <a:r>
              <a:rPr lang="sv-SE" sz="1200" dirty="0"/>
              <a:t>Är den matchade förvärvsgraden hög tyder det på ett stort arbetsmarknadsbehov av personer med denna utbildning. </a:t>
            </a:r>
          </a:p>
          <a:p>
            <a:r>
              <a:rPr lang="sv-SE" sz="1200" dirty="0"/>
              <a:t>Är den matchade förvärvsgraden låg, samtidigt som en hög andel arbetar, innebär det att personerna är i arbete men inte inom yrken utifrån deras utbildningsbakgrund. </a:t>
            </a:r>
          </a:p>
          <a:p>
            <a:r>
              <a:rPr lang="sv-SE" sz="1200" dirty="0"/>
              <a:t>Alla utbildningsgrupper har en förvärvsgrad på 80–90 procent. Skillnaden är större om man jämför matchad förvärvsgrad. </a:t>
            </a:r>
          </a:p>
          <a:p>
            <a:r>
              <a:rPr lang="sv-SE" sz="1200" dirty="0"/>
              <a:t>Exempelvis är den matchade förvärvsgraden relativt låg för personer som har gått en naturbruks-utbildning, men hög för dem som har gått en byggutbildning.</a:t>
            </a:r>
          </a:p>
        </p:txBody>
      </p:sp>
      <p:sp>
        <p:nvSpPr>
          <p:cNvPr id="4" name="textruta 3">
            <a:extLst>
              <a:ext uri="{FF2B5EF4-FFF2-40B4-BE49-F238E27FC236}">
                <a16:creationId xmlns:a16="http://schemas.microsoft.com/office/drawing/2014/main" id="{375E9CE9-2C35-0C88-D3E4-3AE7D89C78E7}"/>
              </a:ext>
            </a:extLst>
          </p:cNvPr>
          <p:cNvSpPr txBox="1"/>
          <p:nvPr/>
        </p:nvSpPr>
        <p:spPr>
          <a:xfrm>
            <a:off x="4216928" y="1559727"/>
            <a:ext cx="4307305" cy="430887"/>
          </a:xfrm>
          <a:prstGeom prst="rect">
            <a:avLst/>
          </a:prstGeom>
          <a:noFill/>
        </p:spPr>
        <p:txBody>
          <a:bodyPr wrap="square" rtlCol="0">
            <a:spAutoFit/>
          </a:bodyPr>
          <a:lstStyle/>
          <a:p>
            <a:r>
              <a:rPr lang="sv-SE" sz="1100" b="1" dirty="0"/>
              <a:t>Förvärvsgrad och matchad förvärvsgrad bland personer med gymnasial yrkesutbildning i åldrarna 20–39 år i länet</a:t>
            </a:r>
          </a:p>
        </p:txBody>
      </p:sp>
      <p:pic>
        <p:nvPicPr>
          <p:cNvPr id="6" name="Bildobjekt 5">
            <a:extLst>
              <a:ext uri="{FF2B5EF4-FFF2-40B4-BE49-F238E27FC236}">
                <a16:creationId xmlns:a16="http://schemas.microsoft.com/office/drawing/2014/main" id="{97D4E3BC-4930-30EB-61EF-93A15C512143}"/>
              </a:ext>
            </a:extLst>
          </p:cNvPr>
          <p:cNvPicPr>
            <a:picLocks noChangeAspect="1"/>
          </p:cNvPicPr>
          <p:nvPr/>
        </p:nvPicPr>
        <p:blipFill>
          <a:blip r:embed="rId2"/>
          <a:stretch>
            <a:fillRect/>
          </a:stretch>
        </p:blipFill>
        <p:spPr>
          <a:xfrm>
            <a:off x="4060658" y="2019055"/>
            <a:ext cx="4884320" cy="2134204"/>
          </a:xfrm>
          <a:prstGeom prst="rect">
            <a:avLst/>
          </a:prstGeom>
        </p:spPr>
      </p:pic>
    </p:spTree>
    <p:extLst>
      <p:ext uri="{BB962C8B-B14F-4D97-AF65-F5344CB8AC3E}">
        <p14:creationId xmlns:p14="http://schemas.microsoft.com/office/powerpoint/2010/main" val="3972213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F73EC7-DA06-71CC-EC9E-3275224D815C}"/>
              </a:ext>
            </a:extLst>
          </p:cNvPr>
          <p:cNvSpPr>
            <a:spLocks noGrp="1"/>
          </p:cNvSpPr>
          <p:nvPr>
            <p:ph type="ctrTitle"/>
          </p:nvPr>
        </p:nvSpPr>
        <p:spPr>
          <a:xfrm>
            <a:off x="491627" y="583561"/>
            <a:ext cx="7371563" cy="733868"/>
          </a:xfrm>
        </p:spPr>
        <p:txBody>
          <a:bodyPr/>
          <a:lstStyle/>
          <a:p>
            <a:r>
              <a:rPr lang="sv-SE" sz="1400" dirty="0"/>
              <a:t>Regionens bedömning om behovet av arbetskraft</a:t>
            </a:r>
          </a:p>
        </p:txBody>
      </p:sp>
      <p:sp>
        <p:nvSpPr>
          <p:cNvPr id="3" name="Platshållare för text 2">
            <a:extLst>
              <a:ext uri="{FF2B5EF4-FFF2-40B4-BE49-F238E27FC236}">
                <a16:creationId xmlns:a16="http://schemas.microsoft.com/office/drawing/2014/main" id="{A5343965-9D03-D48F-6A58-7F6FCAE65982}"/>
              </a:ext>
            </a:extLst>
          </p:cNvPr>
          <p:cNvSpPr>
            <a:spLocks noGrp="1"/>
          </p:cNvSpPr>
          <p:nvPr>
            <p:ph type="body" sz="quarter" idx="10"/>
          </p:nvPr>
        </p:nvSpPr>
        <p:spPr>
          <a:xfrm>
            <a:off x="190835" y="1337588"/>
            <a:ext cx="5175250" cy="3718506"/>
          </a:xfrm>
        </p:spPr>
        <p:txBody>
          <a:bodyPr/>
          <a:lstStyle/>
          <a:p>
            <a:r>
              <a:rPr lang="sv-SE" sz="1200" dirty="0"/>
              <a:t>För en bredare bild av behoven i länet har Skolverket efterfrågat inspel från regionerna (VGR), som komplement till SCB:s prognos. </a:t>
            </a:r>
          </a:p>
          <a:p>
            <a:r>
              <a:rPr lang="sv-SE" sz="1200" dirty="0"/>
              <a:t>För utbildningar inom barn och fritid menar VGR att det är brist på utbildade med kompetens inom funktionshinder, som riskerar att öka. </a:t>
            </a:r>
          </a:p>
          <a:p>
            <a:r>
              <a:rPr lang="sv-SE" sz="1200" dirty="0"/>
              <a:t>VGR menar att bristen på utbildade inom bygg, transport, industriteknik samt vård och omsorg är större än SCB:s prognos. </a:t>
            </a:r>
          </a:p>
          <a:p>
            <a:r>
              <a:rPr lang="sv-SE" sz="1200" dirty="0"/>
              <a:t>Vad gäller fordonsutbildningar menar VGR att SCB:s prognos stämmer men att det finns behov av kompetenser inom elektrifiering.</a:t>
            </a:r>
          </a:p>
          <a:p>
            <a:r>
              <a:rPr lang="sv-SE" sz="1200" dirty="0"/>
              <a:t>Inom naturbruk bedömer VGR att SCB:s prognos inte stämmer, utan att det kommer vara brist på lång sikt.</a:t>
            </a:r>
          </a:p>
          <a:p>
            <a:r>
              <a:rPr lang="sv-SE" sz="1200" dirty="0"/>
              <a:t>Vad gäller restaurang och livsmedel menar regionen att det på lång sikt framför allt finns en risk för brist på kockar.</a:t>
            </a:r>
          </a:p>
          <a:p>
            <a:r>
              <a:rPr lang="sv-SE" sz="1200" dirty="0"/>
              <a:t>För VVS-utbildning menar VGR att prognosen inte stämmer. Det saknas personer redan i dag. På lång sikt en betydande brist.</a:t>
            </a:r>
          </a:p>
          <a:p>
            <a:r>
              <a:rPr lang="sv-SE" sz="1200" dirty="0"/>
              <a:t>Vad gäller hotell och turism ser regionen en akut brist på utbildade.</a:t>
            </a:r>
          </a:p>
        </p:txBody>
      </p:sp>
      <p:pic>
        <p:nvPicPr>
          <p:cNvPr id="9" name="Bildobjekt 8">
            <a:extLst>
              <a:ext uri="{FF2B5EF4-FFF2-40B4-BE49-F238E27FC236}">
                <a16:creationId xmlns:a16="http://schemas.microsoft.com/office/drawing/2014/main" id="{B30732D2-FC9E-41AC-BDA2-60892DEA873A}"/>
              </a:ext>
            </a:extLst>
          </p:cNvPr>
          <p:cNvPicPr>
            <a:picLocks noChangeAspect="1"/>
          </p:cNvPicPr>
          <p:nvPr/>
        </p:nvPicPr>
        <p:blipFill>
          <a:blip r:embed="rId2"/>
          <a:stretch>
            <a:fillRect/>
          </a:stretch>
        </p:blipFill>
        <p:spPr>
          <a:xfrm>
            <a:off x="5809129" y="1678405"/>
            <a:ext cx="3214617" cy="2569838"/>
          </a:xfrm>
          <a:prstGeom prst="rect">
            <a:avLst/>
          </a:prstGeom>
        </p:spPr>
      </p:pic>
    </p:spTree>
    <p:extLst>
      <p:ext uri="{BB962C8B-B14F-4D97-AF65-F5344CB8AC3E}">
        <p14:creationId xmlns:p14="http://schemas.microsoft.com/office/powerpoint/2010/main" val="3784109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0A00F3-BE42-92B4-5CEC-27149B130DF4}"/>
              </a:ext>
            </a:extLst>
          </p:cNvPr>
          <p:cNvSpPr>
            <a:spLocks noGrp="1"/>
          </p:cNvSpPr>
          <p:nvPr>
            <p:ph type="ctrTitle"/>
          </p:nvPr>
        </p:nvSpPr>
        <p:spPr>
          <a:xfrm>
            <a:off x="479596" y="769097"/>
            <a:ext cx="7371563" cy="733868"/>
          </a:xfrm>
        </p:spPr>
        <p:txBody>
          <a:bodyPr/>
          <a:lstStyle/>
          <a:p>
            <a:r>
              <a:rPr lang="sv-SE" sz="1400" dirty="0"/>
              <a:t>Ungdomars efterfrågan på utbildning</a:t>
            </a:r>
            <a:br>
              <a:rPr lang="sv-SE" sz="1400" dirty="0"/>
            </a:br>
            <a:endParaRPr lang="sv-SE" sz="1400" dirty="0"/>
          </a:p>
        </p:txBody>
      </p:sp>
      <p:sp>
        <p:nvSpPr>
          <p:cNvPr id="3" name="Platshållare för text 2">
            <a:extLst>
              <a:ext uri="{FF2B5EF4-FFF2-40B4-BE49-F238E27FC236}">
                <a16:creationId xmlns:a16="http://schemas.microsoft.com/office/drawing/2014/main" id="{194212C6-7D8D-A97B-5C7F-8BB44EB785AD}"/>
              </a:ext>
            </a:extLst>
          </p:cNvPr>
          <p:cNvSpPr>
            <a:spLocks noGrp="1"/>
          </p:cNvSpPr>
          <p:nvPr>
            <p:ph type="body" sz="quarter" idx="10"/>
          </p:nvPr>
        </p:nvSpPr>
        <p:spPr>
          <a:xfrm>
            <a:off x="262940" y="1355072"/>
            <a:ext cx="4452687" cy="3629303"/>
          </a:xfrm>
        </p:spPr>
        <p:txBody>
          <a:bodyPr/>
          <a:lstStyle/>
          <a:p>
            <a:r>
              <a:rPr lang="sv-SE" sz="1200" dirty="0"/>
              <a:t>En större andel ungdomar som söker till ett högskole-förberedande program än ett yrkesprogram nationellt, andelen är högre i riket än i Västra Götalands län.</a:t>
            </a:r>
          </a:p>
          <a:p>
            <a:r>
              <a:rPr lang="sv-SE" sz="1200" dirty="0"/>
              <a:t>Könsfördelning bland förstahandssökande i länet läsåret 2022/23 var för högskoleförberedande program 53 % kvinnor och 47 % män. För yrkesprogram 41 % kvinnor och 59 % män.</a:t>
            </a:r>
          </a:p>
          <a:p>
            <a:r>
              <a:rPr lang="sv-SE" sz="1200" dirty="0"/>
              <a:t>Den största ökningen för yrkesprogram över tid har skett för fordons- och transportprogrammet och den största minskningen för vård- och omsorgsprogrammet.</a:t>
            </a:r>
          </a:p>
          <a:p>
            <a:r>
              <a:rPr lang="sv-SE" sz="1200" dirty="0"/>
              <a:t>Bland de högskoleförberedande programmen har ekonomi- och samhällsvetenskapsprogrammet högst andel förstahandssökande till läsåret 2022/23.</a:t>
            </a:r>
          </a:p>
          <a:p>
            <a:r>
              <a:rPr lang="sv-SE" sz="1200" dirty="0"/>
              <a:t>Naturvetenskapsprogrammet, teknikprogrammet och humanistiska programmet har däremot minskat i andelen förstahandssökande sedan läsåret 2017/18.</a:t>
            </a:r>
          </a:p>
        </p:txBody>
      </p:sp>
      <p:pic>
        <p:nvPicPr>
          <p:cNvPr id="5" name="Bildobjekt 4">
            <a:extLst>
              <a:ext uri="{FF2B5EF4-FFF2-40B4-BE49-F238E27FC236}">
                <a16:creationId xmlns:a16="http://schemas.microsoft.com/office/drawing/2014/main" id="{FEFDD179-D44B-F735-1B79-D169805B930C}"/>
              </a:ext>
            </a:extLst>
          </p:cNvPr>
          <p:cNvPicPr>
            <a:picLocks noChangeAspect="1"/>
          </p:cNvPicPr>
          <p:nvPr/>
        </p:nvPicPr>
        <p:blipFill>
          <a:blip r:embed="rId2"/>
          <a:stretch>
            <a:fillRect/>
          </a:stretch>
        </p:blipFill>
        <p:spPr>
          <a:xfrm>
            <a:off x="4822156" y="1935983"/>
            <a:ext cx="4165433" cy="2301654"/>
          </a:xfrm>
          <a:prstGeom prst="rect">
            <a:avLst/>
          </a:prstGeom>
        </p:spPr>
      </p:pic>
      <p:sp>
        <p:nvSpPr>
          <p:cNvPr id="6" name="textruta 5">
            <a:extLst>
              <a:ext uri="{FF2B5EF4-FFF2-40B4-BE49-F238E27FC236}">
                <a16:creationId xmlns:a16="http://schemas.microsoft.com/office/drawing/2014/main" id="{C4582301-4838-3328-3707-BA03DF4BBC73}"/>
              </a:ext>
            </a:extLst>
          </p:cNvPr>
          <p:cNvSpPr txBox="1"/>
          <p:nvPr/>
        </p:nvSpPr>
        <p:spPr>
          <a:xfrm>
            <a:off x="4928686" y="1205573"/>
            <a:ext cx="4058903" cy="461665"/>
          </a:xfrm>
          <a:prstGeom prst="rect">
            <a:avLst/>
          </a:prstGeom>
          <a:noFill/>
        </p:spPr>
        <p:txBody>
          <a:bodyPr wrap="square" rtlCol="0">
            <a:spAutoFit/>
          </a:bodyPr>
          <a:lstStyle/>
          <a:p>
            <a:r>
              <a:rPr lang="sv-SE" sz="1200" b="1" dirty="0"/>
              <a:t>Förstahandssökande till yrkesprogram respektive högskoleförberedande program i länet och riket, 2022/23.</a:t>
            </a:r>
          </a:p>
        </p:txBody>
      </p:sp>
      <p:sp>
        <p:nvSpPr>
          <p:cNvPr id="7" name="textruta 6">
            <a:extLst>
              <a:ext uri="{FF2B5EF4-FFF2-40B4-BE49-F238E27FC236}">
                <a16:creationId xmlns:a16="http://schemas.microsoft.com/office/drawing/2014/main" id="{C45C82DF-4C77-9555-7EB2-71B2A2280155}"/>
              </a:ext>
            </a:extLst>
          </p:cNvPr>
          <p:cNvSpPr txBox="1"/>
          <p:nvPr/>
        </p:nvSpPr>
        <p:spPr>
          <a:xfrm>
            <a:off x="5023184" y="4239768"/>
            <a:ext cx="3857876" cy="461665"/>
          </a:xfrm>
          <a:prstGeom prst="rect">
            <a:avLst/>
          </a:prstGeom>
          <a:noFill/>
        </p:spPr>
        <p:txBody>
          <a:bodyPr wrap="square" rtlCol="0">
            <a:spAutoFit/>
          </a:bodyPr>
          <a:lstStyle/>
          <a:p>
            <a:r>
              <a:rPr lang="sv-SE" sz="1200" dirty="0"/>
              <a:t>Andelen förstahandssökande till yrkesprogrammen i Västra Götalands län, läsåret 2022/23 var 37 %.</a:t>
            </a:r>
          </a:p>
        </p:txBody>
      </p:sp>
    </p:spTree>
    <p:extLst>
      <p:ext uri="{BB962C8B-B14F-4D97-AF65-F5344CB8AC3E}">
        <p14:creationId xmlns:p14="http://schemas.microsoft.com/office/powerpoint/2010/main" val="2854059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228606-6312-DA02-CC67-C38AFF3B1086}"/>
              </a:ext>
            </a:extLst>
          </p:cNvPr>
          <p:cNvSpPr>
            <a:spLocks noGrp="1"/>
          </p:cNvSpPr>
          <p:nvPr>
            <p:ph type="ctrTitle"/>
          </p:nvPr>
        </p:nvSpPr>
        <p:spPr>
          <a:xfrm>
            <a:off x="389359" y="683892"/>
            <a:ext cx="7371563" cy="733868"/>
          </a:xfrm>
        </p:spPr>
        <p:txBody>
          <a:bodyPr/>
          <a:lstStyle/>
          <a:p>
            <a:r>
              <a:rPr lang="sv-SE" sz="1600" dirty="0"/>
              <a:t>Utbud av nationella program i Fyrbodal, läsåret 2022/2023</a:t>
            </a:r>
          </a:p>
        </p:txBody>
      </p:sp>
      <p:sp>
        <p:nvSpPr>
          <p:cNvPr id="3" name="Platshållare för text 2">
            <a:extLst>
              <a:ext uri="{FF2B5EF4-FFF2-40B4-BE49-F238E27FC236}">
                <a16:creationId xmlns:a16="http://schemas.microsoft.com/office/drawing/2014/main" id="{AB7C4C5C-F3EE-680F-B855-915A8D72CE0B}"/>
              </a:ext>
            </a:extLst>
          </p:cNvPr>
          <p:cNvSpPr>
            <a:spLocks noGrp="1"/>
          </p:cNvSpPr>
          <p:nvPr>
            <p:ph type="body" sz="quarter" idx="10"/>
          </p:nvPr>
        </p:nvSpPr>
        <p:spPr>
          <a:xfrm>
            <a:off x="389359" y="1637698"/>
            <a:ext cx="4242799" cy="3183754"/>
          </a:xfrm>
        </p:spPr>
        <p:txBody>
          <a:bodyPr/>
          <a:lstStyle/>
          <a:p>
            <a:pPr marL="0" indent="0">
              <a:buNone/>
            </a:pPr>
            <a:r>
              <a:rPr lang="sv-SE" sz="1300" b="1" dirty="0"/>
              <a:t>Inom Fyrbodal finns fem elevpendlingsområden</a:t>
            </a:r>
            <a:r>
              <a:rPr lang="sv-SE" sz="1300" dirty="0"/>
              <a:t>:</a:t>
            </a:r>
          </a:p>
          <a:p>
            <a:r>
              <a:rPr lang="sv-SE" sz="1300" dirty="0"/>
              <a:t>Pendlingsområde 1: Åmål, Bengtsfors, (Säffle)</a:t>
            </a:r>
            <a:br>
              <a:rPr lang="sv-SE" sz="1300" dirty="0"/>
            </a:br>
            <a:r>
              <a:rPr lang="sv-SE" sz="1300" dirty="0">
                <a:solidFill>
                  <a:schemeClr val="accent1"/>
                </a:solidFill>
              </a:rPr>
              <a:t>13 av 18 nationella program läsåret 2022/23</a:t>
            </a:r>
            <a:r>
              <a:rPr lang="sv-SE" sz="1300" dirty="0"/>
              <a:t>.</a:t>
            </a:r>
          </a:p>
          <a:p>
            <a:r>
              <a:rPr lang="sv-SE" sz="1300" dirty="0"/>
              <a:t>Pendlingsområde 2: Dals-Ed, Färgelanda, Munkedal, Strömstad, Tanum, Uddevalla, </a:t>
            </a:r>
            <a:r>
              <a:rPr lang="sv-SE" sz="1300" dirty="0">
                <a:solidFill>
                  <a:schemeClr val="accent1"/>
                </a:solidFill>
              </a:rPr>
              <a:t>17 av 18 nationella program</a:t>
            </a:r>
          </a:p>
          <a:p>
            <a:r>
              <a:rPr lang="sv-SE" sz="1300" dirty="0"/>
              <a:t>Pendlingsområde 3: Lysekil, Sotenäs</a:t>
            </a:r>
            <a:br>
              <a:rPr lang="sv-SE" sz="1300" dirty="0"/>
            </a:br>
            <a:r>
              <a:rPr lang="sv-SE" sz="1300" dirty="0">
                <a:solidFill>
                  <a:schemeClr val="accent1"/>
                </a:solidFill>
              </a:rPr>
              <a:t>11 av 18 nationella program </a:t>
            </a:r>
          </a:p>
          <a:p>
            <a:r>
              <a:rPr lang="sv-SE" sz="1300" dirty="0"/>
              <a:t>Pendlingsområde 4: Mellerud, Trollhättan, Vänersborg,(Lilla Edet)</a:t>
            </a:r>
            <a:br>
              <a:rPr lang="sv-SE" sz="1300" dirty="0"/>
            </a:br>
            <a:r>
              <a:rPr lang="sv-SE" sz="1300" dirty="0">
                <a:solidFill>
                  <a:schemeClr val="accent1"/>
                </a:solidFill>
              </a:rPr>
              <a:t>17 av 18 nationella program</a:t>
            </a:r>
          </a:p>
          <a:p>
            <a:r>
              <a:rPr lang="sv-SE" sz="1300" dirty="0"/>
              <a:t>Pendlingsområde 5: Orust, (Tjörn, Stenungssund)</a:t>
            </a:r>
            <a:br>
              <a:rPr lang="sv-SE" sz="1300" dirty="0"/>
            </a:br>
            <a:r>
              <a:rPr lang="sv-SE" sz="1300" dirty="0">
                <a:solidFill>
                  <a:schemeClr val="accent1"/>
                </a:solidFill>
              </a:rPr>
              <a:t>15 av 18 nationella program</a:t>
            </a:r>
          </a:p>
        </p:txBody>
      </p:sp>
      <p:pic>
        <p:nvPicPr>
          <p:cNvPr id="5" name="Bildobjekt 4">
            <a:extLst>
              <a:ext uri="{FF2B5EF4-FFF2-40B4-BE49-F238E27FC236}">
                <a16:creationId xmlns:a16="http://schemas.microsoft.com/office/drawing/2014/main" id="{3C0C3B69-8A6F-FABE-1290-FE716787BBED}"/>
              </a:ext>
            </a:extLst>
          </p:cNvPr>
          <p:cNvPicPr>
            <a:picLocks noChangeAspect="1"/>
          </p:cNvPicPr>
          <p:nvPr/>
        </p:nvPicPr>
        <p:blipFill>
          <a:blip r:embed="rId2"/>
          <a:stretch>
            <a:fillRect/>
          </a:stretch>
        </p:blipFill>
        <p:spPr>
          <a:xfrm>
            <a:off x="4487780" y="1637698"/>
            <a:ext cx="4319762" cy="3199595"/>
          </a:xfrm>
          <a:prstGeom prst="rect">
            <a:avLst/>
          </a:prstGeom>
        </p:spPr>
      </p:pic>
    </p:spTree>
    <p:extLst>
      <p:ext uri="{BB962C8B-B14F-4D97-AF65-F5344CB8AC3E}">
        <p14:creationId xmlns:p14="http://schemas.microsoft.com/office/powerpoint/2010/main" val="2745488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5F129DE-28D4-7045-A2A3-7B2EC165C170}"/>
              </a:ext>
            </a:extLst>
          </p:cNvPr>
          <p:cNvSpPr>
            <a:spLocks noGrp="1"/>
          </p:cNvSpPr>
          <p:nvPr>
            <p:ph type="ctrTitle"/>
          </p:nvPr>
        </p:nvSpPr>
        <p:spPr>
          <a:xfrm>
            <a:off x="828508" y="779005"/>
            <a:ext cx="7371563" cy="733868"/>
          </a:xfrm>
        </p:spPr>
        <p:txBody>
          <a:bodyPr/>
          <a:lstStyle/>
          <a:p>
            <a:r>
              <a:rPr lang="sv-SE" sz="1600" dirty="0"/>
              <a:t>Gymnasieskolan</a:t>
            </a:r>
          </a:p>
        </p:txBody>
      </p:sp>
      <p:sp>
        <p:nvSpPr>
          <p:cNvPr id="5" name="Platshållare för text 4">
            <a:extLst>
              <a:ext uri="{FF2B5EF4-FFF2-40B4-BE49-F238E27FC236}">
                <a16:creationId xmlns:a16="http://schemas.microsoft.com/office/drawing/2014/main" id="{C111F29B-9D56-9345-B52D-9CE8525818F3}"/>
              </a:ext>
            </a:extLst>
          </p:cNvPr>
          <p:cNvSpPr>
            <a:spLocks noGrp="1"/>
          </p:cNvSpPr>
          <p:nvPr>
            <p:ph type="body" sz="quarter" idx="10"/>
          </p:nvPr>
        </p:nvSpPr>
        <p:spPr>
          <a:xfrm>
            <a:off x="539750" y="1617298"/>
            <a:ext cx="4754145" cy="3125031"/>
          </a:xfrm>
        </p:spPr>
        <p:txBody>
          <a:bodyPr/>
          <a:lstStyle/>
          <a:p>
            <a:r>
              <a:rPr lang="sv-SE" sz="1200" b="0" i="0" u="none" strike="noStrike" baseline="0" dirty="0">
                <a:solidFill>
                  <a:srgbClr val="000000"/>
                </a:solidFill>
              </a:rPr>
              <a:t>Idag är det brist på gymnasialt yrkesutbildade inom flera områden på arbetsmarknaden</a:t>
            </a:r>
          </a:p>
          <a:p>
            <a:r>
              <a:rPr lang="sv-SE" sz="1200" b="0" i="0" u="none" strike="noStrike" baseline="0" dirty="0">
                <a:solidFill>
                  <a:srgbClr val="000000"/>
                </a:solidFill>
              </a:rPr>
              <a:t>För att möta arbetsmarknadens behov och ungdomars efterfrågan bör platser i Västra Götalands län omdisponeras från högskoleförberedande program till yrkesprogram. </a:t>
            </a:r>
          </a:p>
          <a:p>
            <a:r>
              <a:rPr lang="sv-SE" sz="1200" b="0" i="0" u="none" strike="noStrike" baseline="0" dirty="0">
                <a:solidFill>
                  <a:srgbClr val="000000"/>
                </a:solidFill>
              </a:rPr>
              <a:t>För att möta arbetsmarknadens behov och ungdomars efterfrågan bör platser i Västra Götalands län omdisponeras från högskoleförberedande program till yrkesprogram. Det gäller:</a:t>
            </a:r>
          </a:p>
          <a:p>
            <a:pPr marL="0" indent="0">
              <a:buNone/>
            </a:pPr>
            <a:r>
              <a:rPr lang="sv-SE" sz="1200" b="0" i="0" u="none" strike="noStrike" baseline="0" dirty="0">
                <a:solidFill>
                  <a:srgbClr val="000000"/>
                </a:solidFill>
              </a:rPr>
              <a:t>       - bygg- och anläggningsprogrammet </a:t>
            </a:r>
            <a:br>
              <a:rPr lang="sv-SE" sz="1200" b="0" i="0" u="none" strike="noStrike" baseline="0" dirty="0">
                <a:solidFill>
                  <a:srgbClr val="000000"/>
                </a:solidFill>
              </a:rPr>
            </a:br>
            <a:r>
              <a:rPr lang="sv-SE" sz="1200" dirty="0">
                <a:solidFill>
                  <a:srgbClr val="000000"/>
                </a:solidFill>
              </a:rPr>
              <a:t>       - el- och energiprogrammet</a:t>
            </a:r>
            <a:br>
              <a:rPr lang="sv-SE" sz="1200" dirty="0">
                <a:solidFill>
                  <a:srgbClr val="000000"/>
                </a:solidFill>
              </a:rPr>
            </a:br>
            <a:r>
              <a:rPr lang="sv-SE" sz="1200" dirty="0">
                <a:solidFill>
                  <a:srgbClr val="000000"/>
                </a:solidFill>
              </a:rPr>
              <a:t>       - fordons- och transportprogrammet</a:t>
            </a:r>
            <a:br>
              <a:rPr lang="sv-SE" sz="1200" dirty="0">
                <a:solidFill>
                  <a:srgbClr val="000000"/>
                </a:solidFill>
              </a:rPr>
            </a:br>
            <a:r>
              <a:rPr lang="sv-SE" sz="1200" dirty="0">
                <a:solidFill>
                  <a:srgbClr val="000000"/>
                </a:solidFill>
              </a:rPr>
              <a:t>       - industritekniska programmet</a:t>
            </a:r>
            <a:br>
              <a:rPr lang="sv-SE" sz="1200" dirty="0">
                <a:solidFill>
                  <a:srgbClr val="000000"/>
                </a:solidFill>
              </a:rPr>
            </a:br>
            <a:r>
              <a:rPr lang="sv-SE" sz="1200" dirty="0">
                <a:solidFill>
                  <a:srgbClr val="000000"/>
                </a:solidFill>
              </a:rPr>
              <a:t>       - vård- och omsorgsprogrammet</a:t>
            </a:r>
            <a:endParaRPr lang="sv-SE" sz="1200" b="0" i="0" u="none" strike="noStrike" baseline="0" dirty="0">
              <a:solidFill>
                <a:srgbClr val="000000"/>
              </a:solidFill>
            </a:endParaRPr>
          </a:p>
        </p:txBody>
      </p:sp>
      <p:pic>
        <p:nvPicPr>
          <p:cNvPr id="3" name="Bildobjekt 2">
            <a:extLst>
              <a:ext uri="{FF2B5EF4-FFF2-40B4-BE49-F238E27FC236}">
                <a16:creationId xmlns:a16="http://schemas.microsoft.com/office/drawing/2014/main" id="{D550570A-513F-12D0-6DE6-254060544A61}"/>
              </a:ext>
            </a:extLst>
          </p:cNvPr>
          <p:cNvPicPr>
            <a:picLocks noChangeAspect="1"/>
          </p:cNvPicPr>
          <p:nvPr/>
        </p:nvPicPr>
        <p:blipFill>
          <a:blip r:embed="rId2"/>
          <a:stretch>
            <a:fillRect/>
          </a:stretch>
        </p:blipFill>
        <p:spPr>
          <a:xfrm>
            <a:off x="6033838" y="1858878"/>
            <a:ext cx="1877476" cy="2576071"/>
          </a:xfrm>
          <a:prstGeom prst="rect">
            <a:avLst/>
          </a:prstGeom>
        </p:spPr>
      </p:pic>
    </p:spTree>
    <p:extLst>
      <p:ext uri="{BB962C8B-B14F-4D97-AF65-F5344CB8AC3E}">
        <p14:creationId xmlns:p14="http://schemas.microsoft.com/office/powerpoint/2010/main" val="4124134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46EF8F-4446-69D0-9566-CA40120963FD}"/>
              </a:ext>
            </a:extLst>
          </p:cNvPr>
          <p:cNvSpPr>
            <a:spLocks noGrp="1"/>
          </p:cNvSpPr>
          <p:nvPr>
            <p:ph type="ctrTitle"/>
          </p:nvPr>
        </p:nvSpPr>
        <p:spPr>
          <a:xfrm>
            <a:off x="419434" y="653801"/>
            <a:ext cx="7371563" cy="733868"/>
          </a:xfrm>
        </p:spPr>
        <p:txBody>
          <a:bodyPr/>
          <a:lstStyle/>
          <a:p>
            <a:r>
              <a:rPr lang="sv-SE" sz="1400" dirty="0"/>
              <a:t>Statistiska centralbyrån (SCB) 1</a:t>
            </a:r>
          </a:p>
        </p:txBody>
      </p:sp>
      <p:sp>
        <p:nvSpPr>
          <p:cNvPr id="3" name="Platshållare för text 2">
            <a:extLst>
              <a:ext uri="{FF2B5EF4-FFF2-40B4-BE49-F238E27FC236}">
                <a16:creationId xmlns:a16="http://schemas.microsoft.com/office/drawing/2014/main" id="{E846BF85-8324-76E5-D941-015964B083E4}"/>
              </a:ext>
            </a:extLst>
          </p:cNvPr>
          <p:cNvSpPr>
            <a:spLocks noGrp="1"/>
          </p:cNvSpPr>
          <p:nvPr>
            <p:ph type="body" sz="quarter" idx="10"/>
          </p:nvPr>
        </p:nvSpPr>
        <p:spPr>
          <a:xfrm>
            <a:off x="118646" y="1568818"/>
            <a:ext cx="4314992" cy="3356809"/>
          </a:xfrm>
        </p:spPr>
        <p:txBody>
          <a:bodyPr/>
          <a:lstStyle/>
          <a:p>
            <a:r>
              <a:rPr lang="sv-SE" sz="1300" dirty="0"/>
              <a:t>Enligt SCB riskerar det på sikt att bli </a:t>
            </a:r>
            <a:r>
              <a:rPr lang="sv-SE" sz="1300" b="1" dirty="0"/>
              <a:t>brist</a:t>
            </a:r>
            <a:r>
              <a:rPr lang="sv-SE" sz="1300" dirty="0"/>
              <a:t> på utbildade från bygg- och anläggningsprogrammet, el- och energiprogrammet och fordons och transportprogrammet, samtidigt som andelen förstahandssökande har varit något högre än andelen erbjudna platser under de senaste åren.</a:t>
            </a:r>
          </a:p>
          <a:p>
            <a:r>
              <a:rPr lang="sv-SE" sz="1300" dirty="0"/>
              <a:t>Det väntas också bli </a:t>
            </a:r>
            <a:r>
              <a:rPr lang="sv-SE" sz="1300" b="1" dirty="0"/>
              <a:t>brist</a:t>
            </a:r>
            <a:r>
              <a:rPr lang="sv-SE" sz="1300" dirty="0"/>
              <a:t> på arbetskraft med gymnasial utbildning inom industriteknik, restaurang och livsmedel samt vård och omsorg. </a:t>
            </a:r>
          </a:p>
          <a:p>
            <a:r>
              <a:rPr lang="sv-SE" sz="1300" dirty="0"/>
              <a:t>För industritekniska programmet samt vård- och omsorgsprogrammet bedömer Skolverket att andelen erbjudna platser bör </a:t>
            </a:r>
            <a:r>
              <a:rPr lang="sv-SE" sz="1300" b="1" dirty="0"/>
              <a:t>öka</a:t>
            </a:r>
            <a:r>
              <a:rPr lang="sv-SE" sz="1300" dirty="0"/>
              <a:t>. </a:t>
            </a:r>
          </a:p>
          <a:p>
            <a:r>
              <a:rPr lang="sv-SE" sz="1300" dirty="0"/>
              <a:t>De som har läst dessa program har relativt hög total etableringsgrad, det vill säga att de antingen är etablerade på arbetsmarknaden eller har fortsatt sina studier i högskolan.</a:t>
            </a:r>
          </a:p>
        </p:txBody>
      </p:sp>
      <p:pic>
        <p:nvPicPr>
          <p:cNvPr id="5" name="Bildobjekt 4">
            <a:extLst>
              <a:ext uri="{FF2B5EF4-FFF2-40B4-BE49-F238E27FC236}">
                <a16:creationId xmlns:a16="http://schemas.microsoft.com/office/drawing/2014/main" id="{C23F438C-B39E-521E-F2F9-FFCC277C4A80}"/>
              </a:ext>
            </a:extLst>
          </p:cNvPr>
          <p:cNvPicPr>
            <a:picLocks noChangeAspect="1"/>
          </p:cNvPicPr>
          <p:nvPr/>
        </p:nvPicPr>
        <p:blipFill>
          <a:blip r:embed="rId2"/>
          <a:stretch>
            <a:fillRect/>
          </a:stretch>
        </p:blipFill>
        <p:spPr>
          <a:xfrm>
            <a:off x="4890600" y="1568818"/>
            <a:ext cx="3942250" cy="3362825"/>
          </a:xfrm>
          <a:prstGeom prst="rect">
            <a:avLst/>
          </a:prstGeom>
        </p:spPr>
      </p:pic>
      <p:sp>
        <p:nvSpPr>
          <p:cNvPr id="6" name="textruta 5">
            <a:extLst>
              <a:ext uri="{FF2B5EF4-FFF2-40B4-BE49-F238E27FC236}">
                <a16:creationId xmlns:a16="http://schemas.microsoft.com/office/drawing/2014/main" id="{756506D3-03D8-FC9A-68CB-23AB17EC09ED}"/>
              </a:ext>
            </a:extLst>
          </p:cNvPr>
          <p:cNvSpPr txBox="1"/>
          <p:nvPr/>
        </p:nvSpPr>
        <p:spPr>
          <a:xfrm>
            <a:off x="4830442" y="1137931"/>
            <a:ext cx="3833966" cy="461665"/>
          </a:xfrm>
          <a:prstGeom prst="rect">
            <a:avLst/>
          </a:prstGeom>
          <a:noFill/>
        </p:spPr>
        <p:txBody>
          <a:bodyPr wrap="square" rtlCol="0">
            <a:spAutoFit/>
          </a:bodyPr>
          <a:lstStyle/>
          <a:p>
            <a:r>
              <a:rPr lang="sv-SE" sz="1200" b="1" dirty="0"/>
              <a:t>Skolverkets bedömning av utbildningsutbudet för nationella yrkesprogram i gymnasieskolan i länet.</a:t>
            </a:r>
          </a:p>
        </p:txBody>
      </p:sp>
    </p:spTree>
    <p:extLst>
      <p:ext uri="{BB962C8B-B14F-4D97-AF65-F5344CB8AC3E}">
        <p14:creationId xmlns:p14="http://schemas.microsoft.com/office/powerpoint/2010/main" val="3305983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2FAFFA-4871-9230-AECE-EA6409EBD408}"/>
              </a:ext>
            </a:extLst>
          </p:cNvPr>
          <p:cNvSpPr>
            <a:spLocks noGrp="1"/>
          </p:cNvSpPr>
          <p:nvPr>
            <p:ph type="ctrTitle"/>
          </p:nvPr>
        </p:nvSpPr>
        <p:spPr>
          <a:xfrm>
            <a:off x="492335" y="944478"/>
            <a:ext cx="3339723" cy="364453"/>
          </a:xfrm>
        </p:spPr>
        <p:txBody>
          <a:bodyPr/>
          <a:lstStyle/>
          <a:p>
            <a:r>
              <a:rPr lang="sv-SE" sz="1400" dirty="0"/>
              <a:t>Statistiska centralbyrån (SCB) 2</a:t>
            </a:r>
          </a:p>
        </p:txBody>
      </p:sp>
      <p:sp>
        <p:nvSpPr>
          <p:cNvPr id="3" name="Platshållare för text 2">
            <a:extLst>
              <a:ext uri="{FF2B5EF4-FFF2-40B4-BE49-F238E27FC236}">
                <a16:creationId xmlns:a16="http://schemas.microsoft.com/office/drawing/2014/main" id="{7081AE35-683B-3D01-BA21-1F4F92AF8798}"/>
              </a:ext>
            </a:extLst>
          </p:cNvPr>
          <p:cNvSpPr>
            <a:spLocks noGrp="1"/>
          </p:cNvSpPr>
          <p:nvPr>
            <p:ph type="body" sz="quarter" idx="10"/>
          </p:nvPr>
        </p:nvSpPr>
        <p:spPr>
          <a:xfrm>
            <a:off x="245688" y="1461111"/>
            <a:ext cx="4268092" cy="3538228"/>
          </a:xfrm>
        </p:spPr>
        <p:txBody>
          <a:bodyPr/>
          <a:lstStyle/>
          <a:p>
            <a:r>
              <a:rPr lang="sv-SE" sz="1200" dirty="0"/>
              <a:t>För restaurang- och livsmedelsprogrammet bedömer Skolverket att andelen platser bör </a:t>
            </a:r>
            <a:r>
              <a:rPr lang="sv-SE" sz="1200" b="1" dirty="0"/>
              <a:t>behållas</a:t>
            </a:r>
            <a:r>
              <a:rPr lang="sv-SE" sz="1200" dirty="0"/>
              <a:t> på nuvarande nivå. Medan det enligt SCB väntas bli brist på arbetskraft, är etableringsgraden låg bland tidigare elever och en liten andel arbetar inom yrken som matchar deras utbildning. </a:t>
            </a:r>
          </a:p>
          <a:p>
            <a:r>
              <a:rPr lang="sv-SE" sz="1200" dirty="0"/>
              <a:t>Det kommande frisör- och stylistprogrammets andel erbjudna platser bör vara </a:t>
            </a:r>
            <a:r>
              <a:rPr lang="sv-SE" sz="1200" b="1" dirty="0"/>
              <a:t>lägre</a:t>
            </a:r>
            <a:r>
              <a:rPr lang="sv-SE" sz="1200" dirty="0"/>
              <a:t> än för hantverksprogrammet läsåret 2023/24. </a:t>
            </a:r>
          </a:p>
          <a:p>
            <a:r>
              <a:rPr lang="sv-SE" sz="1200" dirty="0"/>
              <a:t>De som har läst det tidigare hantverksprogrammet har en </a:t>
            </a:r>
            <a:r>
              <a:rPr lang="sv-SE" sz="1200" b="1" dirty="0"/>
              <a:t>låg</a:t>
            </a:r>
            <a:r>
              <a:rPr lang="sv-SE" sz="1200" dirty="0"/>
              <a:t> etableringsgrad jämfört med de som läst flera andra yrkesprogram. Andelen förstahandssökande till programmet har varit relativt stabil de senaste åren.</a:t>
            </a:r>
          </a:p>
          <a:p>
            <a:r>
              <a:rPr lang="sv-SE" sz="1200" dirty="0"/>
              <a:t>För övriga yrkesprogram bedömer Skolverket att andelen erbjudna platser bör behållas på </a:t>
            </a:r>
            <a:r>
              <a:rPr lang="sv-SE" sz="1200" b="1" dirty="0"/>
              <a:t>nuvarande</a:t>
            </a:r>
            <a:r>
              <a:rPr lang="sv-SE" sz="1200" dirty="0"/>
              <a:t> nivå.</a:t>
            </a:r>
          </a:p>
        </p:txBody>
      </p:sp>
      <p:pic>
        <p:nvPicPr>
          <p:cNvPr id="5" name="Bildobjekt 4">
            <a:extLst>
              <a:ext uri="{FF2B5EF4-FFF2-40B4-BE49-F238E27FC236}">
                <a16:creationId xmlns:a16="http://schemas.microsoft.com/office/drawing/2014/main" id="{3F341704-B3E8-0F7A-2AD7-F516DDD76195}"/>
              </a:ext>
            </a:extLst>
          </p:cNvPr>
          <p:cNvPicPr>
            <a:picLocks noChangeAspect="1"/>
          </p:cNvPicPr>
          <p:nvPr/>
        </p:nvPicPr>
        <p:blipFill>
          <a:blip r:embed="rId2"/>
          <a:stretch>
            <a:fillRect/>
          </a:stretch>
        </p:blipFill>
        <p:spPr>
          <a:xfrm>
            <a:off x="4702412" y="1515035"/>
            <a:ext cx="4021444" cy="3430381"/>
          </a:xfrm>
          <a:prstGeom prst="rect">
            <a:avLst/>
          </a:prstGeom>
        </p:spPr>
      </p:pic>
      <p:sp>
        <p:nvSpPr>
          <p:cNvPr id="6" name="textruta 5">
            <a:extLst>
              <a:ext uri="{FF2B5EF4-FFF2-40B4-BE49-F238E27FC236}">
                <a16:creationId xmlns:a16="http://schemas.microsoft.com/office/drawing/2014/main" id="{FCE93A27-4FFB-B4D2-2BA0-025507235CC8}"/>
              </a:ext>
            </a:extLst>
          </p:cNvPr>
          <p:cNvSpPr txBox="1"/>
          <p:nvPr/>
        </p:nvSpPr>
        <p:spPr>
          <a:xfrm>
            <a:off x="4630221" y="989381"/>
            <a:ext cx="3790909" cy="461665"/>
          </a:xfrm>
          <a:prstGeom prst="rect">
            <a:avLst/>
          </a:prstGeom>
          <a:noFill/>
        </p:spPr>
        <p:txBody>
          <a:bodyPr wrap="square" rtlCol="0">
            <a:spAutoFit/>
          </a:bodyPr>
          <a:lstStyle/>
          <a:p>
            <a:r>
              <a:rPr lang="sv-SE" sz="1200" b="1" dirty="0"/>
              <a:t>Skolverkets bedömning av utbildningsutbudet för nationella yrkesprogram i gymnasieskolan i länet.</a:t>
            </a:r>
          </a:p>
        </p:txBody>
      </p:sp>
    </p:spTree>
    <p:extLst>
      <p:ext uri="{BB962C8B-B14F-4D97-AF65-F5344CB8AC3E}">
        <p14:creationId xmlns:p14="http://schemas.microsoft.com/office/powerpoint/2010/main" val="3832959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F68ED1-A34D-5606-B9F2-4BA220DC1A5C}"/>
              </a:ext>
            </a:extLst>
          </p:cNvPr>
          <p:cNvSpPr>
            <a:spLocks noGrp="1"/>
          </p:cNvSpPr>
          <p:nvPr>
            <p:ph type="ctrTitle"/>
          </p:nvPr>
        </p:nvSpPr>
        <p:spPr>
          <a:xfrm>
            <a:off x="371308" y="636156"/>
            <a:ext cx="7371563" cy="733868"/>
          </a:xfrm>
        </p:spPr>
        <p:txBody>
          <a:bodyPr/>
          <a:lstStyle/>
          <a:p>
            <a:r>
              <a:rPr lang="sv-SE" sz="1400" dirty="0"/>
              <a:t>Högskoleförberedande program</a:t>
            </a:r>
          </a:p>
        </p:txBody>
      </p:sp>
      <p:sp>
        <p:nvSpPr>
          <p:cNvPr id="3" name="Platshållare för text 2">
            <a:extLst>
              <a:ext uri="{FF2B5EF4-FFF2-40B4-BE49-F238E27FC236}">
                <a16:creationId xmlns:a16="http://schemas.microsoft.com/office/drawing/2014/main" id="{8E017256-4775-43D1-0EAF-8B2E5C5E88B3}"/>
              </a:ext>
            </a:extLst>
          </p:cNvPr>
          <p:cNvSpPr>
            <a:spLocks noGrp="1"/>
          </p:cNvSpPr>
          <p:nvPr>
            <p:ph type="body" sz="quarter" idx="10"/>
          </p:nvPr>
        </p:nvSpPr>
        <p:spPr>
          <a:xfrm>
            <a:off x="433606" y="1463536"/>
            <a:ext cx="3705257" cy="3493650"/>
          </a:xfrm>
        </p:spPr>
        <p:txBody>
          <a:bodyPr/>
          <a:lstStyle/>
          <a:p>
            <a:r>
              <a:rPr lang="sv-SE" sz="1200" dirty="0"/>
              <a:t>I Västra Götalands län finns en risk för </a:t>
            </a:r>
            <a:r>
              <a:rPr lang="sv-SE" sz="1200" b="1" dirty="0"/>
              <a:t>överskott</a:t>
            </a:r>
            <a:r>
              <a:rPr lang="sv-SE" sz="1200" dirty="0"/>
              <a:t> av arbetskraft med högskoleförberedande utbildning som högsta utbildningsnivå, enligt SCB. </a:t>
            </a:r>
          </a:p>
          <a:p>
            <a:r>
              <a:rPr lang="sv-SE" sz="1200" dirty="0"/>
              <a:t>Skolverket bedömer att andelen erbjudna platser bör </a:t>
            </a:r>
            <a:r>
              <a:rPr lang="sv-SE" sz="1200" b="1" dirty="0"/>
              <a:t>minska</a:t>
            </a:r>
            <a:r>
              <a:rPr lang="sv-SE" sz="1200" dirty="0"/>
              <a:t> på samhälls, ekonomi- och estetiska programmet, eftersom utbildade på dessa tre program fortsätter till högskolestudier i</a:t>
            </a:r>
            <a:r>
              <a:rPr lang="sv-SE" sz="1200" b="1" dirty="0"/>
              <a:t> </a:t>
            </a:r>
            <a:r>
              <a:rPr lang="sv-SE" sz="1200" dirty="0"/>
              <a:t>låg</a:t>
            </a:r>
            <a:r>
              <a:rPr lang="sv-SE" sz="1200" b="1" dirty="0"/>
              <a:t> </a:t>
            </a:r>
            <a:r>
              <a:rPr lang="sv-SE" sz="1200" dirty="0"/>
              <a:t>utsträckning jämfört övriga program.</a:t>
            </a:r>
          </a:p>
          <a:p>
            <a:r>
              <a:rPr lang="sv-SE" sz="1200" dirty="0"/>
              <a:t>Även för teknikprogrammet och naturvetenskapsprogrammet bedömer Skolverket att andelen erbjudna platser bör </a:t>
            </a:r>
            <a:r>
              <a:rPr lang="sv-SE" sz="1200" b="1" dirty="0"/>
              <a:t>minska</a:t>
            </a:r>
            <a:r>
              <a:rPr lang="sv-SE" sz="1200" dirty="0"/>
              <a:t>, för att bättre matcha andelen förstahandssökande som har minskat.</a:t>
            </a:r>
          </a:p>
          <a:p>
            <a:r>
              <a:rPr lang="sv-SE" sz="1200" dirty="0"/>
              <a:t>För humanistiska programmet bedömer Skolverket att andelen platser bör behållas på </a:t>
            </a:r>
            <a:r>
              <a:rPr lang="sv-SE" sz="1200" b="1" dirty="0"/>
              <a:t>nuvarande</a:t>
            </a:r>
            <a:r>
              <a:rPr lang="sv-SE" sz="1200" dirty="0"/>
              <a:t> nivå. </a:t>
            </a:r>
          </a:p>
        </p:txBody>
      </p:sp>
      <p:pic>
        <p:nvPicPr>
          <p:cNvPr id="5" name="Bildobjekt 4">
            <a:extLst>
              <a:ext uri="{FF2B5EF4-FFF2-40B4-BE49-F238E27FC236}">
                <a16:creationId xmlns:a16="http://schemas.microsoft.com/office/drawing/2014/main" id="{FDA7FAA3-C532-CDDD-A3EA-CF2B0A830A07}"/>
              </a:ext>
            </a:extLst>
          </p:cNvPr>
          <p:cNvPicPr>
            <a:picLocks noChangeAspect="1"/>
          </p:cNvPicPr>
          <p:nvPr/>
        </p:nvPicPr>
        <p:blipFill>
          <a:blip r:embed="rId2"/>
          <a:stretch>
            <a:fillRect/>
          </a:stretch>
        </p:blipFill>
        <p:spPr>
          <a:xfrm>
            <a:off x="4195483" y="2387203"/>
            <a:ext cx="4846244" cy="1939859"/>
          </a:xfrm>
          <a:prstGeom prst="rect">
            <a:avLst/>
          </a:prstGeom>
        </p:spPr>
      </p:pic>
      <p:sp>
        <p:nvSpPr>
          <p:cNvPr id="6" name="textruta 5">
            <a:extLst>
              <a:ext uri="{FF2B5EF4-FFF2-40B4-BE49-F238E27FC236}">
                <a16:creationId xmlns:a16="http://schemas.microsoft.com/office/drawing/2014/main" id="{9E566E40-3A5B-7CDB-48A5-B18FA66484A4}"/>
              </a:ext>
            </a:extLst>
          </p:cNvPr>
          <p:cNvSpPr txBox="1"/>
          <p:nvPr/>
        </p:nvSpPr>
        <p:spPr>
          <a:xfrm>
            <a:off x="4324000" y="1817441"/>
            <a:ext cx="3908259" cy="461665"/>
          </a:xfrm>
          <a:prstGeom prst="rect">
            <a:avLst/>
          </a:prstGeom>
          <a:noFill/>
        </p:spPr>
        <p:txBody>
          <a:bodyPr wrap="square" rtlCol="0">
            <a:spAutoFit/>
          </a:bodyPr>
          <a:lstStyle/>
          <a:p>
            <a:r>
              <a:rPr lang="sv-SE" sz="1200" b="1" dirty="0"/>
              <a:t>Skolverkets bedömning av utbildningsutbudet för nationella program i gymnasieskolan i länet.</a:t>
            </a:r>
          </a:p>
        </p:txBody>
      </p:sp>
    </p:spTree>
    <p:extLst>
      <p:ext uri="{BB962C8B-B14F-4D97-AF65-F5344CB8AC3E}">
        <p14:creationId xmlns:p14="http://schemas.microsoft.com/office/powerpoint/2010/main" val="2878309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B2321A-744F-82A5-9D38-B6E4FBCB405B}"/>
              </a:ext>
            </a:extLst>
          </p:cNvPr>
          <p:cNvSpPr>
            <a:spLocks noGrp="1"/>
          </p:cNvSpPr>
          <p:nvPr>
            <p:ph type="ctrTitle"/>
          </p:nvPr>
        </p:nvSpPr>
        <p:spPr>
          <a:xfrm>
            <a:off x="365292" y="489715"/>
            <a:ext cx="7371563" cy="733868"/>
          </a:xfrm>
        </p:spPr>
        <p:txBody>
          <a:bodyPr/>
          <a:lstStyle/>
          <a:p>
            <a:r>
              <a:rPr lang="sv-SE" sz="1400" dirty="0"/>
              <a:t>Komvux</a:t>
            </a:r>
          </a:p>
        </p:txBody>
      </p:sp>
      <p:sp>
        <p:nvSpPr>
          <p:cNvPr id="3" name="Platshållare för text 2">
            <a:extLst>
              <a:ext uri="{FF2B5EF4-FFF2-40B4-BE49-F238E27FC236}">
                <a16:creationId xmlns:a16="http://schemas.microsoft.com/office/drawing/2014/main" id="{0C3461C9-1143-7A86-4D2E-2887AFAA558F}"/>
              </a:ext>
            </a:extLst>
          </p:cNvPr>
          <p:cNvSpPr>
            <a:spLocks noGrp="1"/>
          </p:cNvSpPr>
          <p:nvPr>
            <p:ph type="body" sz="quarter" idx="10"/>
          </p:nvPr>
        </p:nvSpPr>
        <p:spPr>
          <a:xfrm>
            <a:off x="76536" y="1246928"/>
            <a:ext cx="4495465" cy="3782271"/>
          </a:xfrm>
        </p:spPr>
        <p:txBody>
          <a:bodyPr/>
          <a:lstStyle/>
          <a:p>
            <a:r>
              <a:rPr lang="sv-SE" sz="1200" dirty="0"/>
              <a:t>För att möta arbetsmarknadens behov och vuxnas efterfrågan anser Skolverket att antalet elever bör </a:t>
            </a:r>
            <a:r>
              <a:rPr lang="sv-SE" sz="1200" b="1" dirty="0"/>
              <a:t>öka</a:t>
            </a:r>
            <a:r>
              <a:rPr lang="sv-SE" sz="1200" dirty="0"/>
              <a:t> på flera yrkesinriktningar inom komvux.</a:t>
            </a:r>
          </a:p>
          <a:p>
            <a:r>
              <a:rPr lang="sv-SE" sz="1200" dirty="0"/>
              <a:t>Om det inte finns möjlighet att öka det totala antalet elever inom komvux, kan det behövas en </a:t>
            </a:r>
            <a:r>
              <a:rPr lang="sv-SE" sz="1200" b="1" dirty="0"/>
              <a:t>omfördelning</a:t>
            </a:r>
            <a:r>
              <a:rPr lang="sv-SE" sz="1200" dirty="0"/>
              <a:t> av platser mellan yrkesinriktningarna för att tillgodose arbetsmarknadens behov.</a:t>
            </a:r>
          </a:p>
          <a:p>
            <a:r>
              <a:rPr lang="sv-SE" sz="1200" dirty="0"/>
              <a:t>Fler utbildningsplatser bör </a:t>
            </a:r>
            <a:r>
              <a:rPr lang="sv-SE" sz="1200" b="1" dirty="0"/>
              <a:t>öka</a:t>
            </a:r>
            <a:r>
              <a:rPr lang="sv-SE" sz="1200" dirty="0"/>
              <a:t> främst inom el och energi, industriteknik samt vård och omsorg. Antalet platser bör också öka inom bygg och anläggning samt fordon och transport.</a:t>
            </a:r>
          </a:p>
          <a:p>
            <a:r>
              <a:rPr lang="sv-SE" sz="1200" dirty="0"/>
              <a:t>Skolverket bedömer att antalet platser inom försäljning och service samt hotell och turism bör </a:t>
            </a:r>
            <a:r>
              <a:rPr lang="sv-SE" sz="1200" b="1" dirty="0"/>
              <a:t>minska</a:t>
            </a:r>
            <a:r>
              <a:rPr lang="sv-SE" sz="1200" dirty="0"/>
              <a:t>, eftersom behovet inte är lika stort och etableringsgraden är relativt låg. </a:t>
            </a:r>
          </a:p>
          <a:p>
            <a:r>
              <a:rPr lang="sv-SE" sz="1200" dirty="0"/>
              <a:t>Även antalet utbildningsplatser inom det kommande yrkesområdet frisör och stylist bör </a:t>
            </a:r>
            <a:r>
              <a:rPr lang="sv-SE" sz="1200" b="1" dirty="0"/>
              <a:t>minska</a:t>
            </a:r>
            <a:r>
              <a:rPr lang="sv-SE" sz="1200" dirty="0"/>
              <a:t> i förhållande till antalet utbildningsplatser.</a:t>
            </a:r>
          </a:p>
        </p:txBody>
      </p:sp>
      <p:pic>
        <p:nvPicPr>
          <p:cNvPr id="5" name="Bildobjekt 4">
            <a:extLst>
              <a:ext uri="{FF2B5EF4-FFF2-40B4-BE49-F238E27FC236}">
                <a16:creationId xmlns:a16="http://schemas.microsoft.com/office/drawing/2014/main" id="{2B9CD5ED-59C1-3E4E-87DA-7451A4A1AF1F}"/>
              </a:ext>
            </a:extLst>
          </p:cNvPr>
          <p:cNvPicPr>
            <a:picLocks noChangeAspect="1"/>
          </p:cNvPicPr>
          <p:nvPr/>
        </p:nvPicPr>
        <p:blipFill>
          <a:blip r:embed="rId2"/>
          <a:stretch>
            <a:fillRect/>
          </a:stretch>
        </p:blipFill>
        <p:spPr>
          <a:xfrm>
            <a:off x="4572001" y="1620783"/>
            <a:ext cx="4495464" cy="3270006"/>
          </a:xfrm>
          <a:prstGeom prst="rect">
            <a:avLst/>
          </a:prstGeom>
        </p:spPr>
      </p:pic>
      <p:sp>
        <p:nvSpPr>
          <p:cNvPr id="6" name="textruta 5">
            <a:extLst>
              <a:ext uri="{FF2B5EF4-FFF2-40B4-BE49-F238E27FC236}">
                <a16:creationId xmlns:a16="http://schemas.microsoft.com/office/drawing/2014/main" id="{AE2CB7E0-1622-AB05-D113-9D974F3BD00F}"/>
              </a:ext>
            </a:extLst>
          </p:cNvPr>
          <p:cNvSpPr txBox="1"/>
          <p:nvPr/>
        </p:nvSpPr>
        <p:spPr>
          <a:xfrm>
            <a:off x="4509247" y="1072715"/>
            <a:ext cx="4047372" cy="461665"/>
          </a:xfrm>
          <a:prstGeom prst="rect">
            <a:avLst/>
          </a:prstGeom>
          <a:noFill/>
        </p:spPr>
        <p:txBody>
          <a:bodyPr wrap="square" rtlCol="0">
            <a:spAutoFit/>
          </a:bodyPr>
          <a:lstStyle/>
          <a:p>
            <a:r>
              <a:rPr lang="sv-SE" sz="1200" b="1" dirty="0"/>
              <a:t>Skolverkets bedömning av utbildningsutbudet för yrkesområden inom komvux i länet.</a:t>
            </a:r>
          </a:p>
        </p:txBody>
      </p:sp>
    </p:spTree>
    <p:extLst>
      <p:ext uri="{BB962C8B-B14F-4D97-AF65-F5344CB8AC3E}">
        <p14:creationId xmlns:p14="http://schemas.microsoft.com/office/powerpoint/2010/main" val="1900135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4F8DC9-A1F1-AF9B-5B07-3C9E45F91C44}"/>
              </a:ext>
            </a:extLst>
          </p:cNvPr>
          <p:cNvSpPr>
            <a:spLocks noGrp="1"/>
          </p:cNvSpPr>
          <p:nvPr>
            <p:ph type="ctrTitle"/>
          </p:nvPr>
        </p:nvSpPr>
        <p:spPr>
          <a:xfrm>
            <a:off x="232946" y="594638"/>
            <a:ext cx="7371563" cy="733868"/>
          </a:xfrm>
        </p:spPr>
        <p:txBody>
          <a:bodyPr/>
          <a:lstStyle/>
          <a:p>
            <a:r>
              <a:rPr lang="sv-SE" sz="1400" dirty="0"/>
              <a:t>Etablering efter avslutad yrkesgymnasieutbildning</a:t>
            </a:r>
          </a:p>
        </p:txBody>
      </p:sp>
      <p:sp>
        <p:nvSpPr>
          <p:cNvPr id="3" name="Platshållare för text 2">
            <a:extLst>
              <a:ext uri="{FF2B5EF4-FFF2-40B4-BE49-F238E27FC236}">
                <a16:creationId xmlns:a16="http://schemas.microsoft.com/office/drawing/2014/main" id="{B73AEC0A-18A0-76A2-7EE3-560C0C8EEA9B}"/>
              </a:ext>
            </a:extLst>
          </p:cNvPr>
          <p:cNvSpPr>
            <a:spLocks noGrp="1"/>
          </p:cNvSpPr>
          <p:nvPr>
            <p:ph type="body" sz="quarter" idx="10"/>
          </p:nvPr>
        </p:nvSpPr>
        <p:spPr>
          <a:xfrm>
            <a:off x="71582" y="1328506"/>
            <a:ext cx="4621796" cy="3745518"/>
          </a:xfrm>
        </p:spPr>
        <p:txBody>
          <a:bodyPr/>
          <a:lstStyle/>
          <a:p>
            <a:r>
              <a:rPr lang="sv-SE" sz="1200" dirty="0"/>
              <a:t>Ett sätt att beskriva hur väl yrkesutbildningarna motsvarar arbetslivets behov är i vilken utsträckning de utbildade etablerar sig på arbetsmarknaden.</a:t>
            </a:r>
          </a:p>
          <a:p>
            <a:r>
              <a:rPr lang="sv-SE" sz="1200" dirty="0"/>
              <a:t>För att räknas som etablerad krävs att man är sysselsatt, har en årsinkomst om minst 202 400 kronor och inte varit arbetslös eller studerat under året.</a:t>
            </a:r>
          </a:p>
          <a:p>
            <a:r>
              <a:rPr lang="sv-SE" sz="1200" dirty="0"/>
              <a:t>En låg etableringsgrad kan bero på flera faktorer, exempelvis bristande utbildningskvalitet eller ett för stort antal utbildade i relation till arbetsmarknadens behov.</a:t>
            </a:r>
          </a:p>
          <a:p>
            <a:r>
              <a:rPr lang="sv-SE" sz="1200" dirty="0"/>
              <a:t>Industriteknik har en relativt hög etableringsgrad, och prognosen på sikt risk för stor brist.</a:t>
            </a:r>
          </a:p>
          <a:p>
            <a:r>
              <a:rPr lang="sv-SE" sz="1200" dirty="0"/>
              <a:t>VVS- och fastighetsprogrammet har hög etableringsgrad men prognosen på sikt ett balanserat läge. </a:t>
            </a:r>
          </a:p>
          <a:p>
            <a:r>
              <a:rPr lang="sv-SE" sz="1200" dirty="0"/>
              <a:t>Hotell- och turismprogrammet samt naturbruksprogrammet har de lägsta andelarna, samtidigt som prognosen på sikt till 2035 spår ett balanserat läge.</a:t>
            </a:r>
          </a:p>
        </p:txBody>
      </p:sp>
      <p:sp>
        <p:nvSpPr>
          <p:cNvPr id="4" name="textruta 3">
            <a:extLst>
              <a:ext uri="{FF2B5EF4-FFF2-40B4-BE49-F238E27FC236}">
                <a16:creationId xmlns:a16="http://schemas.microsoft.com/office/drawing/2014/main" id="{20CC64A3-FB04-EF3C-49ED-D3AA29171E33}"/>
              </a:ext>
            </a:extLst>
          </p:cNvPr>
          <p:cNvSpPr txBox="1"/>
          <p:nvPr/>
        </p:nvSpPr>
        <p:spPr>
          <a:xfrm>
            <a:off x="5151186" y="1441555"/>
            <a:ext cx="3621505" cy="646331"/>
          </a:xfrm>
          <a:prstGeom prst="rect">
            <a:avLst/>
          </a:prstGeom>
          <a:noFill/>
        </p:spPr>
        <p:txBody>
          <a:bodyPr wrap="square" rtlCol="0">
            <a:spAutoFit/>
          </a:bodyPr>
          <a:lstStyle/>
          <a:p>
            <a:r>
              <a:rPr lang="sv-SE" sz="1200" b="1" dirty="0"/>
              <a:t>Andel i länet som är etablerade på arbetsmarknaden eller i högskolestudier tre år efter avslutad gymnasieutbildning</a:t>
            </a:r>
          </a:p>
        </p:txBody>
      </p:sp>
      <p:pic>
        <p:nvPicPr>
          <p:cNvPr id="6" name="Bildobjekt 5">
            <a:extLst>
              <a:ext uri="{FF2B5EF4-FFF2-40B4-BE49-F238E27FC236}">
                <a16:creationId xmlns:a16="http://schemas.microsoft.com/office/drawing/2014/main" id="{9BBF25F9-69CF-5AD6-1C97-EBBC34BEE21C}"/>
              </a:ext>
            </a:extLst>
          </p:cNvPr>
          <p:cNvPicPr>
            <a:picLocks noChangeAspect="1"/>
          </p:cNvPicPr>
          <p:nvPr/>
        </p:nvPicPr>
        <p:blipFill>
          <a:blip r:embed="rId2"/>
          <a:stretch>
            <a:fillRect/>
          </a:stretch>
        </p:blipFill>
        <p:spPr>
          <a:xfrm>
            <a:off x="4572000" y="2084945"/>
            <a:ext cx="4500417" cy="2585797"/>
          </a:xfrm>
          <a:prstGeom prst="rect">
            <a:avLst/>
          </a:prstGeom>
        </p:spPr>
      </p:pic>
    </p:spTree>
    <p:extLst>
      <p:ext uri="{BB962C8B-B14F-4D97-AF65-F5344CB8AC3E}">
        <p14:creationId xmlns:p14="http://schemas.microsoft.com/office/powerpoint/2010/main" val="1403623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C25391-AD19-EE2F-7344-EB4C3814920F}"/>
              </a:ext>
            </a:extLst>
          </p:cNvPr>
          <p:cNvSpPr>
            <a:spLocks noGrp="1"/>
          </p:cNvSpPr>
          <p:nvPr>
            <p:ph type="ctrTitle"/>
          </p:nvPr>
        </p:nvSpPr>
        <p:spPr>
          <a:xfrm>
            <a:off x="414244" y="786918"/>
            <a:ext cx="7371563" cy="733868"/>
          </a:xfrm>
        </p:spPr>
        <p:txBody>
          <a:bodyPr/>
          <a:lstStyle/>
          <a:p>
            <a:r>
              <a:rPr lang="sv-SE" sz="1400" dirty="0"/>
              <a:t>Etablering efter högskoleförberedande</a:t>
            </a:r>
            <a:br>
              <a:rPr lang="sv-SE" sz="1400" dirty="0"/>
            </a:br>
            <a:r>
              <a:rPr lang="sv-SE" sz="1400" dirty="0"/>
              <a:t>gymnasieutbildning</a:t>
            </a:r>
          </a:p>
        </p:txBody>
      </p:sp>
      <p:sp>
        <p:nvSpPr>
          <p:cNvPr id="3" name="Platshållare för text 2">
            <a:extLst>
              <a:ext uri="{FF2B5EF4-FFF2-40B4-BE49-F238E27FC236}">
                <a16:creationId xmlns:a16="http://schemas.microsoft.com/office/drawing/2014/main" id="{7A9B8A98-B600-B0CE-7370-356A184C8991}"/>
              </a:ext>
            </a:extLst>
          </p:cNvPr>
          <p:cNvSpPr>
            <a:spLocks noGrp="1"/>
          </p:cNvSpPr>
          <p:nvPr>
            <p:ph type="body" sz="quarter" idx="10"/>
          </p:nvPr>
        </p:nvSpPr>
        <p:spPr>
          <a:xfrm>
            <a:off x="120861" y="1613648"/>
            <a:ext cx="4648361" cy="3361764"/>
          </a:xfrm>
        </p:spPr>
        <p:txBody>
          <a:bodyPr/>
          <a:lstStyle/>
          <a:p>
            <a:r>
              <a:rPr lang="sv-SE" sz="1200" dirty="0"/>
              <a:t>Naturvetenskapsprogrammet har högst andel som fortsätter vidare till högskolestudier medan estetiska programmet har lägst andel. </a:t>
            </a:r>
          </a:p>
          <a:p>
            <a:r>
              <a:rPr lang="sv-SE" sz="1200" dirty="0"/>
              <a:t>Störst andel etablerade elever på arbetsmarknaden har ekonomi- och samhälls-vetenskapsprogrammet.</a:t>
            </a:r>
          </a:p>
          <a:p>
            <a:r>
              <a:rPr lang="sv-SE" sz="1200" dirty="0"/>
              <a:t>Lägst andel etablerade i länet har naturvetenskaps-programmet.</a:t>
            </a:r>
          </a:p>
          <a:p>
            <a:r>
              <a:rPr lang="sv-SE" sz="1200" dirty="0"/>
              <a:t>Det program som totalt sett har lägst andel som varken har en etablerad ställning eller är i högskolestudier är estetiska programmet.  </a:t>
            </a:r>
          </a:p>
          <a:p>
            <a:r>
              <a:rPr lang="sv-SE" sz="1200" dirty="0"/>
              <a:t>Viktigt att notera är dock att en femtedel av avgångseleverna från estetiska programmet i länet finns inom kategorin ”övriga studier” ex. på folkhögskola. </a:t>
            </a:r>
          </a:p>
          <a:p>
            <a:r>
              <a:rPr lang="sv-SE" sz="1200" dirty="0"/>
              <a:t>Naturvetenskapsprogrammet har lägst andel som varken har en etablerad ställning eller är i högskolestudier.</a:t>
            </a:r>
          </a:p>
        </p:txBody>
      </p:sp>
      <p:sp>
        <p:nvSpPr>
          <p:cNvPr id="4" name="textruta 3">
            <a:extLst>
              <a:ext uri="{FF2B5EF4-FFF2-40B4-BE49-F238E27FC236}">
                <a16:creationId xmlns:a16="http://schemas.microsoft.com/office/drawing/2014/main" id="{AA53FF7F-4506-C3B3-1A93-715499E15383}"/>
              </a:ext>
            </a:extLst>
          </p:cNvPr>
          <p:cNvSpPr txBox="1"/>
          <p:nvPr/>
        </p:nvSpPr>
        <p:spPr>
          <a:xfrm>
            <a:off x="5029700" y="1520786"/>
            <a:ext cx="3555331" cy="430887"/>
          </a:xfrm>
          <a:prstGeom prst="rect">
            <a:avLst/>
          </a:prstGeom>
          <a:noFill/>
        </p:spPr>
        <p:txBody>
          <a:bodyPr wrap="square" rtlCol="0">
            <a:spAutoFit/>
          </a:bodyPr>
          <a:lstStyle/>
          <a:p>
            <a:r>
              <a:rPr lang="sv-SE" sz="1100" b="1" dirty="0"/>
              <a:t>Andel i länet som är etablerade på arbetsmarknaden eller i högskolestudier tre år efter avslutad gymnasieutbildning</a:t>
            </a:r>
          </a:p>
        </p:txBody>
      </p:sp>
      <p:pic>
        <p:nvPicPr>
          <p:cNvPr id="6" name="Bildobjekt 5">
            <a:extLst>
              <a:ext uri="{FF2B5EF4-FFF2-40B4-BE49-F238E27FC236}">
                <a16:creationId xmlns:a16="http://schemas.microsoft.com/office/drawing/2014/main" id="{B207B7A3-077A-20ED-7EB5-CD62EE359EF3}"/>
              </a:ext>
            </a:extLst>
          </p:cNvPr>
          <p:cNvPicPr>
            <a:picLocks noChangeAspect="1"/>
          </p:cNvPicPr>
          <p:nvPr/>
        </p:nvPicPr>
        <p:blipFill>
          <a:blip r:embed="rId2"/>
          <a:stretch>
            <a:fillRect/>
          </a:stretch>
        </p:blipFill>
        <p:spPr>
          <a:xfrm>
            <a:off x="4680283" y="2021947"/>
            <a:ext cx="4254166" cy="2545165"/>
          </a:xfrm>
          <a:prstGeom prst="rect">
            <a:avLst/>
          </a:prstGeom>
        </p:spPr>
      </p:pic>
    </p:spTree>
    <p:extLst>
      <p:ext uri="{BB962C8B-B14F-4D97-AF65-F5344CB8AC3E}">
        <p14:creationId xmlns:p14="http://schemas.microsoft.com/office/powerpoint/2010/main" val="3358249062"/>
      </p:ext>
    </p:extLst>
  </p:cSld>
  <p:clrMapOvr>
    <a:masterClrMapping/>
  </p:clrMapOvr>
</p:sld>
</file>

<file path=ppt/theme/theme1.xml><?xml version="1.0" encoding="utf-8"?>
<a:theme xmlns:a="http://schemas.openxmlformats.org/drawingml/2006/main" name="Mellerud - Innehållssidor">
  <a:themeElements>
    <a:clrScheme name="Melleruds Kommun">
      <a:dk1>
        <a:srgbClr val="000000"/>
      </a:dk1>
      <a:lt1>
        <a:srgbClr val="FFFFFF"/>
      </a:lt1>
      <a:dk2>
        <a:srgbClr val="44546A"/>
      </a:dk2>
      <a:lt2>
        <a:srgbClr val="E7E6E6"/>
      </a:lt2>
      <a:accent1>
        <a:srgbClr val="005EB8"/>
      </a:accent1>
      <a:accent2>
        <a:srgbClr val="B8CCEA"/>
      </a:accent2>
      <a:accent3>
        <a:srgbClr val="003B5C"/>
      </a:accent3>
      <a:accent4>
        <a:srgbClr val="BE83A3"/>
      </a:accent4>
      <a:accent5>
        <a:srgbClr val="279989"/>
      </a:accent5>
      <a:accent6>
        <a:srgbClr val="75787B"/>
      </a:accent6>
      <a:hlink>
        <a:srgbClr val="F9413A"/>
      </a:hlink>
      <a:folHlink>
        <a:srgbClr val="FFC72C"/>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llerud_mall_1901" id="{468F1AB9-4C72-954B-A6ED-EA116CE2BA50}" vid="{4957BD17-FB95-A540-8127-C9C0B7382DB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Mellerud</Template>
  <TotalTime>315</TotalTime>
  <Words>1607</Words>
  <Application>Microsoft Office PowerPoint</Application>
  <PresentationFormat>Bildspel på skärmen (16:9)</PresentationFormat>
  <Paragraphs>88</Paragraphs>
  <Slides>13</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13</vt:i4>
      </vt:variant>
    </vt:vector>
  </HeadingPairs>
  <TitlesOfParts>
    <vt:vector size="20" baseType="lpstr">
      <vt:lpstr>Arial</vt:lpstr>
      <vt:lpstr>Calibri</vt:lpstr>
      <vt:lpstr>Mercury Text G1</vt:lpstr>
      <vt:lpstr>Source Sans Pro</vt:lpstr>
      <vt:lpstr>Source Sans Pro Light</vt:lpstr>
      <vt:lpstr>Tahoma</vt:lpstr>
      <vt:lpstr>Mellerud - Innehållssidor</vt:lpstr>
      <vt:lpstr>Planeringsunderlag för gymnasial utbildning  Västra Götalands län</vt:lpstr>
      <vt:lpstr>Utbud av nationella program i Fyrbodal, läsåret 2022/2023</vt:lpstr>
      <vt:lpstr>Gymnasieskolan</vt:lpstr>
      <vt:lpstr>Statistiska centralbyrån (SCB) 1</vt:lpstr>
      <vt:lpstr>Statistiska centralbyrån (SCB) 2</vt:lpstr>
      <vt:lpstr>Högskoleförberedande program</vt:lpstr>
      <vt:lpstr>Komvux</vt:lpstr>
      <vt:lpstr>Etablering efter avslutad yrkesgymnasieutbildning</vt:lpstr>
      <vt:lpstr>Etablering efter högskoleförberedande gymnasieutbildning</vt:lpstr>
      <vt:lpstr>Etablering efter yrkesinriktad utbildning inom komvux</vt:lpstr>
      <vt:lpstr>Matchning mellan utbildning och arbete</vt:lpstr>
      <vt:lpstr>Regionens bedömning om behovet av arbetskraft</vt:lpstr>
      <vt:lpstr>Ungdomars efterfrågan på utbildning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Planeringsunderlagför gymnasial utbildning  Västra Götalands län</dc:title>
  <dc:creator>Anders Pettersson</dc:creator>
  <cp:lastModifiedBy>Anders Pettersson</cp:lastModifiedBy>
  <cp:revision>2</cp:revision>
  <dcterms:created xsi:type="dcterms:W3CDTF">2023-11-02T12:27:33Z</dcterms:created>
  <dcterms:modified xsi:type="dcterms:W3CDTF">2023-11-14T09:11:32Z</dcterms:modified>
</cp:coreProperties>
</file>