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33" r:id="rId2"/>
  </p:sldMasterIdLst>
  <p:notesMasterIdLst>
    <p:notesMasterId r:id="rId11"/>
  </p:notesMasterIdLst>
  <p:sldIdLst>
    <p:sldId id="310" r:id="rId3"/>
    <p:sldId id="291" r:id="rId4"/>
    <p:sldId id="293" r:id="rId5"/>
    <p:sldId id="275" r:id="rId6"/>
    <p:sldId id="294" r:id="rId7"/>
    <p:sldId id="288" r:id="rId8"/>
    <p:sldId id="289" r:id="rId9"/>
    <p:sldId id="29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i Bertilsson" initials="MB" lastIdx="2" clrIdx="0">
    <p:extLst>
      <p:ext uri="{19B8F6BF-5375-455C-9EA6-DF929625EA0E}">
        <p15:presenceInfo xmlns:p15="http://schemas.microsoft.com/office/powerpoint/2012/main" userId="S::matti.bertilsson@mellerud.se::9eae76e9-9946-4bd8-91a5-d44b271034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0099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8F71E-AAC5-4DA8-9FCA-98FD577AE0C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7A9C7-2745-4C6B-9B0E-126AFF23AE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84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A9C7-2745-4C6B-9B0E-126AFF23AE8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4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674" y="1482661"/>
            <a:ext cx="9828751" cy="978491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06922" y="2708276"/>
            <a:ext cx="3970161" cy="3708400"/>
          </a:xfrm>
          <a:prstGeom prst="rect">
            <a:avLst/>
          </a:prstGeom>
        </p:spPr>
        <p:txBody>
          <a:bodyPr/>
          <a:lstStyle>
            <a:lvl1pPr marL="380973" indent="-380973"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6138049" y="719958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4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9667" y="2708276"/>
            <a:ext cx="6424083" cy="37084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708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315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629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7473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057" y="2904141"/>
            <a:ext cx="9828751" cy="978491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98049" y="4018805"/>
            <a:ext cx="8951384" cy="733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6138049" y="719958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190916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673" y="1482661"/>
            <a:ext cx="9828751" cy="978491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667" y="2708278"/>
            <a:ext cx="8207725" cy="3718455"/>
          </a:xfrm>
          <a:prstGeom prst="rect">
            <a:avLst/>
          </a:prstGeom>
        </p:spPr>
        <p:txBody>
          <a:bodyPr/>
          <a:lstStyle>
            <a:lvl1pPr marL="380973" indent="-380973"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6138049" y="719958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98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87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50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77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24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38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4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12192000" cy="12022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9666" y="366513"/>
            <a:ext cx="2078059" cy="647531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9868747" y="478612"/>
            <a:ext cx="1747520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1219108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78" indent="-304778" algn="l" defTabSz="1219108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32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5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5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453" userDrawn="1">
          <p15:clr>
            <a:srgbClr val="F26B43"/>
          </p15:clr>
        </p15:guide>
        <p15:guide id="5" orient="horz" pos="299" userDrawn="1">
          <p15:clr>
            <a:srgbClr val="F26B43"/>
          </p15:clr>
        </p15:guide>
        <p15:guide id="6" orient="horz" pos="4013" userDrawn="1">
          <p15:clr>
            <a:srgbClr val="F26B43"/>
          </p15:clr>
        </p15:guide>
        <p15:guide id="7" pos="73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E357-8FE4-4B95-965D-C61012232E4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576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3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y-header-hemsida-hösten-2019.jpg" descr="ny-header-hemsida-hösten-2019.jpg">
            <a:extLst>
              <a:ext uri="{FF2B5EF4-FFF2-40B4-BE49-F238E27FC236}">
                <a16:creationId xmlns:a16="http://schemas.microsoft.com/office/drawing/2014/main" id="{B42836ED-DC83-EAE0-4357-891F899B5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80985"/>
            <a:ext cx="12192000" cy="2877015"/>
          </a:xfrm>
          <a:prstGeom prst="rect">
            <a:avLst/>
          </a:prstGeom>
          <a:ln w="12700">
            <a:miter lim="400000"/>
          </a:ln>
          <a:effectLst>
            <a:outerShdw blurRad="190500" dist="8455" dir="5400000" rotWithShape="0">
              <a:srgbClr val="000000"/>
            </a:outerShdw>
          </a:effectLst>
        </p:spPr>
      </p:pic>
      <p:pic>
        <p:nvPicPr>
          <p:cNvPr id="3" name="Dahlstiernska-gymnasiet.png" descr="Dahlstiernska-gymnasiet.png">
            <a:extLst>
              <a:ext uri="{FF2B5EF4-FFF2-40B4-BE49-F238E27FC236}">
                <a16:creationId xmlns:a16="http://schemas.microsoft.com/office/drawing/2014/main" id="{18A467DE-CE75-FEBE-C9E2-9E7F4A4F5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483" y="704378"/>
            <a:ext cx="4460488" cy="130769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36020D7-A01C-BA30-699C-9B8365F7C979}"/>
              </a:ext>
            </a:extLst>
          </p:cNvPr>
          <p:cNvSpPr txBox="1"/>
          <p:nvPr/>
        </p:nvSpPr>
        <p:spPr>
          <a:xfrm>
            <a:off x="3891776" y="2297151"/>
            <a:ext cx="333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Resultat </a:t>
            </a:r>
            <a:r>
              <a:rPr lang="sv-SE" sz="3600" dirty="0" err="1"/>
              <a:t>lå</a:t>
            </a:r>
            <a:r>
              <a:rPr lang="sv-SE" sz="3600" dirty="0"/>
              <a:t> 22/23</a:t>
            </a:r>
          </a:p>
        </p:txBody>
      </p:sp>
    </p:spTree>
    <p:extLst>
      <p:ext uri="{BB962C8B-B14F-4D97-AF65-F5344CB8AC3E}">
        <p14:creationId xmlns:p14="http://schemas.microsoft.com/office/powerpoint/2010/main" val="102389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490C90-CFE7-4F83-9F9D-3D68B451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5216"/>
            <a:ext cx="9906001" cy="1105471"/>
          </a:xfrm>
        </p:spPr>
        <p:txBody>
          <a:bodyPr/>
          <a:lstStyle/>
          <a:p>
            <a:r>
              <a:rPr lang="sv-SE" b="1">
                <a:solidFill>
                  <a:schemeClr val="bg1"/>
                </a:solidFill>
                <a:highlight>
                  <a:srgbClr val="800080"/>
                </a:highlight>
              </a:rPr>
              <a:t>Examensgrad av befintliga avgångselever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6AC063-0AA6-42F5-A353-7DE6FA6E4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7325"/>
            <a:ext cx="11663364" cy="51577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sz="2400"/>
              <a:t>Examensgrad för elever i årskurs 3                  </a:t>
            </a:r>
          </a:p>
          <a:p>
            <a:r>
              <a:rPr lang="sv-SE" sz="2000"/>
              <a:t>2015: 55%                                                                </a:t>
            </a:r>
            <a:endParaRPr lang="sv-SE" sz="2000">
              <a:cs typeface="Calibri"/>
            </a:endParaRPr>
          </a:p>
          <a:p>
            <a:r>
              <a:rPr lang="sv-SE" sz="2000"/>
              <a:t>2016: 88%                                       </a:t>
            </a:r>
            <a:endParaRPr lang="sv-SE" sz="2000">
              <a:cs typeface="Calibri"/>
            </a:endParaRPr>
          </a:p>
          <a:p>
            <a:r>
              <a:rPr lang="sv-SE" sz="2000"/>
              <a:t>2017: 84 %                                                                          </a:t>
            </a:r>
            <a:endParaRPr lang="sv-SE" sz="2000">
              <a:cs typeface="Calibri" panose="020F0502020204030204"/>
            </a:endParaRPr>
          </a:p>
          <a:p>
            <a:r>
              <a:rPr lang="sv-SE" sz="2000"/>
              <a:t>2018: 77 %                                                                          </a:t>
            </a:r>
            <a:endParaRPr lang="sv-SE" sz="2000">
              <a:cs typeface="Calibri" panose="020F0502020204030204"/>
            </a:endParaRPr>
          </a:p>
          <a:p>
            <a:r>
              <a:rPr lang="sv-SE" sz="2000"/>
              <a:t>2019: 93 %                                      </a:t>
            </a:r>
            <a:endParaRPr lang="sv-SE" sz="2000">
              <a:cs typeface="Calibri" panose="020F0502020204030204"/>
            </a:endParaRPr>
          </a:p>
          <a:p>
            <a:r>
              <a:rPr lang="sv-SE" sz="2000"/>
              <a:t>2020: 76%                                        </a:t>
            </a:r>
            <a:endParaRPr lang="sv-SE" sz="2000">
              <a:cs typeface="Calibri" panose="020F0502020204030204"/>
            </a:endParaRPr>
          </a:p>
          <a:p>
            <a:r>
              <a:rPr lang="sv-SE" sz="2000"/>
              <a:t>2021: 87 %                                      </a:t>
            </a:r>
            <a:endParaRPr lang="sv-SE" sz="2000">
              <a:cs typeface="Calibri"/>
            </a:endParaRPr>
          </a:p>
          <a:p>
            <a:r>
              <a:rPr lang="sv-SE" sz="2000"/>
              <a:t>2022: 80%                                        </a:t>
            </a:r>
            <a:endParaRPr lang="sv-SE" sz="2000">
              <a:cs typeface="Calibri"/>
            </a:endParaRPr>
          </a:p>
          <a:p>
            <a:r>
              <a:rPr lang="sv-SE" sz="2000"/>
              <a:t>2023</a:t>
            </a:r>
            <a:r>
              <a:rPr lang="sv-SE" sz="2000">
                <a:solidFill>
                  <a:srgbClr val="000000"/>
                </a:solidFill>
              </a:rPr>
              <a:t>: </a:t>
            </a:r>
            <a:r>
              <a:rPr lang="sv-SE" sz="2000" b="1">
                <a:solidFill>
                  <a:srgbClr val="000000"/>
                </a:solidFill>
              </a:rPr>
              <a:t>76%</a:t>
            </a:r>
            <a:r>
              <a:rPr lang="sv-SE" sz="2000" b="1">
                <a:solidFill>
                  <a:srgbClr val="66FF33"/>
                </a:solidFill>
              </a:rPr>
              <a:t> </a:t>
            </a:r>
            <a:r>
              <a:rPr lang="sv-SE" sz="2000">
                <a:solidFill>
                  <a:srgbClr val="66FF33"/>
                </a:solidFill>
              </a:rPr>
              <a:t> </a:t>
            </a:r>
            <a:r>
              <a:rPr lang="sv-SE" sz="2000"/>
              <a:t>av årets årskurs 3 elever. </a:t>
            </a:r>
            <a:r>
              <a:rPr lang="sv-SE" sz="2000" b="1"/>
              <a:t>   </a:t>
            </a:r>
            <a:r>
              <a:rPr lang="sv-SE" sz="2000"/>
              <a:t>Examensgrad för elever födda - 04 =</a:t>
            </a:r>
            <a:r>
              <a:rPr lang="sv-SE" sz="2000" b="1"/>
              <a:t> 60%</a:t>
            </a:r>
            <a:endParaRPr lang="sv-SE" sz="2000" b="1">
              <a:cs typeface="Calibri"/>
            </a:endParaRPr>
          </a:p>
          <a:p>
            <a:r>
              <a:rPr lang="sv-SE" sz="2000" err="1">
                <a:cs typeface="Calibri"/>
              </a:rPr>
              <a:t>Kv</a:t>
            </a:r>
            <a:r>
              <a:rPr lang="sv-SE" sz="2000">
                <a:cs typeface="Calibri"/>
              </a:rPr>
              <a:t> examensgrad</a:t>
            </a:r>
            <a:r>
              <a:rPr lang="sv-SE" sz="2000" b="1">
                <a:cs typeface="Calibri"/>
              </a:rPr>
              <a:t> = 77% , </a:t>
            </a:r>
            <a:r>
              <a:rPr lang="sv-SE" sz="2000">
                <a:cs typeface="Calibri"/>
              </a:rPr>
              <a:t>M Examensgrad =</a:t>
            </a:r>
            <a:r>
              <a:rPr lang="sv-SE" sz="2000" b="1">
                <a:cs typeface="Calibri"/>
              </a:rPr>
              <a:t> 75% </a:t>
            </a:r>
            <a:endParaRPr lang="sv-SE" sz="2000" b="1"/>
          </a:p>
          <a:p>
            <a:r>
              <a:rPr lang="sv-SE" sz="1800"/>
              <a:t>Antalet elever som gick åk 3 har varit 25. Av dessa har 20 avgått med examen under tre år. </a:t>
            </a:r>
            <a:br>
              <a:rPr lang="sv-SE" sz="1800"/>
            </a:br>
            <a:r>
              <a:rPr lang="sv-SE" sz="1800"/>
              <a:t>Två elever har fått studiebevis. Tre går klart i årskurs 4</a:t>
            </a:r>
            <a:r>
              <a:rPr lang="sv-SE" sz="2400"/>
              <a:t>. </a:t>
            </a:r>
            <a:endParaRPr lang="sv-SE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785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49854" y="365125"/>
            <a:ext cx="10903946" cy="1325563"/>
          </a:xfrm>
        </p:spPr>
        <p:txBody>
          <a:bodyPr/>
          <a:lstStyle/>
          <a:p>
            <a:r>
              <a:rPr lang="sv-SE" b="1">
                <a:solidFill>
                  <a:schemeClr val="bg1"/>
                </a:solidFill>
                <a:highlight>
                  <a:srgbClr val="800080"/>
                </a:highlight>
              </a:rPr>
              <a:t>Kursbetyg  - nationella program 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976825"/>
              </p:ext>
            </p:extLst>
          </p:nvPr>
        </p:nvGraphicFramePr>
        <p:xfrm>
          <a:off x="449854" y="1582148"/>
          <a:ext cx="11682699" cy="4457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588">
                  <a:extLst>
                    <a:ext uri="{9D8B030D-6E8A-4147-A177-3AD203B41FA5}">
                      <a16:colId xmlns:a16="http://schemas.microsoft.com/office/drawing/2014/main" val="575123599"/>
                    </a:ext>
                  </a:extLst>
                </a:gridCol>
                <a:gridCol w="2117911">
                  <a:extLst>
                    <a:ext uri="{9D8B030D-6E8A-4147-A177-3AD203B41FA5}">
                      <a16:colId xmlns:a16="http://schemas.microsoft.com/office/drawing/2014/main" val="4265777183"/>
                    </a:ext>
                  </a:extLst>
                </a:gridCol>
                <a:gridCol w="430924">
                  <a:extLst>
                    <a:ext uri="{9D8B030D-6E8A-4147-A177-3AD203B41FA5}">
                      <a16:colId xmlns:a16="http://schemas.microsoft.com/office/drawing/2014/main" val="3530174176"/>
                    </a:ext>
                  </a:extLst>
                </a:gridCol>
                <a:gridCol w="633745">
                  <a:extLst>
                    <a:ext uri="{9D8B030D-6E8A-4147-A177-3AD203B41FA5}">
                      <a16:colId xmlns:a16="http://schemas.microsoft.com/office/drawing/2014/main" val="1339164837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17446484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90273839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1991030014"/>
                    </a:ext>
                  </a:extLst>
                </a:gridCol>
                <a:gridCol w="620110">
                  <a:extLst>
                    <a:ext uri="{9D8B030D-6E8A-4147-A177-3AD203B41FA5}">
                      <a16:colId xmlns:a16="http://schemas.microsoft.com/office/drawing/2014/main" val="1954428293"/>
                    </a:ext>
                  </a:extLst>
                </a:gridCol>
                <a:gridCol w="5257645">
                  <a:extLst>
                    <a:ext uri="{9D8B030D-6E8A-4147-A177-3AD203B41FA5}">
                      <a16:colId xmlns:a16="http://schemas.microsoft.com/office/drawing/2014/main" val="1155809385"/>
                    </a:ext>
                  </a:extLst>
                </a:gridCol>
              </a:tblGrid>
              <a:tr h="116238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F </a:t>
                      </a:r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  <a:p>
                      <a:pPr lvl="0" algn="l">
                        <a:buNone/>
                      </a:pP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4138916"/>
                  </a:ext>
                </a:extLst>
              </a:tr>
              <a:tr h="5452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/>
                </a:tc>
                <a:tc rowSpan="3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  <a:p>
                      <a:endParaRPr lang="sv-SE" sz="2400"/>
                    </a:p>
                    <a:p>
                      <a:pPr lvl="0">
                        <a:buNone/>
                      </a:pPr>
                      <a:r>
                        <a:rPr lang="sv-SE" sz="2400" b="1" i="0" u="none" strike="noStrike" noProof="0" dirty="0">
                          <a:solidFill>
                            <a:srgbClr val="7030A0"/>
                          </a:solidFill>
                          <a:latin typeface="Calibri"/>
                        </a:rPr>
                        <a:t>Sa: 95% har minst E i betyg</a:t>
                      </a:r>
                      <a:endParaRPr lang="sv-SE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8711356"/>
                  </a:ext>
                </a:extLst>
              </a:tr>
              <a:tr h="588308">
                <a:tc>
                  <a:txBody>
                    <a:bodyPr/>
                    <a:lstStyle/>
                    <a:p>
                      <a:r>
                        <a:rPr lang="sv-SE" dirty="0"/>
                        <a:t>22/23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Andel% -alla åk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93507"/>
                  </a:ext>
                </a:extLst>
              </a:tr>
              <a:tr h="731872">
                <a:tc>
                  <a:txBody>
                    <a:bodyPr/>
                    <a:lstStyle/>
                    <a:p>
                      <a:r>
                        <a:rPr lang="sv-SE" dirty="0"/>
                        <a:t>21/22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Andel% -alla åk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    8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59188"/>
                  </a:ext>
                </a:extLst>
              </a:tr>
              <a:tr h="732601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23112469"/>
                  </a:ext>
                </a:extLst>
              </a:tr>
              <a:tr h="696777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9935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04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91752-C4C5-4117-B087-497A10E8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1499" cy="1325563"/>
          </a:xfrm>
        </p:spPr>
        <p:txBody>
          <a:bodyPr/>
          <a:lstStyle/>
          <a:p>
            <a:r>
              <a:rPr lang="sv-SE" b="1">
                <a:solidFill>
                  <a:schemeClr val="bg1"/>
                </a:solidFill>
                <a:highlight>
                  <a:srgbClr val="800080"/>
                </a:highlight>
              </a:rPr>
              <a:t>Meritvärde – nationella program- alla klasser</a:t>
            </a:r>
            <a:endParaRPr lang="sv-SE" b="1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1FF8B5-D34E-4B81-B937-8D1839F3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0" y="1912883"/>
            <a:ext cx="7061201" cy="43964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400" dirty="0"/>
              <a:t>2015 – 13,6</a:t>
            </a:r>
            <a:endParaRPr lang="sv-SE" sz="2400" dirty="0">
              <a:cs typeface="Calibri"/>
            </a:endParaRPr>
          </a:p>
          <a:p>
            <a:r>
              <a:rPr lang="sv-SE" sz="2400" dirty="0"/>
              <a:t>2016 – 13.1</a:t>
            </a:r>
            <a:endParaRPr lang="sv-SE" sz="2400" dirty="0">
              <a:cs typeface="Calibri"/>
            </a:endParaRPr>
          </a:p>
          <a:p>
            <a:r>
              <a:rPr lang="sv-SE" sz="2400" dirty="0"/>
              <a:t>2017 – 13,2</a:t>
            </a:r>
            <a:endParaRPr lang="sv-SE" sz="2400" dirty="0">
              <a:cs typeface="Calibri"/>
            </a:endParaRPr>
          </a:p>
          <a:p>
            <a:r>
              <a:rPr lang="sv-SE" sz="2400" dirty="0"/>
              <a:t>2018 – 13,8</a:t>
            </a:r>
            <a:endParaRPr lang="sv-SE" sz="2400" dirty="0">
              <a:cs typeface="Calibri"/>
            </a:endParaRPr>
          </a:p>
          <a:p>
            <a:r>
              <a:rPr lang="sv-SE" sz="2400" dirty="0"/>
              <a:t>2019 – 12,8        </a:t>
            </a:r>
            <a:endParaRPr lang="sv-SE" sz="2400" dirty="0">
              <a:cs typeface="Calibri"/>
            </a:endParaRPr>
          </a:p>
          <a:p>
            <a:r>
              <a:rPr lang="sv-SE" sz="2400" dirty="0"/>
              <a:t>2020 -  11,6 </a:t>
            </a:r>
            <a:endParaRPr lang="sv-SE" sz="2400" dirty="0">
              <a:cs typeface="Calibri"/>
            </a:endParaRPr>
          </a:p>
          <a:p>
            <a:r>
              <a:rPr lang="sv-SE" sz="2400" dirty="0"/>
              <a:t>2021 – 12,4</a:t>
            </a:r>
            <a:endParaRPr lang="sv-SE" sz="2400" dirty="0">
              <a:cs typeface="Calibri"/>
            </a:endParaRPr>
          </a:p>
          <a:p>
            <a:r>
              <a:rPr lang="sv-SE" sz="2400" dirty="0">
                <a:cs typeface="Calibri"/>
              </a:rPr>
              <a:t>2022 – 12,8</a:t>
            </a:r>
          </a:p>
          <a:p>
            <a:r>
              <a:rPr lang="sv-SE" sz="2400" b="1" dirty="0"/>
              <a:t>2023 -  12,5 </a:t>
            </a:r>
            <a:r>
              <a:rPr lang="sv-SE" sz="2400" dirty="0"/>
              <a:t> </a:t>
            </a:r>
            <a:r>
              <a:rPr lang="sv-SE" sz="2400" b="1" dirty="0"/>
              <a:t>avser betyg från alla årskurser</a:t>
            </a:r>
            <a:endParaRPr lang="sv-SE" sz="2400" b="1" dirty="0">
              <a:cs typeface="Calibri"/>
            </a:endParaRPr>
          </a:p>
          <a:p>
            <a:pPr marL="0" indent="0">
              <a:buNone/>
            </a:pPr>
            <a:endParaRPr lang="sv-SE" sz="2000" b="1" dirty="0">
              <a:highlight>
                <a:srgbClr val="66FF33"/>
              </a:highlight>
              <a:cs typeface="Calibri"/>
            </a:endParaRPr>
          </a:p>
          <a:p>
            <a:pPr marL="0" indent="0">
              <a:buNone/>
            </a:pPr>
            <a:endParaRPr lang="sv-SE" sz="2400" b="1" dirty="0">
              <a:highlight>
                <a:srgbClr val="66FF33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120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49854" y="365125"/>
            <a:ext cx="10903946" cy="1325563"/>
          </a:xfrm>
        </p:spPr>
        <p:txBody>
          <a:bodyPr/>
          <a:lstStyle/>
          <a:p>
            <a:r>
              <a:rPr lang="sv-SE" b="1">
                <a:solidFill>
                  <a:schemeClr val="bg1"/>
                </a:solidFill>
                <a:highlight>
                  <a:srgbClr val="800080"/>
                </a:highlight>
              </a:rPr>
              <a:t>Kursbetyg</a:t>
            </a:r>
            <a:r>
              <a:rPr lang="sv-SE" b="1">
                <a:solidFill>
                  <a:srgbClr val="990099"/>
                </a:solidFill>
                <a:highlight>
                  <a:srgbClr val="800080"/>
                </a:highlight>
              </a:rPr>
              <a:t> v</a:t>
            </a:r>
            <a:r>
              <a:rPr lang="sv-SE" b="1">
                <a:solidFill>
                  <a:schemeClr val="bg1"/>
                </a:solidFill>
                <a:highlight>
                  <a:srgbClr val="800080"/>
                </a:highlight>
              </a:rPr>
              <a:t>alla klasser%  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191360"/>
              </p:ext>
            </p:extLst>
          </p:nvPr>
        </p:nvGraphicFramePr>
        <p:xfrm>
          <a:off x="449854" y="1566041"/>
          <a:ext cx="11544922" cy="5397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118">
                  <a:extLst>
                    <a:ext uri="{9D8B030D-6E8A-4147-A177-3AD203B41FA5}">
                      <a16:colId xmlns:a16="http://schemas.microsoft.com/office/drawing/2014/main" val="575123599"/>
                    </a:ext>
                  </a:extLst>
                </a:gridCol>
                <a:gridCol w="1545021">
                  <a:extLst>
                    <a:ext uri="{9D8B030D-6E8A-4147-A177-3AD203B41FA5}">
                      <a16:colId xmlns:a16="http://schemas.microsoft.com/office/drawing/2014/main" val="4265777183"/>
                    </a:ext>
                  </a:extLst>
                </a:gridCol>
                <a:gridCol w="641131">
                  <a:extLst>
                    <a:ext uri="{9D8B030D-6E8A-4147-A177-3AD203B41FA5}">
                      <a16:colId xmlns:a16="http://schemas.microsoft.com/office/drawing/2014/main" val="3530174176"/>
                    </a:ext>
                  </a:extLst>
                </a:gridCol>
                <a:gridCol w="662152">
                  <a:extLst>
                    <a:ext uri="{9D8B030D-6E8A-4147-A177-3AD203B41FA5}">
                      <a16:colId xmlns:a16="http://schemas.microsoft.com/office/drawing/2014/main" val="1339164837"/>
                    </a:ext>
                  </a:extLst>
                </a:gridCol>
                <a:gridCol w="651641">
                  <a:extLst>
                    <a:ext uri="{9D8B030D-6E8A-4147-A177-3AD203B41FA5}">
                      <a16:colId xmlns:a16="http://schemas.microsoft.com/office/drawing/2014/main" val="1744648480"/>
                    </a:ext>
                  </a:extLst>
                </a:gridCol>
                <a:gridCol w="641131">
                  <a:extLst>
                    <a:ext uri="{9D8B030D-6E8A-4147-A177-3AD203B41FA5}">
                      <a16:colId xmlns:a16="http://schemas.microsoft.com/office/drawing/2014/main" val="3390273839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1991030014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1954428293"/>
                    </a:ext>
                  </a:extLst>
                </a:gridCol>
                <a:gridCol w="5373259">
                  <a:extLst>
                    <a:ext uri="{9D8B030D-6E8A-4147-A177-3AD203B41FA5}">
                      <a16:colId xmlns:a16="http://schemas.microsoft.com/office/drawing/2014/main" val="1155809385"/>
                    </a:ext>
                  </a:extLst>
                </a:gridCol>
              </a:tblGrid>
              <a:tr h="998021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/>
                    </a:p>
                    <a:p>
                      <a:endParaRPr lang="sv-SE" sz="2400"/>
                    </a:p>
                    <a:p>
                      <a:r>
                        <a:rPr lang="sv-SE" sz="2400"/>
                        <a:t>% kursbetyg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F + -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4138916"/>
                  </a:ext>
                </a:extLst>
              </a:tr>
              <a:tr h="874074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Ma 1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Eng 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  <a:p>
                      <a:pPr lvl="0" algn="l">
                        <a:buNone/>
                      </a:pPr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sv-SE" sz="2400" dirty="0"/>
                        <a:t>Utsträckta tider i MA 1 och </a:t>
                      </a:r>
                      <a:br>
                        <a:rPr lang="sv-SE" sz="2400" dirty="0"/>
                      </a:br>
                      <a:r>
                        <a:rPr lang="sv-SE" sz="2400" dirty="0"/>
                        <a:t>Eng 5 påverkar statistiken</a:t>
                      </a:r>
                    </a:p>
                    <a:p>
                      <a:endParaRPr lang="sv-SE" sz="3200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8711356"/>
                  </a:ext>
                </a:extLst>
              </a:tr>
              <a:tr h="874074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err="1">
                          <a:solidFill>
                            <a:srgbClr val="7030A0"/>
                          </a:solidFill>
                        </a:rPr>
                        <a:t>Sv</a:t>
                      </a:r>
                      <a:r>
                        <a:rPr lang="sv-SE" sz="2400" b="1">
                          <a:solidFill>
                            <a:srgbClr val="7030A0"/>
                          </a:solidFill>
                        </a:rPr>
                        <a:t>  1</a:t>
                      </a:r>
                    </a:p>
                    <a:p>
                      <a:r>
                        <a:rPr lang="sv-SE" sz="2400" b="1" err="1">
                          <a:solidFill>
                            <a:srgbClr val="7030A0"/>
                          </a:solidFill>
                        </a:rPr>
                        <a:t>SvA</a:t>
                      </a:r>
                      <a:r>
                        <a:rPr lang="sv-SE" sz="2400" b="1">
                          <a:solidFill>
                            <a:srgbClr val="7030A0"/>
                          </a:solidFill>
                        </a:rPr>
                        <a:t> 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  <a:p>
                      <a:r>
                        <a:rPr lang="sv-SE" sz="2400" b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1">
                          <a:solidFill>
                            <a:srgbClr val="7030A0"/>
                          </a:solidFill>
                        </a:rPr>
                        <a:t>40</a:t>
                      </a:r>
                    </a:p>
                    <a:p>
                      <a:r>
                        <a:rPr lang="sv-SE" sz="2400" b="1">
                          <a:solidFill>
                            <a:srgbClr val="7030A0"/>
                          </a:solidFill>
                        </a:rPr>
                        <a:t>31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36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38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16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  <a:p>
                      <a:r>
                        <a:rPr lang="sv-SE" sz="2400" b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350" marR="6350" marT="635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93507"/>
                  </a:ext>
                </a:extLst>
              </a:tr>
              <a:tr h="874074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>
                          <a:solidFill>
                            <a:srgbClr val="7030A0"/>
                          </a:solidFill>
                        </a:rPr>
                        <a:t>Idrott 1</a:t>
                      </a:r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NK 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  <a:p>
                      <a:pPr lvl="0" algn="l">
                        <a:buNone/>
                      </a:pPr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59188"/>
                  </a:ext>
                </a:extLst>
              </a:tr>
              <a:tr h="96336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23112469"/>
                  </a:ext>
                </a:extLst>
              </a:tr>
              <a:tr h="708353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FF000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rgbClr val="7030A0"/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9935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24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235" y="0"/>
            <a:ext cx="10905565" cy="889000"/>
          </a:xfrm>
        </p:spPr>
        <p:txBody>
          <a:bodyPr>
            <a:normAutofit/>
          </a:bodyPr>
          <a:lstStyle/>
          <a:p>
            <a:r>
              <a:rPr lang="sv-SE" sz="4000" b="1">
                <a:solidFill>
                  <a:schemeClr val="bg1"/>
                </a:solidFill>
                <a:highlight>
                  <a:srgbClr val="800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Resultat IM 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211111"/>
              </p:ext>
            </p:extLst>
          </p:nvPr>
        </p:nvGraphicFramePr>
        <p:xfrm>
          <a:off x="3382210" y="26736"/>
          <a:ext cx="8008138" cy="7249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473">
                  <a:extLst>
                    <a:ext uri="{9D8B030D-6E8A-4147-A177-3AD203B41FA5}">
                      <a16:colId xmlns:a16="http://schemas.microsoft.com/office/drawing/2014/main" val="2883608767"/>
                    </a:ext>
                  </a:extLst>
                </a:gridCol>
                <a:gridCol w="922421">
                  <a:extLst>
                    <a:ext uri="{9D8B030D-6E8A-4147-A177-3AD203B41FA5}">
                      <a16:colId xmlns:a16="http://schemas.microsoft.com/office/drawing/2014/main" val="1623691119"/>
                    </a:ext>
                  </a:extLst>
                </a:gridCol>
                <a:gridCol w="166620">
                  <a:extLst>
                    <a:ext uri="{9D8B030D-6E8A-4147-A177-3AD203B41FA5}">
                      <a16:colId xmlns:a16="http://schemas.microsoft.com/office/drawing/2014/main" val="221993089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4247782627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173397618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1447888935"/>
                    </a:ext>
                  </a:extLst>
                </a:gridCol>
                <a:gridCol w="3466001">
                  <a:extLst>
                    <a:ext uri="{9D8B030D-6E8A-4147-A177-3AD203B41FA5}">
                      <a16:colId xmlns:a16="http://schemas.microsoft.com/office/drawing/2014/main" val="2290307699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1455782801"/>
                    </a:ext>
                  </a:extLst>
                </a:gridCol>
                <a:gridCol w="361223">
                  <a:extLst>
                    <a:ext uri="{9D8B030D-6E8A-4147-A177-3AD203B41FA5}">
                      <a16:colId xmlns:a16="http://schemas.microsoft.com/office/drawing/2014/main" val="3393512321"/>
                    </a:ext>
                  </a:extLst>
                </a:gridCol>
              </a:tblGrid>
              <a:tr h="441550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62228900"/>
                  </a:ext>
                </a:extLst>
              </a:tr>
              <a:tr h="504628"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Antal elever 22/23</a:t>
                      </a:r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sv-SE" sz="2400"/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11016102"/>
                  </a:ext>
                </a:extLst>
              </a:tr>
              <a:tr h="777969"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Antal </a:t>
                      </a:r>
                      <a:r>
                        <a:rPr lang="sv-SE" sz="2400" b="1" u="none" strike="noStrike" err="1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gybehöriga</a:t>
                      </a:r>
                      <a:r>
                        <a:rPr lang="sv-SE" sz="2400" b="1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v-SE" sz="2400" b="1" u="none" strike="noStrike" err="1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inkl</a:t>
                      </a:r>
                      <a:r>
                        <a:rPr lang="sv-SE" sz="2400" b="1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 IMV   </a:t>
                      </a:r>
                      <a:endParaRPr lang="en-US" sz="2400"/>
                    </a:p>
                    <a:p>
                      <a:pPr lvl="0" algn="l">
                        <a:buNone/>
                      </a:pPr>
                      <a:r>
                        <a:rPr lang="sv-SE" sz="2400" b="1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Meritvärde</a:t>
                      </a:r>
                      <a:endParaRPr lang="en-US" sz="240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  <a:p>
                      <a:pPr lvl="0" algn="ctr">
                        <a:buNone/>
                      </a:pPr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9,0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highlight>
                          <a:srgbClr val="66FF33"/>
                        </a:highlight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28962134"/>
                  </a:ext>
                </a:extLst>
              </a:tr>
              <a:tr h="441550">
                <a:tc>
                  <a:txBody>
                    <a:bodyPr/>
                    <a:lstStyle/>
                    <a:p>
                      <a:endParaRPr lang="sv-SE" sz="28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54954538"/>
                  </a:ext>
                </a:extLst>
              </a:tr>
              <a:tr h="4583710"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Fortsätter på </a:t>
                      </a:r>
                      <a:r>
                        <a:rPr lang="sv-SE" sz="2400" b="1" i="0" u="none" strike="noStrike" err="1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nat.prog</a:t>
                      </a:r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. DGY</a:t>
                      </a:r>
                    </a:p>
                    <a:p>
                      <a:pPr lvl="0" algn="l">
                        <a:buNone/>
                      </a:pPr>
                      <a:b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</a:br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Fortsätter annan skola</a:t>
                      </a:r>
                      <a:endParaRPr lang="sv-SE" sz="2400"/>
                    </a:p>
                    <a:p>
                      <a:pPr lvl="0" algn="l">
                        <a:buNone/>
                      </a:pPr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Fortsätter på IM</a:t>
                      </a:r>
                    </a:p>
                    <a:p>
                      <a:pPr lvl="0" algn="l">
                        <a:buNone/>
                      </a:pPr>
                      <a:endParaRPr lang="sv-SE" sz="24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l" defTabSz="914400" fontAlgn="t">
                        <a:tabLst/>
                        <a:defRPr/>
                      </a:pPr>
                      <a:r>
                        <a:rPr lang="sv-SE" sz="2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Antal nya IM 22/23</a:t>
                      </a:r>
                      <a:endParaRPr lang="sv-SE" sz="2400"/>
                    </a:p>
                    <a:p>
                      <a:pPr algn="l" fontAlgn="t"/>
                      <a:r>
                        <a:rPr lang="sv-SE" sz="24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Total antal IM 22/23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  <a:p>
                      <a:pPr algn="ctr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  <a:p>
                      <a:pPr lvl="0" algn="ctr">
                        <a:buNone/>
                      </a:pPr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sv-SE" dirty="0"/>
                    </a:p>
                    <a:p>
                      <a:pPr lvl="0" algn="ctr">
                        <a:buNone/>
                      </a:pPr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83161462"/>
                  </a:ext>
                </a:extLst>
              </a:tr>
              <a:tr h="168209"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04834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4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42C943-C5CA-4DD4-8539-9A36697D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chemeClr val="bg1"/>
                </a:solidFill>
                <a:highlight>
                  <a:srgbClr val="800080"/>
                </a:highlight>
              </a:rPr>
              <a:t>Sammanfattning 22-23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49AF1C-D21B-47DE-8723-45804B59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29250" cy="435133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fontAlgn="t"/>
            <a:r>
              <a:rPr lang="sv-SE" sz="9600" dirty="0"/>
              <a:t>Stark spurt i åk 3. Bra pedagogiskt  </a:t>
            </a:r>
          </a:p>
          <a:p>
            <a:pPr marL="0" indent="0" fontAlgn="t">
              <a:buNone/>
            </a:pPr>
            <a:r>
              <a:rPr lang="sv-SE" sz="9600" dirty="0"/>
              <a:t>   samarbete. Gott elevsocialt arbete!</a:t>
            </a:r>
            <a:br>
              <a:rPr lang="sv-SE" sz="9600" dirty="0"/>
            </a:br>
            <a:endParaRPr lang="sv-SE" sz="9600" dirty="0"/>
          </a:p>
          <a:p>
            <a:pPr fontAlgn="t"/>
            <a:r>
              <a:rPr lang="sv-SE" sz="9600" dirty="0"/>
              <a:t>Examensgrad = 76 % av  deltagarna i årskurs 3.Liksom tidigare år relativt sett låga gymnasiemeritvärden.</a:t>
            </a:r>
          </a:p>
          <a:p>
            <a:pPr marL="0" indent="0" fontAlgn="t">
              <a:buNone/>
            </a:pPr>
            <a:endParaRPr lang="sv-SE" sz="9600" dirty="0"/>
          </a:p>
          <a:p>
            <a:pPr fontAlgn="t"/>
            <a:r>
              <a:rPr lang="sv-SE" sz="9600" dirty="0"/>
              <a:t>IMSPRÅK Mycket motiverad grupp. </a:t>
            </a:r>
            <a:br>
              <a:rPr lang="sv-SE" sz="9600" dirty="0"/>
            </a:br>
            <a:r>
              <a:rPr lang="sv-SE" sz="9600" dirty="0">
                <a:solidFill>
                  <a:srgbClr val="000000"/>
                </a:solidFill>
                <a:cs typeface="Calibri"/>
              </a:rPr>
              <a:t>Hög genomströmning för året.</a:t>
            </a:r>
            <a:endParaRPr lang="sv-SE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fontAlgn="t">
              <a:buNone/>
            </a:pPr>
            <a:endParaRPr lang="sv-SE" sz="9600" dirty="0"/>
          </a:p>
          <a:p>
            <a:pPr fontAlgn="t"/>
            <a:r>
              <a:rPr lang="sv-SE" sz="9600" dirty="0"/>
              <a:t>Låga meritvärde från grundskolan i snitt 140. Tid för matematik och engelskakurser har fått organiseras med en extra termin. </a:t>
            </a:r>
            <a:endParaRPr lang="sv-SE" sz="9600" dirty="0">
              <a:cs typeface="Calibri" panose="020F0502020204030204"/>
            </a:endParaRPr>
          </a:p>
          <a:p>
            <a:endParaRPr lang="sv-SE" sz="9600" dirty="0">
              <a:cs typeface="Calibri" panose="020F0502020204030204"/>
            </a:endParaRPr>
          </a:p>
          <a:p>
            <a:endParaRPr lang="sv-SE" sz="9600" dirty="0">
              <a:cs typeface="Calibri" panose="020F0502020204030204"/>
            </a:endParaRPr>
          </a:p>
          <a:p>
            <a:pPr marL="0" indent="0" fontAlgn="t">
              <a:buNone/>
            </a:pPr>
            <a:endParaRPr lang="sv-SE" sz="11200" dirty="0">
              <a:cs typeface="Calibri" panose="020F0502020204030204"/>
            </a:endParaRPr>
          </a:p>
          <a:p>
            <a:pPr fontAlgn="t"/>
            <a:endParaRPr lang="sv-SE" sz="11200" dirty="0">
              <a:cs typeface="Calibri" panose="020F0502020204030204"/>
            </a:endParaRPr>
          </a:p>
          <a:p>
            <a:pPr marL="0" indent="0" fontAlgn="t">
              <a:buNone/>
            </a:pPr>
            <a:endParaRPr lang="sv-SE" sz="11200" dirty="0">
              <a:cs typeface="Calibri" panose="020F0502020204030204"/>
            </a:endParaRPr>
          </a:p>
          <a:p>
            <a:pPr marL="0" indent="0" fontAlgn="t">
              <a:buNone/>
            </a:pPr>
            <a:endParaRPr lang="sv-SE" sz="11200" dirty="0">
              <a:cs typeface="Calibri" panose="020F0502020204030204"/>
            </a:endParaRPr>
          </a:p>
          <a:p>
            <a:pPr marL="0" indent="0" fontAlgn="t">
              <a:buNone/>
            </a:pPr>
            <a:endParaRPr lang="sv-SE" sz="8600" dirty="0">
              <a:cs typeface="Calibri" panose="020F0502020204030204"/>
            </a:endParaRPr>
          </a:p>
          <a:p>
            <a:pPr marL="0" indent="0" fontAlgn="t">
              <a:buNone/>
            </a:pPr>
            <a:endParaRPr lang="sv-SE" sz="3200" dirty="0"/>
          </a:p>
          <a:p>
            <a:pPr marL="0" indent="0" fontAlgn="t">
              <a:buNone/>
            </a:pPr>
            <a:endParaRPr lang="sv-SE" sz="3200" dirty="0"/>
          </a:p>
          <a:p>
            <a:pPr marL="0" indent="0" fontAlgn="t">
              <a:buNone/>
            </a:pPr>
            <a:endParaRPr lang="sv-SE" sz="3200" dirty="0">
              <a:cs typeface="Calibri" panose="020F0502020204030204"/>
            </a:endParaRPr>
          </a:p>
          <a:p>
            <a:pPr marL="0" indent="0" fontAlgn="t">
              <a:buNone/>
            </a:pPr>
            <a:endParaRPr lang="sv-SE" sz="3200" dirty="0">
              <a:cs typeface="Calibri" panose="020F0502020204030204"/>
            </a:endParaRPr>
          </a:p>
          <a:p>
            <a:pPr fontAlgn="t"/>
            <a:endParaRPr lang="sv-SE" sz="32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F05D03-6B14-EADE-F698-634EC34F7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805891"/>
            <a:ext cx="5610226" cy="537107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sv-SE" sz="2400">
              <a:cs typeface="Calibri"/>
            </a:endParaRPr>
          </a:p>
          <a:p>
            <a:pPr marL="0" indent="0">
              <a:buNone/>
            </a:pPr>
            <a:endParaRPr lang="sv-SE" sz="2400" dirty="0">
              <a:cs typeface="Calibri" panose="020F0502020204030204"/>
            </a:endParaRPr>
          </a:p>
          <a:p>
            <a:r>
              <a:rPr lang="sv-SE" sz="2400" dirty="0"/>
              <a:t>Ökat antal elever åk 1-2 som har svårt ute på lärlingsplats- ökat anpassningsbehov.</a:t>
            </a:r>
            <a:endParaRPr lang="sv-SE" sz="2400">
              <a:cs typeface="Calibri"/>
            </a:endParaRPr>
          </a:p>
          <a:p>
            <a:endParaRPr lang="sv-SE" sz="2400" dirty="0"/>
          </a:p>
          <a:p>
            <a:pPr fontAlgn="t"/>
            <a:r>
              <a:rPr lang="sv-SE" sz="2400" dirty="0"/>
              <a:t>Något fler elever  med hälso-och inlärningshinder. Ökat antal "hemmasittare"</a:t>
            </a:r>
            <a:endParaRPr lang="sv-SE" dirty="0">
              <a:cs typeface="Calibri"/>
            </a:endParaRPr>
          </a:p>
          <a:p>
            <a:endParaRPr lang="sv-SE" sz="2400" dirty="0"/>
          </a:p>
          <a:p>
            <a:r>
              <a:rPr lang="sv-SE" sz="2400" dirty="0"/>
              <a:t>Bra resultat på elevenkät och endast enstaka incidenter</a:t>
            </a:r>
            <a:endParaRPr lang="sv-SE" sz="2400">
              <a:cs typeface="Calibri"/>
            </a:endParaRPr>
          </a:p>
          <a:p>
            <a:pPr marL="0" indent="0" fontAlgn="t">
              <a:buNone/>
            </a:pPr>
            <a:endParaRPr lang="sv-SE" sz="2400">
              <a:cs typeface="Calibri"/>
            </a:endParaRPr>
          </a:p>
          <a:p>
            <a:pPr fontAlgn="t"/>
            <a:endParaRPr lang="sv-SE">
              <a:cs typeface="Calibri" panose="020F0502020204030204"/>
            </a:endParaRPr>
          </a:p>
          <a:p>
            <a:pPr marL="0" indent="0">
              <a:buNone/>
            </a:pPr>
            <a:endParaRPr lang="sv-SE">
              <a:cs typeface="Calibri" panose="020F0502020204030204"/>
            </a:endParaRP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18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241393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408</Words>
  <Application>Microsoft Office PowerPoint</Application>
  <PresentationFormat>Bredbild</PresentationFormat>
  <Paragraphs>156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Mellerud - Innehållssidor</vt:lpstr>
      <vt:lpstr>Office-tema</vt:lpstr>
      <vt:lpstr>PowerPoint-presentation</vt:lpstr>
      <vt:lpstr>Examensgrad av befintliga avgångselever</vt:lpstr>
      <vt:lpstr>Kursbetyg  - nationella program </vt:lpstr>
      <vt:lpstr>Meritvärde – nationella program- alla klasser</vt:lpstr>
      <vt:lpstr>Kursbetyg valla klasser%  </vt:lpstr>
      <vt:lpstr>Resultat IM </vt:lpstr>
      <vt:lpstr>Sammanfattning 22-23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 Bertilsson</dc:creator>
  <cp:lastModifiedBy>Matti Bertilsson</cp:lastModifiedBy>
  <cp:revision>128</cp:revision>
  <dcterms:created xsi:type="dcterms:W3CDTF">2019-08-26T09:11:52Z</dcterms:created>
  <dcterms:modified xsi:type="dcterms:W3CDTF">2023-08-22T19:57:38Z</dcterms:modified>
</cp:coreProperties>
</file>