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5" r:id="rId2"/>
  </p:sldMasterIdLst>
  <p:notesMasterIdLst>
    <p:notesMasterId r:id="rId14"/>
  </p:notesMasterIdLst>
  <p:sldIdLst>
    <p:sldId id="256" r:id="rId3"/>
    <p:sldId id="257" r:id="rId4"/>
    <p:sldId id="265" r:id="rId5"/>
    <p:sldId id="269" r:id="rId6"/>
    <p:sldId id="258" r:id="rId7"/>
    <p:sldId id="259" r:id="rId8"/>
    <p:sldId id="270" r:id="rId9"/>
    <p:sldId id="271" r:id="rId10"/>
    <p:sldId id="272" r:id="rId11"/>
    <p:sldId id="260" r:id="rId12"/>
    <p:sldId id="273" r:id="rId13"/>
  </p:sldIdLst>
  <p:sldSz cx="9144000" cy="5143500" type="screen16x9"/>
  <p:notesSz cx="666908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0"/>
  </p:normalViewPr>
  <p:slideViewPr>
    <p:cSldViewPr snapToGrid="0" snapToObjects="1">
      <p:cViewPr varScale="1">
        <p:scale>
          <a:sx n="144" d="100"/>
          <a:sy n="144" d="100"/>
        </p:scale>
        <p:origin x="225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2021-09-21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08705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sv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EC8C68-2142-3743-A3D0-DBC9B7A4B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Platshållare för text 9">
            <a:extLst>
              <a:ext uri="{FF2B5EF4-FFF2-40B4-BE49-F238E27FC236}">
                <a16:creationId xmlns:a16="http://schemas.microsoft.com/office/drawing/2014/main" id="{28E13A7B-6464-3346-AEA2-40BA2848E2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8596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18966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41338" y="539750"/>
            <a:ext cx="3852862" cy="120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1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orient="horz" pos="1195" userDrawn="1">
          <p15:clr>
            <a:srgbClr val="F26B43"/>
          </p15:clr>
        </p15:guide>
        <p15:guide id="4" pos="341" userDrawn="1">
          <p15:clr>
            <a:srgbClr val="F26B43"/>
          </p15:clr>
        </p15:guide>
        <p15:guide id="5" orient="horz" pos="340" userDrawn="1">
          <p15:clr>
            <a:srgbClr val="F26B43"/>
          </p15:clr>
        </p15:guide>
        <p15:guide id="6" orient="horz" pos="2898" userDrawn="1">
          <p15:clr>
            <a:srgbClr val="F26B43"/>
          </p15:clr>
        </p15:guide>
        <p15:guide id="7" pos="5417" userDrawn="1">
          <p15:clr>
            <a:srgbClr val="F26B43"/>
          </p15:clr>
        </p15:guide>
        <p15:guide id="8" pos="99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0B449C21-5B2D-4440-9DE8-989A542C19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30944" r="1315" b="13674"/>
          <a:stretch/>
        </p:blipFill>
        <p:spPr>
          <a:xfrm>
            <a:off x="0" y="1895077"/>
            <a:ext cx="9144000" cy="3246437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8F6B50B5-0373-E848-9B6C-205B2566B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651" y="2526348"/>
            <a:ext cx="7371563" cy="1533287"/>
          </a:xfrm>
        </p:spPr>
        <p:txBody>
          <a:bodyPr/>
          <a:lstStyle/>
          <a:p>
            <a:r>
              <a:rPr lang="sv-SE" dirty="0"/>
              <a:t>Prognos 2 &amp;</a:t>
            </a:r>
            <a:br>
              <a:rPr lang="sv-SE" dirty="0"/>
            </a:br>
            <a:r>
              <a:rPr lang="sv-SE" dirty="0"/>
              <a:t>Delårsbokslut </a:t>
            </a:r>
            <a:br>
              <a:rPr lang="sv-SE" dirty="0"/>
            </a:br>
            <a:r>
              <a:rPr lang="sv-SE" dirty="0"/>
              <a:t>2021</a:t>
            </a:r>
            <a:br>
              <a:rPr lang="sv-SE" dirty="0"/>
            </a:br>
            <a:endParaRPr lang="sv-SE" sz="1400" b="0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5561240-3397-CC4B-9957-85006F9961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66951" y="4325540"/>
            <a:ext cx="6713538" cy="550069"/>
          </a:xfrm>
        </p:spPr>
        <p:txBody>
          <a:bodyPr/>
          <a:lstStyle/>
          <a:p>
            <a:r>
              <a:rPr lang="sv-SE" dirty="0"/>
              <a:t>Kultur- och utbildningsförvaltningen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D4B0A454-3D80-7846-8ED6-8AE9259DD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1" y="4369140"/>
            <a:ext cx="1036637" cy="23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260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90F2DA6C-0B57-4518-964C-D8EA8ADAC40A}"/>
              </a:ext>
            </a:extLst>
          </p:cNvPr>
          <p:cNvSpPr txBox="1"/>
          <p:nvPr/>
        </p:nvSpPr>
        <p:spPr>
          <a:xfrm>
            <a:off x="2368550" y="179487"/>
            <a:ext cx="46037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Kostnad för undervisning i kommunal grundskola åk 1-9, kr/elev</a:t>
            </a:r>
            <a:endParaRPr lang="sv-SE" sz="1800" b="1" dirty="0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latshållare för innehåll 4">
            <a:extLst>
              <a:ext uri="{FF2B5EF4-FFF2-40B4-BE49-F238E27FC236}">
                <a16:creationId xmlns:a16="http://schemas.microsoft.com/office/drawing/2014/main" id="{E170AABE-87B1-4898-802A-93F5A7A2E8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824"/>
          <a:stretch/>
        </p:blipFill>
        <p:spPr>
          <a:xfrm>
            <a:off x="260570" y="1152402"/>
            <a:ext cx="7692535" cy="2392516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502B63-E595-4617-A005-B102707CB37E}"/>
              </a:ext>
            </a:extLst>
          </p:cNvPr>
          <p:cNvSpPr txBox="1"/>
          <p:nvPr/>
        </p:nvSpPr>
        <p:spPr>
          <a:xfrm>
            <a:off x="44450" y="3443318"/>
            <a:ext cx="869950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b="1" dirty="0"/>
              <a:t>Kostnad för undervisning i kommunal grundskola åk 1-9, kr/elev</a:t>
            </a:r>
            <a:br>
              <a:rPr lang="sv-SE" sz="1400" dirty="0"/>
            </a:br>
            <a:r>
              <a:rPr lang="sv-SE" sz="1400" dirty="0"/>
              <a:t>Undervisningskostnad grundskola åk 1-9 skolkommun, dividerat med antal elever i kommunens grundskola. Kostnader avseende samtliga förekommande läro- och timplan bundna aktiviteter, d.v.s. i huvudsak lärarnas och annan pedagogisk personals (t.ex. fritidspedagogers, förskollärares och specialpedagogers) löner för det pedagogiska arbetet med eleverna. Exempel på läro- och timplanebundna aktiviteter är förutom reguljär undervisning särskilda stödinsatser, prov och arbetslivsorientering. Lön för skolledningen, exempelvis lön för rektor samt övrig personals arbete med ledningsfunktion ingår</a:t>
            </a:r>
          </a:p>
        </p:txBody>
      </p:sp>
    </p:spTree>
    <p:extLst>
      <p:ext uri="{BB962C8B-B14F-4D97-AF65-F5344CB8AC3E}">
        <p14:creationId xmlns:p14="http://schemas.microsoft.com/office/powerpoint/2010/main" val="3978477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674C28E6-004E-41F2-BA7E-F9E574B188FC}"/>
              </a:ext>
            </a:extLst>
          </p:cNvPr>
          <p:cNvSpPr txBox="1"/>
          <p:nvPr/>
        </p:nvSpPr>
        <p:spPr>
          <a:xfrm>
            <a:off x="1695450" y="1537910"/>
            <a:ext cx="56451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dirty="0">
                <a:solidFill>
                  <a:srgbClr val="000000"/>
                </a:solidFill>
                <a:latin typeface="Roboto" panose="02000000000000000000" pitchFamily="2" charset="0"/>
              </a:rPr>
              <a:t>K</a:t>
            </a:r>
            <a:r>
              <a:rPr lang="sv-SE" sz="1500" b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ostnadseffektiv lokalanvändning </a:t>
            </a:r>
            <a:r>
              <a:rPr lang="sv-SE" sz="15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 grundskolan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Anpassa antalet medarbetareför att klara tilldelad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5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Minskad rektorsorganisation</a:t>
            </a:r>
          </a:p>
          <a:p>
            <a:r>
              <a:rPr lang="sv-SE" sz="15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  <a:endParaRPr lang="sv-SE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5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Ny skolskjutsupphandling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5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5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Restriktiva vid vikarieanskaffning</a:t>
            </a:r>
          </a:p>
          <a:p>
            <a:pPr algn="l"/>
            <a:endParaRPr lang="sv-SE" sz="15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Minskad SYV-resurs (2022)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5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0F2DA6C-0B57-4518-964C-D8EA8ADAC40A}"/>
              </a:ext>
            </a:extLst>
          </p:cNvPr>
          <p:cNvSpPr txBox="1"/>
          <p:nvPr/>
        </p:nvSpPr>
        <p:spPr>
          <a:xfrm>
            <a:off x="2514600" y="312837"/>
            <a:ext cx="3892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b="1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Åtgärder för att komma i balans</a:t>
            </a:r>
          </a:p>
        </p:txBody>
      </p:sp>
    </p:spTree>
    <p:extLst>
      <p:ext uri="{BB962C8B-B14F-4D97-AF65-F5344CB8AC3E}">
        <p14:creationId xmlns:p14="http://schemas.microsoft.com/office/powerpoint/2010/main" val="408126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ACE0BE34-518B-7946-9F9D-E80A039A45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79651" y="108427"/>
            <a:ext cx="4737099" cy="825023"/>
          </a:xfrm>
        </p:spPr>
        <p:txBody>
          <a:bodyPr/>
          <a:lstStyle/>
          <a:p>
            <a:pPr marL="0" indent="0">
              <a:buNone/>
            </a:pPr>
            <a:r>
              <a:rPr lang="sv-SE" b="1" dirty="0">
                <a:solidFill>
                  <a:schemeClr val="bg1">
                    <a:lumMod val="95000"/>
                  </a:schemeClr>
                </a:solidFill>
              </a:rPr>
              <a:t>Prognostiserat årsresultat 2021 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bg1">
                    <a:lumMod val="95000"/>
                  </a:schemeClr>
                </a:solidFill>
              </a:rPr>
              <a:t>verksamhetsnivå- alla enheter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778CF4AA-8130-4094-9020-535AB0CC9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237286"/>
              </p:ext>
            </p:extLst>
          </p:nvPr>
        </p:nvGraphicFramePr>
        <p:xfrm>
          <a:off x="946150" y="1189513"/>
          <a:ext cx="5943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146">
                  <a:extLst>
                    <a:ext uri="{9D8B030D-6E8A-4147-A177-3AD203B41FA5}">
                      <a16:colId xmlns:a16="http://schemas.microsoft.com/office/drawing/2014/main" val="3157922331"/>
                    </a:ext>
                  </a:extLst>
                </a:gridCol>
                <a:gridCol w="1843454">
                  <a:extLst>
                    <a:ext uri="{9D8B030D-6E8A-4147-A177-3AD203B41FA5}">
                      <a16:colId xmlns:a16="http://schemas.microsoft.com/office/drawing/2014/main" val="317684460"/>
                    </a:ext>
                  </a:extLst>
                </a:gridCol>
              </a:tblGrid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Verksamhet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Prognos 2 i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720903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Kulturskola, bibliotek &amp; Stinsen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196375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Förskola inkl. pedagogisk oms.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593040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Fritids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561607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Grundskola, förskoleklass &amp;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87713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Grundsärskola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418938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Gymnasieverksamhet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30043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96670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Vuxenutbildning inkl. Servicelaget (-700)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122216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599373"/>
                  </a:ext>
                </a:extLst>
              </a:tr>
            </a:tbl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7EC8AEA3-B6AC-4ACC-8F38-5B8714FD67FD}"/>
              </a:ext>
            </a:extLst>
          </p:cNvPr>
          <p:cNvSpPr txBox="1"/>
          <p:nvPr/>
        </p:nvSpPr>
        <p:spPr>
          <a:xfrm>
            <a:off x="7200900" y="1530350"/>
            <a:ext cx="1612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/>
              <a:t>Prognos 2</a:t>
            </a:r>
          </a:p>
          <a:p>
            <a:r>
              <a:rPr lang="sv-SE" dirty="0"/>
              <a:t>Är 2 mkr lägre än prognos 1. </a:t>
            </a:r>
          </a:p>
          <a:p>
            <a:r>
              <a:rPr lang="sv-SE" dirty="0"/>
              <a:t>Är en avvikelse mot årsbudgeten på 1,9%.</a:t>
            </a:r>
          </a:p>
        </p:txBody>
      </p:sp>
    </p:spTree>
    <p:extLst>
      <p:ext uri="{BB962C8B-B14F-4D97-AF65-F5344CB8AC3E}">
        <p14:creationId xmlns:p14="http://schemas.microsoft.com/office/powerpoint/2010/main" val="307800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ACE0BE34-518B-7946-9F9D-E80A039A45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63801" y="108427"/>
            <a:ext cx="4044949" cy="869473"/>
          </a:xfrm>
        </p:spPr>
        <p:txBody>
          <a:bodyPr/>
          <a:lstStyle/>
          <a:p>
            <a:pPr marL="0" indent="0">
              <a:buNone/>
            </a:pPr>
            <a:r>
              <a:rPr lang="sv-SE" b="1" dirty="0">
                <a:solidFill>
                  <a:schemeClr val="bg1">
                    <a:lumMod val="95000"/>
                  </a:schemeClr>
                </a:solidFill>
              </a:rPr>
              <a:t>Prognostiserat årsresultat 2021 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bg1">
                    <a:lumMod val="95000"/>
                  </a:schemeClr>
                </a:solidFill>
              </a:rPr>
              <a:t>verksamhetsnivå- alla enheter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778CF4AA-8130-4094-9020-535AB0CC9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93235"/>
              </p:ext>
            </p:extLst>
          </p:nvPr>
        </p:nvGraphicFramePr>
        <p:xfrm>
          <a:off x="222250" y="977900"/>
          <a:ext cx="8699500" cy="406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0">
                  <a:extLst>
                    <a:ext uri="{9D8B030D-6E8A-4147-A177-3AD203B41FA5}">
                      <a16:colId xmlns:a16="http://schemas.microsoft.com/office/drawing/2014/main" val="3157922331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317684460"/>
                    </a:ext>
                  </a:extLst>
                </a:gridCol>
              </a:tblGrid>
              <a:tr h="355406">
                <a:tc>
                  <a:txBody>
                    <a:bodyPr/>
                    <a:lstStyle/>
                    <a:p>
                      <a:r>
                        <a:rPr lang="sv-SE" sz="15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Verksamhet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5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Prognos 2 i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720903"/>
                  </a:ext>
                </a:extLst>
              </a:tr>
              <a:tr h="355406">
                <a:tc>
                  <a:txBody>
                    <a:bodyPr/>
                    <a:lstStyle/>
                    <a:p>
                      <a:r>
                        <a:rPr lang="sv-SE" sz="1400" u="sng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Kulturverksamhet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v-SE" sz="15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196375"/>
                  </a:ext>
                </a:extLst>
              </a:tr>
              <a:tr h="355406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Vakanta tjänster</a:t>
                      </a:r>
                      <a:endParaRPr lang="sv-SE" sz="15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5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593040"/>
                  </a:ext>
                </a:extLst>
              </a:tr>
              <a:tr h="355406">
                <a:tc>
                  <a:txBody>
                    <a:bodyPr/>
                    <a:lstStyle/>
                    <a:p>
                      <a:r>
                        <a:rPr lang="sv-SE" sz="1500" u="sng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Förskola inklusive pedagogisk omsorg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v-SE" sz="15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87713"/>
                  </a:ext>
                </a:extLst>
              </a:tr>
              <a:tr h="356570">
                <a:tc>
                  <a:txBody>
                    <a:bodyPr/>
                    <a:lstStyle/>
                    <a:p>
                      <a:r>
                        <a:rPr lang="sv-SE" sz="1500" dirty="0">
                          <a:solidFill>
                            <a:srgbClr val="000000"/>
                          </a:solidFill>
                          <a:latin typeface="Roboto" panose="02000000000000000000" pitchFamily="2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Små förskolor med endast två avdelningar prognostiserar underskott på grund av höga personalkostnader</a:t>
                      </a:r>
                      <a:endParaRPr lang="sv-SE" sz="15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v-SE" sz="15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r"/>
                      <a:r>
                        <a:rPr lang="sv-SE" sz="15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418938"/>
                  </a:ext>
                </a:extLst>
              </a:tr>
              <a:tr h="355406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sng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Fritidsverksamhet</a:t>
                      </a:r>
                      <a:endParaRPr lang="sv-SE" sz="15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v-SE" sz="15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30043"/>
                  </a:ext>
                </a:extLst>
              </a:tr>
              <a:tr h="355406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Personalkostnader</a:t>
                      </a:r>
                      <a:endParaRPr lang="sv-SE" sz="15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5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96670"/>
                  </a:ext>
                </a:extLst>
              </a:tr>
              <a:tr h="355406">
                <a:tc>
                  <a:txBody>
                    <a:bodyPr/>
                    <a:lstStyle/>
                    <a:p>
                      <a:r>
                        <a:rPr lang="sv-SE" sz="1500" u="sng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Grundskola, förskoleklass och administration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v-SE" sz="15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122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5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Huvudsakligen stort stödbehov, </a:t>
                      </a:r>
                      <a:r>
                        <a:rPr lang="sv-SE" sz="1500" b="0" i="0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socioekonomiska faktorer påverkar</a:t>
                      </a:r>
                      <a:endParaRPr lang="sv-SE" sz="15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5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567845"/>
                  </a:ext>
                </a:extLst>
              </a:tr>
              <a:tr h="355406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sng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Grundsärskola</a:t>
                      </a:r>
                      <a:endParaRPr lang="sv-SE" sz="15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v-SE" sz="15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60444"/>
                  </a:ext>
                </a:extLst>
              </a:tr>
              <a:tr h="355406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Minskade personalkostnader</a:t>
                      </a:r>
                      <a:endParaRPr lang="sv-SE" sz="15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500" b="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68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05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ACE0BE34-518B-7946-9F9D-E80A039A45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63801" y="108427"/>
            <a:ext cx="4044949" cy="869473"/>
          </a:xfrm>
        </p:spPr>
        <p:txBody>
          <a:bodyPr/>
          <a:lstStyle/>
          <a:p>
            <a:pPr marL="0" indent="0">
              <a:buNone/>
            </a:pPr>
            <a:r>
              <a:rPr lang="sv-SE" b="1" dirty="0">
                <a:solidFill>
                  <a:schemeClr val="bg1">
                    <a:lumMod val="95000"/>
                  </a:schemeClr>
                </a:solidFill>
              </a:rPr>
              <a:t>Prognostiserat årsresultat 2021 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bg1">
                    <a:lumMod val="95000"/>
                  </a:schemeClr>
                </a:solidFill>
              </a:rPr>
              <a:t>på verksamhetsnivå- alla enheter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778CF4AA-8130-4094-9020-535AB0CC9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398374"/>
              </p:ext>
            </p:extLst>
          </p:nvPr>
        </p:nvGraphicFramePr>
        <p:xfrm>
          <a:off x="514350" y="1365250"/>
          <a:ext cx="7753350" cy="249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400">
                  <a:extLst>
                    <a:ext uri="{9D8B030D-6E8A-4147-A177-3AD203B41FA5}">
                      <a16:colId xmlns:a16="http://schemas.microsoft.com/office/drawing/2014/main" val="3157922331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317684460"/>
                    </a:ext>
                  </a:extLst>
                </a:gridCol>
              </a:tblGrid>
              <a:tr h="355406">
                <a:tc>
                  <a:txBody>
                    <a:bodyPr/>
                    <a:lstStyle/>
                    <a:p>
                      <a:r>
                        <a:rPr lang="sv-SE" sz="15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Verksamhet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5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Prognos 2 i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720903"/>
                  </a:ext>
                </a:extLst>
              </a:tr>
              <a:tr h="355406">
                <a:tc>
                  <a:txBody>
                    <a:bodyPr/>
                    <a:lstStyle/>
                    <a:p>
                      <a:r>
                        <a:rPr lang="sv-SE" sz="1500" u="sng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Gymnasiet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v-SE" sz="15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196375"/>
                  </a:ext>
                </a:extLst>
              </a:tr>
              <a:tr h="355406">
                <a:tc>
                  <a:txBody>
                    <a:bodyPr/>
                    <a:lstStyle/>
                    <a:p>
                      <a:r>
                        <a:rPr lang="sv-SE" sz="15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IKE kostnader för gymnasiet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5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593040"/>
                  </a:ext>
                </a:extLst>
              </a:tr>
              <a:tr h="355406">
                <a:tc>
                  <a:txBody>
                    <a:bodyPr/>
                    <a:lstStyle/>
                    <a:p>
                      <a:r>
                        <a:rPr lang="sv-SE" sz="1400" u="sng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5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87713"/>
                  </a:ext>
                </a:extLst>
              </a:tr>
              <a:tr h="356570"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sv-SE" sz="1500" u="sng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Vuxenutbildning inklusive Servicelaget*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v-SE" sz="1500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137504"/>
                  </a:ext>
                </a:extLst>
              </a:tr>
              <a:tr h="356570">
                <a:tc>
                  <a:txBody>
                    <a:bodyPr/>
                    <a:lstStyle/>
                    <a:p>
                      <a:r>
                        <a:rPr lang="sv-SE" sz="15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Personal kostnader, minskade intäkter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5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334874"/>
                  </a:ext>
                </a:extLst>
              </a:tr>
              <a:tr h="355406">
                <a:tc>
                  <a:txBody>
                    <a:bodyPr/>
                    <a:lstStyle/>
                    <a:p>
                      <a:r>
                        <a:rPr lang="sv-SE" sz="1500" b="1" u="non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5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30043"/>
                  </a:ext>
                </a:extLst>
              </a:tr>
            </a:tbl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4384C85F-7BBA-445D-B939-DE400D7BCD4D}"/>
              </a:ext>
            </a:extLst>
          </p:cNvPr>
          <p:cNvSpPr txBox="1"/>
          <p:nvPr/>
        </p:nvSpPr>
        <p:spPr>
          <a:xfrm>
            <a:off x="514350" y="3981160"/>
            <a:ext cx="7442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*Del av Servicelaget har under året övergått till samhällsbyggnadsförvaltningen. 	</a:t>
            </a:r>
          </a:p>
          <a:p>
            <a:r>
              <a:rPr lang="sv-SE" sz="1400" dirty="0"/>
              <a:t>  Därmed har försäljningen av tjänster minskat för KUN.</a:t>
            </a:r>
          </a:p>
          <a:p>
            <a:r>
              <a:rPr lang="sv-SE" sz="1400" dirty="0"/>
              <a:t>  Resterande del övergår 1/9-21.</a:t>
            </a:r>
          </a:p>
        </p:txBody>
      </p:sp>
    </p:spTree>
    <p:extLst>
      <p:ext uri="{BB962C8B-B14F-4D97-AF65-F5344CB8AC3E}">
        <p14:creationId xmlns:p14="http://schemas.microsoft.com/office/powerpoint/2010/main" val="107371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D9905075-7E03-420B-A4DF-853FA76BB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266895"/>
              </p:ext>
            </p:extLst>
          </p:nvPr>
        </p:nvGraphicFramePr>
        <p:xfrm>
          <a:off x="1638300" y="977900"/>
          <a:ext cx="5543549" cy="4153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430">
                  <a:extLst>
                    <a:ext uri="{9D8B030D-6E8A-4147-A177-3AD203B41FA5}">
                      <a16:colId xmlns:a16="http://schemas.microsoft.com/office/drawing/2014/main" val="3157922331"/>
                    </a:ext>
                  </a:extLst>
                </a:gridCol>
                <a:gridCol w="836870">
                  <a:extLst>
                    <a:ext uri="{9D8B030D-6E8A-4147-A177-3AD203B41FA5}">
                      <a16:colId xmlns:a16="http://schemas.microsoft.com/office/drawing/2014/main" val="4064482692"/>
                    </a:ext>
                  </a:extLst>
                </a:gridCol>
                <a:gridCol w="1289050">
                  <a:extLst>
                    <a:ext uri="{9D8B030D-6E8A-4147-A177-3AD203B41FA5}">
                      <a16:colId xmlns:a16="http://schemas.microsoft.com/office/drawing/2014/main" val="3175267466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4077191035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l"/>
                      <a:r>
                        <a:rPr lang="sv-SE" sz="11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Prognos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Prognos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Delårsresultat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720903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KUN Kansli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196375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Modersmålsundervisning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593040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Råda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1 519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561607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Nordal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-1 281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87713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Mellerud Södra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-708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30043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Mellerud förskola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96670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Åsebro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534804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Dals Rostock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-1 092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122216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Åsen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-920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46470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Melleruds Särskola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90307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Dahlstiernska gymnasiet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178346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Vuxenutbildning inkl. 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-773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844242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Kultur 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051234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Kulturbruket på Dal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290963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599373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910678D9-8A45-457D-8159-6E1D399356BC}"/>
              </a:ext>
            </a:extLst>
          </p:cNvPr>
          <p:cNvSpPr txBox="1"/>
          <p:nvPr/>
        </p:nvSpPr>
        <p:spPr>
          <a:xfrm>
            <a:off x="2571750" y="255426"/>
            <a:ext cx="401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>
                    <a:lumMod val="95000"/>
                  </a:schemeClr>
                </a:solidFill>
              </a:rPr>
              <a:t>Prognos &amp; delårsresultat per enhet 2021</a:t>
            </a:r>
          </a:p>
        </p:txBody>
      </p:sp>
    </p:spTree>
    <p:extLst>
      <p:ext uri="{BB962C8B-B14F-4D97-AF65-F5344CB8AC3E}">
        <p14:creationId xmlns:p14="http://schemas.microsoft.com/office/powerpoint/2010/main" val="412413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674C28E6-004E-41F2-BA7E-F9E574B188FC}"/>
              </a:ext>
            </a:extLst>
          </p:cNvPr>
          <p:cNvSpPr txBox="1"/>
          <p:nvPr/>
        </p:nvSpPr>
        <p:spPr>
          <a:xfrm>
            <a:off x="1143000" y="1728032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Mellerud är en av 40 kommuner i Sverige som driver fler skolor än de får ersättning för i det kommunala utjämningssystemets beräknade behov.</a:t>
            </a:r>
          </a:p>
          <a:p>
            <a:pPr algn="l"/>
            <a:endParaRPr lang="sv-SE" sz="16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Enligt utjämningssystemets modell börjar merkostnader för kommunen vid 80 elever i årskurs F-6. SCB prognostiserar ett minskat invånarantal vilket aktualiserar frågan om antalet skolor i kommunen i förhållandet till antal elever och möjligheter omfördela mer resurser till undervisning i stället för lokaler.</a:t>
            </a:r>
            <a:endParaRPr lang="sv-S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4BC1C14-A13E-42C5-B0E9-45DDF9FD3268}"/>
              </a:ext>
            </a:extLst>
          </p:cNvPr>
          <p:cNvSpPr txBox="1"/>
          <p:nvPr/>
        </p:nvSpPr>
        <p:spPr>
          <a:xfrm>
            <a:off x="2647950" y="3138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Förutsättningar</a:t>
            </a:r>
          </a:p>
        </p:txBody>
      </p:sp>
    </p:spTree>
    <p:extLst>
      <p:ext uri="{BB962C8B-B14F-4D97-AF65-F5344CB8AC3E}">
        <p14:creationId xmlns:p14="http://schemas.microsoft.com/office/powerpoint/2010/main" val="245455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2C80879F-66CB-46CB-A339-8AD22874B7CC}"/>
              </a:ext>
            </a:extLst>
          </p:cNvPr>
          <p:cNvSpPr txBox="1"/>
          <p:nvPr/>
        </p:nvSpPr>
        <p:spPr>
          <a:xfrm>
            <a:off x="2576739" y="357261"/>
            <a:ext cx="459377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ea typeface="+mn-lt"/>
                <a:cs typeface="+mn-lt"/>
              </a:rPr>
              <a:t>Nettokostnadsavvikelse</a:t>
            </a:r>
            <a:endParaRPr lang="sv-SE" b="1" dirty="0">
              <a:solidFill>
                <a:schemeClr val="bg1"/>
              </a:solidFill>
            </a:endParaRPr>
          </a:p>
        </p:txBody>
      </p:sp>
      <p:pic>
        <p:nvPicPr>
          <p:cNvPr id="1026" name="Bildobjekt 5">
            <a:extLst>
              <a:ext uri="{FF2B5EF4-FFF2-40B4-BE49-F238E27FC236}">
                <a16:creationId xmlns:a16="http://schemas.microsoft.com/office/drawing/2014/main" id="{63771250-B5A0-4A73-8E56-4DBBEA21D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10" y="2354058"/>
            <a:ext cx="8833979" cy="1979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9B17F40E-1737-45C7-B992-56E4E0492829}"/>
              </a:ext>
            </a:extLst>
          </p:cNvPr>
          <p:cNvSpPr txBox="1"/>
          <p:nvPr/>
        </p:nvSpPr>
        <p:spPr>
          <a:xfrm>
            <a:off x="223735" y="1773906"/>
            <a:ext cx="746111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Nettokostnadsavvikelse grundskola F-9, miljoner kronor</a:t>
            </a:r>
            <a:endParaRPr lang="sv-S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86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B3120083-BD81-4986-A622-3621F2AA6CDF}"/>
              </a:ext>
            </a:extLst>
          </p:cNvPr>
          <p:cNvSpPr txBox="1"/>
          <p:nvPr/>
        </p:nvSpPr>
        <p:spPr>
          <a:xfrm>
            <a:off x="330740" y="4075127"/>
            <a:ext cx="823608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Kostnad för kommungemensam verksamhet dividerat med bruttokostnaden exklusive köp av verksamhet avseende Pedagogisk verksamhet. Avser kostnader för samtliga tjänster, funktioner och varor som redovisas centralt i kommunen och fördelats på Pedagogisk verksamhet i räkenskapssammandraget. 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FEF80CCA-0CEA-4375-A72D-B23045DA7F5F}"/>
              </a:ext>
            </a:extLst>
          </p:cNvPr>
          <p:cNvSpPr txBox="1"/>
          <p:nvPr/>
        </p:nvSpPr>
        <p:spPr>
          <a:xfrm>
            <a:off x="148435" y="1298020"/>
            <a:ext cx="7613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Gemensamma kostnader fördelade till pedagogisk verksamhet totalt, andel (%)</a:t>
            </a:r>
            <a:endParaRPr lang="sv-SE" sz="1600" dirty="0"/>
          </a:p>
        </p:txBody>
      </p:sp>
      <p:pic>
        <p:nvPicPr>
          <p:cNvPr id="2050" name="Bildobjekt 6">
            <a:extLst>
              <a:ext uri="{FF2B5EF4-FFF2-40B4-BE49-F238E27FC236}">
                <a16:creationId xmlns:a16="http://schemas.microsoft.com/office/drawing/2014/main" id="{D02B762E-5DF3-4E29-8A0E-3D84C9476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" y="1882651"/>
            <a:ext cx="9054984" cy="194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82310698-BA56-4CB4-A3D2-5C1062D6343F}"/>
              </a:ext>
            </a:extLst>
          </p:cNvPr>
          <p:cNvSpPr txBox="1"/>
          <p:nvPr/>
        </p:nvSpPr>
        <p:spPr>
          <a:xfrm>
            <a:off x="2697389" y="329709"/>
            <a:ext cx="459377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ea typeface="+mn-lt"/>
                <a:cs typeface="+mn-lt"/>
              </a:rPr>
              <a:t>Nettokostnadsavvikelse</a:t>
            </a:r>
            <a:endParaRPr lang="sv-S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65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90F2DA6C-0B57-4518-964C-D8EA8ADAC40A}"/>
              </a:ext>
            </a:extLst>
          </p:cNvPr>
          <p:cNvSpPr txBox="1"/>
          <p:nvPr/>
        </p:nvSpPr>
        <p:spPr>
          <a:xfrm>
            <a:off x="2139948" y="326308"/>
            <a:ext cx="5581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Effektivitetsindex kommunal grundskola F-9</a:t>
            </a:r>
          </a:p>
        </p:txBody>
      </p:sp>
      <p:pic>
        <p:nvPicPr>
          <p:cNvPr id="6" name="Platshållare för innehåll 4">
            <a:extLst>
              <a:ext uri="{FF2B5EF4-FFF2-40B4-BE49-F238E27FC236}">
                <a16:creationId xmlns:a16="http://schemas.microsoft.com/office/drawing/2014/main" id="{FD939EC6-73E4-4993-AFEE-AF72BC6A5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751" y="1041120"/>
            <a:ext cx="8132925" cy="347216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4011BA6-4C4E-4E48-BEC9-07C6A9DD2EAA}"/>
              </a:ext>
            </a:extLst>
          </p:cNvPr>
          <p:cNvSpPr txBox="1"/>
          <p:nvPr/>
        </p:nvSpPr>
        <p:spPr>
          <a:xfrm>
            <a:off x="505536" y="4519153"/>
            <a:ext cx="8342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Kommunernas värde placeras på en skala från 0-100 där 100 är bäst.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9947769-15F2-4123-A6F4-D1DC64365B44}"/>
              </a:ext>
            </a:extLst>
          </p:cNvPr>
          <p:cNvSpPr txBox="1"/>
          <p:nvPr/>
        </p:nvSpPr>
        <p:spPr>
          <a:xfrm>
            <a:off x="6019800" y="2221468"/>
            <a:ext cx="105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Mellerud</a:t>
            </a:r>
          </a:p>
        </p:txBody>
      </p:sp>
    </p:spTree>
    <p:extLst>
      <p:ext uri="{BB962C8B-B14F-4D97-AF65-F5344CB8AC3E}">
        <p14:creationId xmlns:p14="http://schemas.microsoft.com/office/powerpoint/2010/main" val="3467023308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startsida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B98C2A46-3166-D447-B6C9-8E2A8E127539}"/>
    </a:ext>
  </a:extLst>
</a:theme>
</file>

<file path=ppt/theme/theme2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1530</TotalTime>
  <Words>617</Words>
  <Application>Microsoft Office PowerPoint</Application>
  <PresentationFormat>Bildspel på skärmen (16:9)</PresentationFormat>
  <Paragraphs>155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Arial</vt:lpstr>
      <vt:lpstr>Calibri</vt:lpstr>
      <vt:lpstr>Roboto</vt:lpstr>
      <vt:lpstr>Tahoma</vt:lpstr>
      <vt:lpstr>Mellerud startsida</vt:lpstr>
      <vt:lpstr>Mellerud - Innehållssidor</vt:lpstr>
      <vt:lpstr>Prognos 2 &amp; Delårsbokslut  2021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Prognos 1</dc:title>
  <dc:creator>Liselott Vislander</dc:creator>
  <cp:lastModifiedBy>Linda Eriksson</cp:lastModifiedBy>
  <cp:revision>134</cp:revision>
  <cp:lastPrinted>2021-09-21T09:54:04Z</cp:lastPrinted>
  <dcterms:created xsi:type="dcterms:W3CDTF">2019-04-17T12:27:12Z</dcterms:created>
  <dcterms:modified xsi:type="dcterms:W3CDTF">2021-09-21T09:55:03Z</dcterms:modified>
</cp:coreProperties>
</file>