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2" r:id="rId2"/>
    <p:sldId id="282" r:id="rId3"/>
    <p:sldId id="270" r:id="rId4"/>
    <p:sldId id="269" r:id="rId5"/>
    <p:sldId id="273" r:id="rId6"/>
    <p:sldId id="280" r:id="rId7"/>
    <p:sldId id="281" r:id="rId8"/>
  </p:sldIdLst>
  <p:sldSz cx="9144000" cy="6858000" type="screen4x3"/>
  <p:notesSz cx="6797675" cy="987266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ers Pettersson" initials="AP" lastIdx="1" clrIdx="0">
    <p:extLst>
      <p:ext uri="{19B8F6BF-5375-455C-9EA6-DF929625EA0E}">
        <p15:presenceInfo xmlns:p15="http://schemas.microsoft.com/office/powerpoint/2012/main" userId="S::anders.pettersson@mellerud.se::98a05a5a-1c6c-46e4-b4b4-336f270999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8A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7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s-Göran Janson" userId="bffb96ec-1f50-419a-9940-30327f7ad6a7" providerId="ADAL" clId="{7B250526-B86F-4F07-B418-F8FFD17FE09E}"/>
    <pc:docChg chg="undo custSel modSld">
      <pc:chgData name="Clas-Göran Janson" userId="bffb96ec-1f50-419a-9940-30327f7ad6a7" providerId="ADAL" clId="{7B250526-B86F-4F07-B418-F8FFD17FE09E}" dt="2023-01-24T08:10:16.702" v="1627" actId="20577"/>
      <pc:docMkLst>
        <pc:docMk/>
      </pc:docMkLst>
      <pc:sldChg chg="modSp mod">
        <pc:chgData name="Clas-Göran Janson" userId="bffb96ec-1f50-419a-9940-30327f7ad6a7" providerId="ADAL" clId="{7B250526-B86F-4F07-B418-F8FFD17FE09E}" dt="2023-01-17T12:46:02.559" v="1468" actId="20577"/>
        <pc:sldMkLst>
          <pc:docMk/>
          <pc:sldMk cId="2017954067" sldId="269"/>
        </pc:sldMkLst>
        <pc:spChg chg="mod">
          <ac:chgData name="Clas-Göran Janson" userId="bffb96ec-1f50-419a-9940-30327f7ad6a7" providerId="ADAL" clId="{7B250526-B86F-4F07-B418-F8FFD17FE09E}" dt="2023-01-17T12:46:02.559" v="1468" actId="20577"/>
          <ac:spMkLst>
            <pc:docMk/>
            <pc:sldMk cId="2017954067" sldId="269"/>
            <ac:spMk id="2" creationId="{00000000-0000-0000-0000-000000000000}"/>
          </ac:spMkLst>
        </pc:spChg>
      </pc:sldChg>
      <pc:sldChg chg="modSp mod">
        <pc:chgData name="Clas-Göran Janson" userId="bffb96ec-1f50-419a-9940-30327f7ad6a7" providerId="ADAL" clId="{7B250526-B86F-4F07-B418-F8FFD17FE09E}" dt="2023-01-24T08:10:16.702" v="1627" actId="20577"/>
        <pc:sldMkLst>
          <pc:docMk/>
          <pc:sldMk cId="3161267659" sldId="270"/>
        </pc:sldMkLst>
        <pc:spChg chg="mod">
          <ac:chgData name="Clas-Göran Janson" userId="bffb96ec-1f50-419a-9940-30327f7ad6a7" providerId="ADAL" clId="{7B250526-B86F-4F07-B418-F8FFD17FE09E}" dt="2023-01-24T08:10:16.702" v="1627" actId="20577"/>
          <ac:spMkLst>
            <pc:docMk/>
            <pc:sldMk cId="3161267659" sldId="270"/>
            <ac:spMk id="2" creationId="{00000000-0000-0000-0000-000000000000}"/>
          </ac:spMkLst>
        </pc:spChg>
        <pc:graphicFrameChg chg="modGraphic">
          <ac:chgData name="Clas-Göran Janson" userId="bffb96ec-1f50-419a-9940-30327f7ad6a7" providerId="ADAL" clId="{7B250526-B86F-4F07-B418-F8FFD17FE09E}" dt="2023-01-17T10:44:45.885" v="513" actId="20577"/>
          <ac:graphicFrameMkLst>
            <pc:docMk/>
            <pc:sldMk cId="3161267659" sldId="270"/>
            <ac:graphicFrameMk id="3" creationId="{00000000-0000-0000-0000-000000000000}"/>
          </ac:graphicFrameMkLst>
        </pc:graphicFrameChg>
        <pc:graphicFrameChg chg="mod">
          <ac:chgData name="Clas-Göran Janson" userId="bffb96ec-1f50-419a-9940-30327f7ad6a7" providerId="ADAL" clId="{7B250526-B86F-4F07-B418-F8FFD17FE09E}" dt="2023-01-17T10:49:05.001" v="728" actId="1076"/>
          <ac:graphicFrameMkLst>
            <pc:docMk/>
            <pc:sldMk cId="3161267659" sldId="270"/>
            <ac:graphicFrameMk id="4" creationId="{00000000-0000-0000-0000-000000000000}"/>
          </ac:graphicFrameMkLst>
        </pc:graphicFrameChg>
      </pc:sldChg>
      <pc:sldChg chg="modSp mod">
        <pc:chgData name="Clas-Göran Janson" userId="bffb96ec-1f50-419a-9940-30327f7ad6a7" providerId="ADAL" clId="{7B250526-B86F-4F07-B418-F8FFD17FE09E}" dt="2023-01-17T12:56:07.099" v="1586" actId="20577"/>
        <pc:sldMkLst>
          <pc:docMk/>
          <pc:sldMk cId="564110010" sldId="272"/>
        </pc:sldMkLst>
        <pc:spChg chg="mod">
          <ac:chgData name="Clas-Göran Janson" userId="bffb96ec-1f50-419a-9940-30327f7ad6a7" providerId="ADAL" clId="{7B250526-B86F-4F07-B418-F8FFD17FE09E}" dt="2023-01-17T12:56:07.099" v="1586" actId="20577"/>
          <ac:spMkLst>
            <pc:docMk/>
            <pc:sldMk cId="564110010" sldId="272"/>
            <ac:spMk id="12290" creationId="{00000000-0000-0000-0000-000000000000}"/>
          </ac:spMkLst>
        </pc:spChg>
      </pc:sldChg>
      <pc:sldChg chg="modSp mod">
        <pc:chgData name="Clas-Göran Janson" userId="bffb96ec-1f50-419a-9940-30327f7ad6a7" providerId="ADAL" clId="{7B250526-B86F-4F07-B418-F8FFD17FE09E}" dt="2023-01-17T12:46:11.974" v="1471" actId="20577"/>
        <pc:sldMkLst>
          <pc:docMk/>
          <pc:sldMk cId="3336196098" sldId="273"/>
        </pc:sldMkLst>
        <pc:spChg chg="mod">
          <ac:chgData name="Clas-Göran Janson" userId="bffb96ec-1f50-419a-9940-30327f7ad6a7" providerId="ADAL" clId="{7B250526-B86F-4F07-B418-F8FFD17FE09E}" dt="2023-01-17T12:46:11.974" v="1471" actId="20577"/>
          <ac:spMkLst>
            <pc:docMk/>
            <pc:sldMk cId="3336196098" sldId="273"/>
            <ac:spMk id="2" creationId="{00000000-0000-0000-0000-000000000000}"/>
          </ac:spMkLst>
        </pc:spChg>
      </pc:sldChg>
      <pc:sldChg chg="modSp mod">
        <pc:chgData name="Clas-Göran Janson" userId="bffb96ec-1f50-419a-9940-30327f7ad6a7" providerId="ADAL" clId="{7B250526-B86F-4F07-B418-F8FFD17FE09E}" dt="2023-01-17T12:45:35.354" v="1463" actId="1076"/>
        <pc:sldMkLst>
          <pc:docMk/>
          <pc:sldMk cId="3902912901" sldId="280"/>
        </pc:sldMkLst>
        <pc:spChg chg="mod">
          <ac:chgData name="Clas-Göran Janson" userId="bffb96ec-1f50-419a-9940-30327f7ad6a7" providerId="ADAL" clId="{7B250526-B86F-4F07-B418-F8FFD17FE09E}" dt="2023-01-17T12:44:58.144" v="1461" actId="20577"/>
          <ac:spMkLst>
            <pc:docMk/>
            <pc:sldMk cId="3902912901" sldId="280"/>
            <ac:spMk id="2" creationId="{00000000-0000-0000-0000-000000000000}"/>
          </ac:spMkLst>
        </pc:spChg>
        <pc:spChg chg="mod">
          <ac:chgData name="Clas-Göran Janson" userId="bffb96ec-1f50-419a-9940-30327f7ad6a7" providerId="ADAL" clId="{7B250526-B86F-4F07-B418-F8FFD17FE09E}" dt="2023-01-17T12:45:35.354" v="1463" actId="1076"/>
          <ac:spMkLst>
            <pc:docMk/>
            <pc:sldMk cId="3902912901" sldId="280"/>
            <ac:spMk id="4" creationId="{35ED220B-0869-4A59-9D05-E5D3199F9FFB}"/>
          </ac:spMkLst>
        </pc:spChg>
      </pc:sldChg>
      <pc:sldChg chg="addSp delSp modSp mod">
        <pc:chgData name="Clas-Göran Janson" userId="bffb96ec-1f50-419a-9940-30327f7ad6a7" providerId="ADAL" clId="{7B250526-B86F-4F07-B418-F8FFD17FE09E}" dt="2023-01-17T12:55:13.572" v="1584" actId="255"/>
        <pc:sldMkLst>
          <pc:docMk/>
          <pc:sldMk cId="3632533432" sldId="281"/>
        </pc:sldMkLst>
        <pc:spChg chg="mod">
          <ac:chgData name="Clas-Göran Janson" userId="bffb96ec-1f50-419a-9940-30327f7ad6a7" providerId="ADAL" clId="{7B250526-B86F-4F07-B418-F8FFD17FE09E}" dt="2023-01-17T12:47:32.805" v="1477" actId="255"/>
          <ac:spMkLst>
            <pc:docMk/>
            <pc:sldMk cId="3632533432" sldId="281"/>
            <ac:spMk id="2" creationId="{00000000-0000-0000-0000-000000000000}"/>
          </ac:spMkLst>
        </pc:spChg>
        <pc:spChg chg="mod">
          <ac:chgData name="Clas-Göran Janson" userId="bffb96ec-1f50-419a-9940-30327f7ad6a7" providerId="ADAL" clId="{7B250526-B86F-4F07-B418-F8FFD17FE09E}" dt="2023-01-17T12:53:16.478" v="1579" actId="1076"/>
          <ac:spMkLst>
            <pc:docMk/>
            <pc:sldMk cId="3632533432" sldId="281"/>
            <ac:spMk id="4" creationId="{35ED220B-0869-4A59-9D05-E5D3199F9FFB}"/>
          </ac:spMkLst>
        </pc:spChg>
        <pc:spChg chg="add del mod">
          <ac:chgData name="Clas-Göran Janson" userId="bffb96ec-1f50-419a-9940-30327f7ad6a7" providerId="ADAL" clId="{7B250526-B86F-4F07-B418-F8FFD17FE09E}" dt="2023-01-17T12:55:13.572" v="1584" actId="255"/>
          <ac:spMkLst>
            <pc:docMk/>
            <pc:sldMk cId="3632533432" sldId="281"/>
            <ac:spMk id="9" creationId="{00000000-0000-0000-0000-000000000000}"/>
          </ac:spMkLst>
        </pc:spChg>
      </pc:sldChg>
      <pc:sldChg chg="modSp mod">
        <pc:chgData name="Clas-Göran Janson" userId="bffb96ec-1f50-419a-9940-30327f7ad6a7" providerId="ADAL" clId="{7B250526-B86F-4F07-B418-F8FFD17FE09E}" dt="2023-01-17T10:39:04.759" v="488" actId="20577"/>
        <pc:sldMkLst>
          <pc:docMk/>
          <pc:sldMk cId="1383857124" sldId="282"/>
        </pc:sldMkLst>
        <pc:spChg chg="mod">
          <ac:chgData name="Clas-Göran Janson" userId="bffb96ec-1f50-419a-9940-30327f7ad6a7" providerId="ADAL" clId="{7B250526-B86F-4F07-B418-F8FFD17FE09E}" dt="2023-01-17T10:39:04.759" v="488" actId="20577"/>
          <ac:spMkLst>
            <pc:docMk/>
            <pc:sldMk cId="1383857124" sldId="282"/>
            <ac:spMk id="9" creationId="{007161B7-9DA4-4F42-B44B-0897E7182A0A}"/>
          </ac:spMkLst>
        </pc:spChg>
        <pc:graphicFrameChg chg="modGraphic">
          <ac:chgData name="Clas-Göran Janson" userId="bffb96ec-1f50-419a-9940-30327f7ad6a7" providerId="ADAL" clId="{7B250526-B86F-4F07-B418-F8FFD17FE09E}" dt="2023-01-17T10:21:15.619" v="32" actId="20577"/>
          <ac:graphicFrameMkLst>
            <pc:docMk/>
            <pc:sldMk cId="1383857124" sldId="282"/>
            <ac:graphicFrameMk id="2" creationId="{BC8D9CA1-CD04-4378-8BE8-E2DDF54FEA3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3C699DC9-EBC0-4AE6-8235-EE29CBA1980B}" type="datetimeFigureOut">
              <a:rPr lang="sv-SE" smtClean="0"/>
              <a:t>2023-02-03</a:t>
            </a:fld>
            <a:endParaRPr lang="sv-SE" dirty="0"/>
          </a:p>
        </p:txBody>
      </p:sp>
      <p:sp>
        <p:nvSpPr>
          <p:cNvPr id="4" name="Platshållare för bildobjekt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D9A05E63-2D45-4F1C-85FF-F672D4D7CFAC}" type="slidenum">
              <a:rPr lang="sv-SE" smtClean="0"/>
              <a:t>‹#›</a:t>
            </a:fld>
            <a:endParaRPr lang="sv-SE" dirty="0"/>
          </a:p>
        </p:txBody>
      </p:sp>
    </p:spTree>
    <p:extLst>
      <p:ext uri="{BB962C8B-B14F-4D97-AF65-F5344CB8AC3E}">
        <p14:creationId xmlns:p14="http://schemas.microsoft.com/office/powerpoint/2010/main" val="1763866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1</a:t>
            </a:fld>
            <a:endParaRPr lang="sv-SE" dirty="0"/>
          </a:p>
        </p:txBody>
      </p:sp>
      <p:sp>
        <p:nvSpPr>
          <p:cNvPr id="24579" name="Rectangle 2"/>
          <p:cNvSpPr>
            <a:spLocks noGrp="1" noRot="1" noChangeAspect="1" noChangeArrowheads="1" noTextEdit="1"/>
          </p:cNvSpPr>
          <p:nvPr>
            <p:ph type="sldImg"/>
          </p:nvPr>
        </p:nvSpPr>
        <p:spPr>
          <a:xfrm>
            <a:off x="944563" y="742950"/>
            <a:ext cx="1982787" cy="1487488"/>
          </a:xfrm>
          <a:ln/>
        </p:spPr>
      </p:sp>
      <p:sp>
        <p:nvSpPr>
          <p:cNvPr id="24580" name="Rectangle 3"/>
          <p:cNvSpPr>
            <a:spLocks noGrp="1" noChangeArrowheads="1"/>
          </p:cNvSpPr>
          <p:nvPr>
            <p:ph type="body" idx="1"/>
          </p:nvPr>
        </p:nvSpPr>
        <p:spPr>
          <a:xfrm>
            <a:off x="906142" y="2460626"/>
            <a:ext cx="4985393"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2910862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2</a:t>
            </a:fld>
            <a:endParaRPr lang="sv-SE" dirty="0"/>
          </a:p>
        </p:txBody>
      </p:sp>
      <p:sp>
        <p:nvSpPr>
          <p:cNvPr id="24579" name="Rectangle 2"/>
          <p:cNvSpPr>
            <a:spLocks noGrp="1" noRot="1" noChangeAspect="1" noChangeArrowheads="1" noTextEdit="1"/>
          </p:cNvSpPr>
          <p:nvPr>
            <p:ph type="sldImg"/>
          </p:nvPr>
        </p:nvSpPr>
        <p:spPr>
          <a:xfrm>
            <a:off x="944563" y="742950"/>
            <a:ext cx="1982787" cy="1487488"/>
          </a:xfrm>
          <a:ln/>
        </p:spPr>
      </p:sp>
      <p:sp>
        <p:nvSpPr>
          <p:cNvPr id="24580" name="Rectangle 3"/>
          <p:cNvSpPr>
            <a:spLocks noGrp="1" noChangeArrowheads="1"/>
          </p:cNvSpPr>
          <p:nvPr>
            <p:ph type="body" idx="1"/>
          </p:nvPr>
        </p:nvSpPr>
        <p:spPr>
          <a:xfrm>
            <a:off x="906142" y="2460626"/>
            <a:ext cx="4985393"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4137048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3</a:t>
            </a:fld>
            <a:endParaRPr lang="sv-SE" dirty="0"/>
          </a:p>
        </p:txBody>
      </p:sp>
      <p:sp>
        <p:nvSpPr>
          <p:cNvPr id="24579" name="Rectangle 2"/>
          <p:cNvSpPr>
            <a:spLocks noGrp="1" noRot="1" noChangeAspect="1" noChangeArrowheads="1" noTextEdit="1"/>
          </p:cNvSpPr>
          <p:nvPr>
            <p:ph type="sldImg"/>
          </p:nvPr>
        </p:nvSpPr>
        <p:spPr>
          <a:xfrm>
            <a:off x="944563" y="742950"/>
            <a:ext cx="1982787" cy="1487488"/>
          </a:xfrm>
          <a:ln/>
        </p:spPr>
      </p:sp>
      <p:sp>
        <p:nvSpPr>
          <p:cNvPr id="24580" name="Rectangle 3"/>
          <p:cNvSpPr>
            <a:spLocks noGrp="1" noChangeArrowheads="1"/>
          </p:cNvSpPr>
          <p:nvPr>
            <p:ph type="body" idx="1"/>
          </p:nvPr>
        </p:nvSpPr>
        <p:spPr>
          <a:xfrm>
            <a:off x="906142" y="2460626"/>
            <a:ext cx="4985393"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2424002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4</a:t>
            </a:fld>
            <a:endParaRPr lang="sv-SE" dirty="0"/>
          </a:p>
        </p:txBody>
      </p:sp>
      <p:sp>
        <p:nvSpPr>
          <p:cNvPr id="24579" name="Rectangle 2"/>
          <p:cNvSpPr>
            <a:spLocks noGrp="1" noRot="1" noChangeAspect="1" noChangeArrowheads="1" noTextEdit="1"/>
          </p:cNvSpPr>
          <p:nvPr>
            <p:ph type="sldImg"/>
          </p:nvPr>
        </p:nvSpPr>
        <p:spPr>
          <a:xfrm>
            <a:off x="944563" y="742950"/>
            <a:ext cx="1982787" cy="1487488"/>
          </a:xfrm>
          <a:ln/>
        </p:spPr>
      </p:sp>
      <p:sp>
        <p:nvSpPr>
          <p:cNvPr id="24580" name="Rectangle 3"/>
          <p:cNvSpPr>
            <a:spLocks noGrp="1" noChangeArrowheads="1"/>
          </p:cNvSpPr>
          <p:nvPr>
            <p:ph type="body" idx="1"/>
          </p:nvPr>
        </p:nvSpPr>
        <p:spPr>
          <a:xfrm>
            <a:off x="906142" y="2460626"/>
            <a:ext cx="4985393"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4186824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5</a:t>
            </a:fld>
            <a:endParaRPr lang="sv-SE" dirty="0"/>
          </a:p>
        </p:txBody>
      </p:sp>
      <p:sp>
        <p:nvSpPr>
          <p:cNvPr id="24579" name="Rectangle 2"/>
          <p:cNvSpPr>
            <a:spLocks noGrp="1" noRot="1" noChangeAspect="1" noChangeArrowheads="1" noTextEdit="1"/>
          </p:cNvSpPr>
          <p:nvPr>
            <p:ph type="sldImg"/>
          </p:nvPr>
        </p:nvSpPr>
        <p:spPr>
          <a:xfrm>
            <a:off x="944563" y="742950"/>
            <a:ext cx="1982787" cy="1487488"/>
          </a:xfrm>
          <a:ln/>
        </p:spPr>
      </p:sp>
      <p:sp>
        <p:nvSpPr>
          <p:cNvPr id="24580" name="Rectangle 3"/>
          <p:cNvSpPr>
            <a:spLocks noGrp="1" noChangeArrowheads="1"/>
          </p:cNvSpPr>
          <p:nvPr>
            <p:ph type="body" idx="1"/>
          </p:nvPr>
        </p:nvSpPr>
        <p:spPr>
          <a:xfrm>
            <a:off x="906142" y="2460626"/>
            <a:ext cx="4985393"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2887545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6</a:t>
            </a:fld>
            <a:endParaRPr lang="sv-SE" dirty="0"/>
          </a:p>
        </p:txBody>
      </p:sp>
      <p:sp>
        <p:nvSpPr>
          <p:cNvPr id="24579" name="Rectangle 2"/>
          <p:cNvSpPr>
            <a:spLocks noGrp="1" noRot="1" noChangeAspect="1" noChangeArrowheads="1" noTextEdit="1"/>
          </p:cNvSpPr>
          <p:nvPr>
            <p:ph type="sldImg"/>
          </p:nvPr>
        </p:nvSpPr>
        <p:spPr>
          <a:xfrm>
            <a:off x="944563" y="742950"/>
            <a:ext cx="1982787" cy="1487488"/>
          </a:xfrm>
          <a:ln/>
        </p:spPr>
      </p:sp>
      <p:sp>
        <p:nvSpPr>
          <p:cNvPr id="24580" name="Rectangle 3"/>
          <p:cNvSpPr>
            <a:spLocks noGrp="1" noChangeArrowheads="1"/>
          </p:cNvSpPr>
          <p:nvPr>
            <p:ph type="body" idx="1"/>
          </p:nvPr>
        </p:nvSpPr>
        <p:spPr>
          <a:xfrm>
            <a:off x="906142" y="2460626"/>
            <a:ext cx="4985393"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3258020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7</a:t>
            </a:fld>
            <a:endParaRPr lang="sv-SE" dirty="0"/>
          </a:p>
        </p:txBody>
      </p:sp>
      <p:sp>
        <p:nvSpPr>
          <p:cNvPr id="24579" name="Rectangle 2"/>
          <p:cNvSpPr>
            <a:spLocks noGrp="1" noRot="1" noChangeAspect="1" noChangeArrowheads="1" noTextEdit="1"/>
          </p:cNvSpPr>
          <p:nvPr>
            <p:ph type="sldImg"/>
          </p:nvPr>
        </p:nvSpPr>
        <p:spPr>
          <a:xfrm>
            <a:off x="944563" y="742950"/>
            <a:ext cx="1982787" cy="1487488"/>
          </a:xfrm>
          <a:ln/>
        </p:spPr>
      </p:sp>
      <p:sp>
        <p:nvSpPr>
          <p:cNvPr id="24580" name="Rectangle 3"/>
          <p:cNvSpPr>
            <a:spLocks noGrp="1" noChangeArrowheads="1"/>
          </p:cNvSpPr>
          <p:nvPr>
            <p:ph type="body" idx="1"/>
          </p:nvPr>
        </p:nvSpPr>
        <p:spPr>
          <a:xfrm>
            <a:off x="906142" y="2460626"/>
            <a:ext cx="4985393"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2174011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E05F0AFD-5F23-4340-BB4C-182D9F769125}" type="datetimeFigureOut">
              <a:rPr lang="sv-SE" smtClean="0"/>
              <a:t>2023-02-03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40609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05F0AFD-5F23-4340-BB4C-182D9F769125}" type="datetimeFigureOut">
              <a:rPr lang="sv-SE" smtClean="0"/>
              <a:t>2023-02-03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375315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05F0AFD-5F23-4340-BB4C-182D9F769125}" type="datetimeFigureOut">
              <a:rPr lang="sv-SE" smtClean="0"/>
              <a:t>2023-02-03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1852424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Rubrik och tabell">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p>
            <a:r>
              <a:rPr lang="sv-SE"/>
              <a:t>Klicka här för att ändra format</a:t>
            </a:r>
          </a:p>
        </p:txBody>
      </p:sp>
      <p:sp>
        <p:nvSpPr>
          <p:cNvPr id="3" name="Platshållare för tabell 2"/>
          <p:cNvSpPr>
            <a:spLocks noGrp="1"/>
          </p:cNvSpPr>
          <p:nvPr>
            <p:ph type="tbl" idx="1"/>
          </p:nvPr>
        </p:nvSpPr>
        <p:spPr>
          <a:xfrm>
            <a:off x="457200" y="1600200"/>
            <a:ext cx="8229600" cy="4525963"/>
          </a:xfrm>
        </p:spPr>
        <p:txBody>
          <a:bodyPr/>
          <a:lstStyle/>
          <a:p>
            <a:pPr lvl="0"/>
            <a:endParaRPr lang="sv-SE"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sv-S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sv-SE" dirty="0"/>
          </a:p>
        </p:txBody>
      </p:sp>
      <p:sp>
        <p:nvSpPr>
          <p:cNvPr id="6" name="Rectangle 6"/>
          <p:cNvSpPr>
            <a:spLocks noGrp="1" noChangeArrowheads="1"/>
          </p:cNvSpPr>
          <p:nvPr>
            <p:ph type="sldNum" sz="quarter" idx="12"/>
          </p:nvPr>
        </p:nvSpPr>
        <p:spPr>
          <a:ln/>
        </p:spPr>
        <p:txBody>
          <a:bodyPr/>
          <a:lstStyle>
            <a:lvl1pPr>
              <a:defRPr/>
            </a:lvl1pPr>
          </a:lstStyle>
          <a:p>
            <a:pPr>
              <a:defRPr/>
            </a:pPr>
            <a:fld id="{C81CAB11-6AE4-4BA9-9E66-6CD157F64DA2}" type="slidenum">
              <a:rPr lang="sv-SE"/>
              <a:pPr>
                <a:defRPr/>
              </a:pPr>
              <a:t>‹#›</a:t>
            </a:fld>
            <a:endParaRPr lang="sv-SE" dirty="0"/>
          </a:p>
        </p:txBody>
      </p:sp>
    </p:spTree>
    <p:extLst>
      <p:ext uri="{BB962C8B-B14F-4D97-AF65-F5344CB8AC3E}">
        <p14:creationId xmlns:p14="http://schemas.microsoft.com/office/powerpoint/2010/main" val="3081630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05F0AFD-5F23-4340-BB4C-182D9F769125}" type="datetimeFigureOut">
              <a:rPr lang="sv-SE" smtClean="0"/>
              <a:t>2023-02-03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1831758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E05F0AFD-5F23-4340-BB4C-182D9F769125}" type="datetimeFigureOut">
              <a:rPr lang="sv-SE" smtClean="0"/>
              <a:t>2023-02-03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3441374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E05F0AFD-5F23-4340-BB4C-182D9F769125}" type="datetimeFigureOut">
              <a:rPr lang="sv-SE" smtClean="0"/>
              <a:t>2023-02-03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24972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E05F0AFD-5F23-4340-BB4C-182D9F769125}" type="datetimeFigureOut">
              <a:rPr lang="sv-SE" smtClean="0"/>
              <a:t>2023-02-03</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3079071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05F0AFD-5F23-4340-BB4C-182D9F769125}" type="datetimeFigureOut">
              <a:rPr lang="sv-SE" smtClean="0"/>
              <a:t>2023-02-03</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409300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05F0AFD-5F23-4340-BB4C-182D9F769125}" type="datetimeFigureOut">
              <a:rPr lang="sv-SE" smtClean="0"/>
              <a:t>2023-02-03</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3341795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E05F0AFD-5F23-4340-BB4C-182D9F769125}" type="datetimeFigureOut">
              <a:rPr lang="sv-SE" smtClean="0"/>
              <a:t>2023-02-03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2060604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E05F0AFD-5F23-4340-BB4C-182D9F769125}" type="datetimeFigureOut">
              <a:rPr lang="sv-SE" smtClean="0"/>
              <a:t>2023-02-03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948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F0AFD-5F23-4340-BB4C-182D9F769125}" type="datetimeFigureOut">
              <a:rPr lang="sv-SE" smtClean="0"/>
              <a:t>2023-02-03</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A1167-9F0A-4E1D-AA22-95BD61D6603B}" type="slidenum">
              <a:rPr lang="sv-SE" smtClean="0"/>
              <a:t>‹#›</a:t>
            </a:fld>
            <a:endParaRPr lang="sv-SE" dirty="0"/>
          </a:p>
        </p:txBody>
      </p:sp>
    </p:spTree>
    <p:extLst>
      <p:ext uri="{BB962C8B-B14F-4D97-AF65-F5344CB8AC3E}">
        <p14:creationId xmlns:p14="http://schemas.microsoft.com/office/powerpoint/2010/main" val="1505136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63688" y="357187"/>
            <a:ext cx="6336109" cy="358775"/>
          </a:xfr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a:noAutofit/>
          </a:bodyPr>
          <a:lstStyle/>
          <a:p>
            <a:r>
              <a:rPr lang="sv-SE" sz="2000" b="1" dirty="0">
                <a:solidFill>
                  <a:srgbClr val="002060"/>
                </a:solidFill>
              </a:rPr>
              <a:t>Bokslutsdialog 2022</a:t>
            </a: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p:cNvSpPr txBox="1"/>
          <p:nvPr/>
        </p:nvSpPr>
        <p:spPr>
          <a:xfrm>
            <a:off x="2195736" y="1484784"/>
            <a:ext cx="5688632" cy="2215991"/>
          </a:xfrm>
          <a:prstGeom prst="rect">
            <a:avLst/>
          </a:prstGeom>
          <a:noFill/>
        </p:spPr>
        <p:txBody>
          <a:bodyPr wrap="square" rtlCol="0">
            <a:spAutoFit/>
          </a:bodyPr>
          <a:lstStyle/>
          <a:p>
            <a:pPr algn="ctr"/>
            <a:endParaRPr lang="sv-SE" sz="1200" dirty="0"/>
          </a:p>
          <a:p>
            <a:endParaRPr lang="sv-SE" sz="2400" dirty="0"/>
          </a:p>
          <a:p>
            <a:endParaRPr lang="sv-SE" sz="2800" dirty="0"/>
          </a:p>
          <a:p>
            <a:endParaRPr lang="sv-SE" sz="2800" dirty="0"/>
          </a:p>
          <a:p>
            <a:r>
              <a:rPr lang="sv-SE" sz="2800" dirty="0"/>
              <a:t>Grundsärskolan</a:t>
            </a:r>
          </a:p>
          <a:p>
            <a:r>
              <a:rPr lang="sv-SE" dirty="0"/>
              <a:t>Kultur- och utbildningsförvaltningen</a:t>
            </a:r>
          </a:p>
        </p:txBody>
      </p:sp>
    </p:spTree>
    <p:extLst>
      <p:ext uri="{BB962C8B-B14F-4D97-AF65-F5344CB8AC3E}">
        <p14:creationId xmlns:p14="http://schemas.microsoft.com/office/powerpoint/2010/main" val="5641100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63688" y="357187"/>
            <a:ext cx="6336109" cy="358775"/>
          </a:xfr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a:noAutofit/>
          </a:bodyPr>
          <a:lstStyle/>
          <a:p>
            <a:r>
              <a:rPr lang="sv-SE" sz="1800" b="1" dirty="0">
                <a:solidFill>
                  <a:srgbClr val="002060"/>
                </a:solidFill>
              </a:rPr>
              <a:t>Nyckeltal – lokaler - organisation</a:t>
            </a: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p:cNvSpPr txBox="1"/>
          <p:nvPr/>
        </p:nvSpPr>
        <p:spPr>
          <a:xfrm>
            <a:off x="2087426" y="3068960"/>
            <a:ext cx="5688632" cy="1508105"/>
          </a:xfrm>
          <a:prstGeom prst="rect">
            <a:avLst/>
          </a:prstGeom>
          <a:noFill/>
        </p:spPr>
        <p:txBody>
          <a:bodyPr wrap="square" rtlCol="0">
            <a:spAutoFit/>
          </a:bodyPr>
          <a:lstStyle/>
          <a:p>
            <a:pPr algn="ctr"/>
            <a:endParaRPr lang="sv-SE" sz="1200"/>
          </a:p>
          <a:p>
            <a:endParaRPr lang="sv-SE" sz="2400"/>
          </a:p>
          <a:p>
            <a:endParaRPr lang="sv-SE" sz="2800"/>
          </a:p>
          <a:p>
            <a:endParaRPr lang="sv-SE" sz="2800" dirty="0"/>
          </a:p>
        </p:txBody>
      </p:sp>
      <p:graphicFrame>
        <p:nvGraphicFramePr>
          <p:cNvPr id="2" name="Tabell 1">
            <a:extLst>
              <a:ext uri="{FF2B5EF4-FFF2-40B4-BE49-F238E27FC236}">
                <a16:creationId xmlns:a16="http://schemas.microsoft.com/office/drawing/2014/main" id="{BC8D9CA1-CD04-4378-8BE8-E2DDF54FEA3F}"/>
              </a:ext>
            </a:extLst>
          </p:cNvPr>
          <p:cNvGraphicFramePr>
            <a:graphicFrameLocks noGrp="1"/>
          </p:cNvGraphicFramePr>
          <p:nvPr>
            <p:extLst>
              <p:ext uri="{D42A27DB-BD31-4B8C-83A1-F6EECF244321}">
                <p14:modId xmlns:p14="http://schemas.microsoft.com/office/powerpoint/2010/main" val="3147939884"/>
              </p:ext>
            </p:extLst>
          </p:nvPr>
        </p:nvGraphicFramePr>
        <p:xfrm>
          <a:off x="1769385" y="996315"/>
          <a:ext cx="4674825" cy="835597"/>
        </p:xfrm>
        <a:graphic>
          <a:graphicData uri="http://schemas.openxmlformats.org/drawingml/2006/table">
            <a:tbl>
              <a:tblPr firstRow="1" firstCol="1" bandRow="1"/>
              <a:tblGrid>
                <a:gridCol w="942322">
                  <a:extLst>
                    <a:ext uri="{9D8B030D-6E8A-4147-A177-3AD203B41FA5}">
                      <a16:colId xmlns:a16="http://schemas.microsoft.com/office/drawing/2014/main" val="632044030"/>
                    </a:ext>
                  </a:extLst>
                </a:gridCol>
                <a:gridCol w="632732">
                  <a:extLst>
                    <a:ext uri="{9D8B030D-6E8A-4147-A177-3AD203B41FA5}">
                      <a16:colId xmlns:a16="http://schemas.microsoft.com/office/drawing/2014/main" val="3214958799"/>
                    </a:ext>
                  </a:extLst>
                </a:gridCol>
                <a:gridCol w="902167">
                  <a:extLst>
                    <a:ext uri="{9D8B030D-6E8A-4147-A177-3AD203B41FA5}">
                      <a16:colId xmlns:a16="http://schemas.microsoft.com/office/drawing/2014/main" val="1944786706"/>
                    </a:ext>
                  </a:extLst>
                </a:gridCol>
                <a:gridCol w="693974">
                  <a:extLst>
                    <a:ext uri="{9D8B030D-6E8A-4147-A177-3AD203B41FA5}">
                      <a16:colId xmlns:a16="http://schemas.microsoft.com/office/drawing/2014/main" val="2679579118"/>
                    </a:ext>
                  </a:extLst>
                </a:gridCol>
                <a:gridCol w="624577">
                  <a:extLst>
                    <a:ext uri="{9D8B030D-6E8A-4147-A177-3AD203B41FA5}">
                      <a16:colId xmlns:a16="http://schemas.microsoft.com/office/drawing/2014/main" val="3818962789"/>
                    </a:ext>
                  </a:extLst>
                </a:gridCol>
                <a:gridCol w="879053">
                  <a:extLst>
                    <a:ext uri="{9D8B030D-6E8A-4147-A177-3AD203B41FA5}">
                      <a16:colId xmlns:a16="http://schemas.microsoft.com/office/drawing/2014/main" val="1350470708"/>
                    </a:ext>
                  </a:extLst>
                </a:gridCol>
              </a:tblGrid>
              <a:tr h="462560">
                <a:tc>
                  <a:txBody>
                    <a:bodyPr/>
                    <a:lstStyle/>
                    <a:p>
                      <a:pPr>
                        <a:spcBef>
                          <a:spcPts val="300"/>
                        </a:spcBef>
                        <a:spcAft>
                          <a:spcPts val="300"/>
                        </a:spcAft>
                      </a:pPr>
                      <a:r>
                        <a:rPr lang="sv-SE" sz="1400" dirty="0">
                          <a:effectLst/>
                          <a:latin typeface="+mj-lt"/>
                          <a:ea typeface="Times New Roman" panose="02020603050405020304" pitchFamily="18" charset="0"/>
                          <a:cs typeface="Arial" panose="020B0604020202020204" pitchFamily="34" charset="0"/>
                        </a:rPr>
                        <a:t> </a:t>
                      </a:r>
                      <a:r>
                        <a:rPr lang="sv-SE" sz="1400" b="1" dirty="0">
                          <a:effectLst/>
                          <a:latin typeface="+mj-lt"/>
                          <a:ea typeface="Times New Roman" panose="02020603050405020304" pitchFamily="18" charset="0"/>
                          <a:cs typeface="Arial" panose="020B0604020202020204" pitchFamily="34" charset="0"/>
                        </a:rPr>
                        <a:t>Bemanning</a:t>
                      </a:r>
                      <a:br>
                        <a:rPr lang="sv-SE" sz="1400" b="1" dirty="0">
                          <a:effectLst/>
                          <a:latin typeface="+mj-lt"/>
                          <a:ea typeface="Times New Roman" panose="02020603050405020304" pitchFamily="18" charset="0"/>
                          <a:cs typeface="Arial" panose="020B0604020202020204" pitchFamily="34" charset="0"/>
                        </a:rPr>
                      </a:br>
                      <a:r>
                        <a:rPr lang="sv-SE" sz="1200" b="0" dirty="0">
                          <a:effectLst/>
                          <a:latin typeface="+mj-lt"/>
                          <a:ea typeface="Times New Roman" panose="02020603050405020304" pitchFamily="18" charset="0"/>
                          <a:cs typeface="Arial" panose="020B0604020202020204" pitchFamily="34" charset="0"/>
                        </a:rPr>
                        <a:t>15 okt-22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AAC9EC"/>
                    </a:solidFill>
                  </a:tcPr>
                </a:tc>
                <a:tc>
                  <a:txBody>
                    <a:bodyPr/>
                    <a:lstStyle/>
                    <a:p>
                      <a:pPr>
                        <a:spcBef>
                          <a:spcPts val="300"/>
                        </a:spcBef>
                        <a:spcAft>
                          <a:spcPts val="300"/>
                        </a:spcAft>
                      </a:pPr>
                      <a:r>
                        <a:rPr lang="sv-SE" sz="1200" b="0" dirty="0">
                          <a:effectLst/>
                          <a:latin typeface="+mj-lt"/>
                          <a:ea typeface="Times New Roman" panose="02020603050405020304" pitchFamily="18" charset="0"/>
                          <a:cs typeface="Arial" panose="020B0604020202020204" pitchFamily="34" charset="0"/>
                        </a:rPr>
                        <a:t>Lärar-tjänster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200" b="0" baseline="0" dirty="0">
                          <a:effectLst/>
                          <a:latin typeface="+mj-lt"/>
                          <a:ea typeface="Times New Roman" panose="02020603050405020304" pitchFamily="18" charset="0"/>
                          <a:cs typeface="Arial" panose="020B0604020202020204" pitchFamily="34" charset="0"/>
                        </a:rPr>
                        <a:t>varav med legitimation</a:t>
                      </a:r>
                      <a:endParaRPr lang="sv-SE" sz="1200" b="0" dirty="0">
                        <a:effectLst/>
                        <a:latin typeface="+mj-lt"/>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200" b="0" dirty="0" err="1">
                          <a:effectLst/>
                          <a:latin typeface="+mj-lt"/>
                          <a:ea typeface="Times New Roman" panose="02020603050405020304" pitchFamily="18" charset="0"/>
                          <a:cs typeface="Arial" panose="020B0604020202020204" pitchFamily="34" charset="0"/>
                        </a:rPr>
                        <a:t>Elevass</a:t>
                      </a:r>
                      <a:r>
                        <a:rPr lang="sv-SE" sz="1200" b="0" dirty="0">
                          <a:effectLst/>
                          <a:latin typeface="+mj-lt"/>
                          <a:ea typeface="Times New Roman" panose="02020603050405020304" pitchFamily="18" charset="0"/>
                          <a:cs typeface="Arial" panose="020B0604020202020204" pitchFamily="34" charset="0"/>
                        </a:rPr>
                        <a:t>. Inklusive FSO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200" b="0" dirty="0">
                          <a:effectLst/>
                          <a:latin typeface="+mj-lt"/>
                          <a:ea typeface="Times New Roman" panose="02020603050405020304" pitchFamily="18" charset="0"/>
                          <a:cs typeface="Arial" panose="020B0604020202020204" pitchFamily="34" charset="0"/>
                        </a:rPr>
                        <a:t>Antal elever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200" b="0" dirty="0">
                          <a:effectLst/>
                          <a:latin typeface="+mj-lt"/>
                          <a:ea typeface="Times New Roman" panose="02020603050405020304" pitchFamily="18" charset="0"/>
                          <a:cs typeface="Arial" panose="020B0604020202020204" pitchFamily="34" charset="0"/>
                        </a:rPr>
                        <a:t>Antal elever/</a:t>
                      </a:r>
                      <a:br>
                        <a:rPr lang="sv-SE" sz="1200" b="0" dirty="0">
                          <a:effectLst/>
                          <a:latin typeface="+mj-lt"/>
                          <a:ea typeface="Times New Roman" panose="02020603050405020304" pitchFamily="18" charset="0"/>
                          <a:cs typeface="Arial" panose="020B0604020202020204" pitchFamily="34" charset="0"/>
                        </a:rPr>
                      </a:br>
                      <a:r>
                        <a:rPr lang="sv-SE" sz="1200" b="0" dirty="0">
                          <a:effectLst/>
                          <a:latin typeface="+mj-lt"/>
                          <a:ea typeface="Times New Roman" panose="02020603050405020304" pitchFamily="18" charset="0"/>
                          <a:cs typeface="Arial" panose="020B0604020202020204" pitchFamily="34" charset="0"/>
                        </a:rPr>
                        <a:t>lärare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479481"/>
                  </a:ext>
                </a:extLst>
              </a:tr>
              <a:tr h="241934">
                <a:tc>
                  <a:txBody>
                    <a:bodyPr/>
                    <a:lstStyle/>
                    <a:p>
                      <a:pPr algn="l">
                        <a:lnSpc>
                          <a:spcPct val="150000"/>
                        </a:lnSpc>
                        <a:spcBef>
                          <a:spcPts val="300"/>
                        </a:spcBef>
                        <a:spcAft>
                          <a:spcPts val="300"/>
                        </a:spcAft>
                      </a:pPr>
                      <a:r>
                        <a:rPr lang="sv-SE" sz="1400" b="0" dirty="0">
                          <a:effectLst/>
                          <a:latin typeface="+mj-lt"/>
                          <a:ea typeface="Times New Roman" panose="02020603050405020304" pitchFamily="18" charset="0"/>
                          <a:cs typeface="Arial" panose="020B0604020202020204" pitchFamily="34" charset="0"/>
                        </a:rPr>
                        <a:t>Skola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300"/>
                        </a:spcBef>
                        <a:spcAft>
                          <a:spcPts val="300"/>
                        </a:spcAft>
                      </a:pPr>
                      <a:r>
                        <a:rPr lang="sv-SE" sz="1400" dirty="0">
                          <a:effectLst/>
                          <a:latin typeface="+mj-lt"/>
                          <a:ea typeface="Times New Roman" panose="02020603050405020304" pitchFamily="18" charset="0"/>
                          <a:cs typeface="Arial" panose="020B0604020202020204" pitchFamily="34" charset="0"/>
                        </a:rPr>
                        <a:t>3,25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300"/>
                        </a:spcBef>
                        <a:spcAft>
                          <a:spcPts val="300"/>
                        </a:spcAft>
                      </a:pPr>
                      <a:r>
                        <a:rPr lang="sv-SE" sz="1400" dirty="0">
                          <a:effectLst/>
                          <a:latin typeface="+mj-lt"/>
                          <a:ea typeface="Times New Roman" panose="02020603050405020304" pitchFamily="18" charset="0"/>
                          <a:cs typeface="Arial" panose="020B0604020202020204" pitchFamily="34" charset="0"/>
                        </a:rPr>
                        <a:t>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300"/>
                        </a:spcBef>
                        <a:spcAft>
                          <a:spcPts val="300"/>
                        </a:spcAft>
                      </a:pPr>
                      <a:r>
                        <a:rPr lang="sv-SE" sz="1400" dirty="0">
                          <a:effectLst/>
                          <a:latin typeface="+mj-lt"/>
                          <a:ea typeface="Times New Roman" panose="02020603050405020304" pitchFamily="18" charset="0"/>
                          <a:cs typeface="Arial" panose="020B0604020202020204" pitchFamily="34" charset="0"/>
                        </a:rPr>
                        <a:t>3,75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300"/>
                        </a:spcBef>
                        <a:spcAft>
                          <a:spcPts val="300"/>
                        </a:spcAft>
                      </a:pPr>
                      <a:r>
                        <a:rPr lang="sv-SE" sz="1400" dirty="0">
                          <a:effectLst/>
                          <a:latin typeface="+mj-lt"/>
                          <a:ea typeface="Times New Roman" panose="02020603050405020304" pitchFamily="18" charset="0"/>
                          <a:cs typeface="Arial" panose="020B0604020202020204" pitchFamily="34" charset="0"/>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300"/>
                        </a:spcBef>
                        <a:spcAft>
                          <a:spcPts val="300"/>
                        </a:spcAft>
                      </a:pPr>
                      <a:r>
                        <a:rPr lang="sv-SE" sz="1400" dirty="0">
                          <a:effectLst/>
                          <a:latin typeface="+mj-lt"/>
                          <a:ea typeface="Times New Roman" panose="02020603050405020304" pitchFamily="18" charset="0"/>
                          <a:cs typeface="Arial" panose="020B0604020202020204" pitchFamily="34" charset="0"/>
                        </a:rPr>
                        <a:t>3,4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63080909"/>
                  </a:ext>
                </a:extLst>
              </a:tr>
            </a:tbl>
          </a:graphicData>
        </a:graphic>
      </p:graphicFrame>
      <p:sp>
        <p:nvSpPr>
          <p:cNvPr id="9" name="textruta 8">
            <a:extLst>
              <a:ext uri="{FF2B5EF4-FFF2-40B4-BE49-F238E27FC236}">
                <a16:creationId xmlns:a16="http://schemas.microsoft.com/office/drawing/2014/main" id="{007161B7-9DA4-4F42-B44B-0897E7182A0A}"/>
              </a:ext>
            </a:extLst>
          </p:cNvPr>
          <p:cNvSpPr txBox="1"/>
          <p:nvPr/>
        </p:nvSpPr>
        <p:spPr>
          <a:xfrm>
            <a:off x="1745642" y="1916832"/>
            <a:ext cx="6030416" cy="3600986"/>
          </a:xfrm>
          <a:prstGeom prst="rect">
            <a:avLst/>
          </a:prstGeom>
          <a:noFill/>
        </p:spPr>
        <p:txBody>
          <a:bodyPr wrap="square">
            <a:spAutoFit/>
          </a:bodyPr>
          <a:lstStyle/>
          <a:p>
            <a:endParaRPr lang="sv-SE" sz="1800" dirty="0"/>
          </a:p>
          <a:p>
            <a:r>
              <a:rPr lang="sv-SE" sz="1400" dirty="0"/>
              <a:t>Analys:</a:t>
            </a:r>
          </a:p>
          <a:p>
            <a:r>
              <a:rPr lang="sv-SE" sz="1400" dirty="0"/>
              <a:t>Stödbehov och insats växlar kraftigt mellan elever samt för den enskilde eleven över tid</a:t>
            </a:r>
          </a:p>
          <a:p>
            <a:r>
              <a:rPr lang="sv-SE" sz="1400" dirty="0"/>
              <a:t>Fler elever med många diagnoser. Sällsynt med endast intellektuell funktionsnedsättning</a:t>
            </a:r>
          </a:p>
          <a:p>
            <a:endParaRPr lang="sv-SE" sz="1400" dirty="0"/>
          </a:p>
          <a:p>
            <a:r>
              <a:rPr lang="sv-SE" sz="1400" dirty="0"/>
              <a:t>Lokaler, Miljö:</a:t>
            </a:r>
          </a:p>
          <a:p>
            <a:r>
              <a:rPr lang="sv-SE" sz="1400" dirty="0"/>
              <a:t>Bra lokaler</a:t>
            </a:r>
          </a:p>
          <a:p>
            <a:r>
              <a:rPr lang="sv-SE" sz="1400" dirty="0"/>
              <a:t>Förutsättningar för flexibilitet</a:t>
            </a:r>
          </a:p>
          <a:p>
            <a:endParaRPr lang="sv-SE" sz="1400" dirty="0"/>
          </a:p>
          <a:p>
            <a:endParaRPr lang="sv-SE" sz="1400" dirty="0"/>
          </a:p>
          <a:p>
            <a:r>
              <a:rPr lang="sv-SE" sz="1400" dirty="0"/>
              <a:t>Organisation:</a:t>
            </a:r>
          </a:p>
          <a:p>
            <a:r>
              <a:rPr lang="sv-SE" sz="1400" dirty="0"/>
              <a:t>Under förändring 2023</a:t>
            </a:r>
          </a:p>
          <a:p>
            <a:r>
              <a:rPr lang="sv-SE" sz="1400" dirty="0"/>
              <a:t>Ny enhet</a:t>
            </a:r>
          </a:p>
          <a:p>
            <a:r>
              <a:rPr lang="sv-SE" sz="1400" dirty="0"/>
              <a:t>Nytt rektorsansvar</a:t>
            </a:r>
          </a:p>
        </p:txBody>
      </p:sp>
    </p:spTree>
    <p:extLst>
      <p:ext uri="{BB962C8B-B14F-4D97-AF65-F5344CB8AC3E}">
        <p14:creationId xmlns:p14="http://schemas.microsoft.com/office/powerpoint/2010/main" val="13838571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92275" y="333375"/>
            <a:ext cx="6264101" cy="358775"/>
          </a:xfrm>
          <a:solidFill>
            <a:schemeClr val="accent1">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r>
              <a:rPr lang="sv-SE" sz="1800" b="1" dirty="0">
                <a:solidFill>
                  <a:srgbClr val="002060"/>
                </a:solidFill>
              </a:rPr>
              <a:t>Ekonomiskt utfall mot budget och prognoser</a:t>
            </a: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accent1">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1763689" y="1601664"/>
            <a:ext cx="6480125" cy="4124206"/>
          </a:xfrm>
          <a:prstGeom prst="rect">
            <a:avLst/>
          </a:prstGeom>
          <a:noFill/>
        </p:spPr>
        <p:txBody>
          <a:bodyPr wrap="square" rtlCol="0">
            <a:spAutoFit/>
          </a:bodyPr>
          <a:lstStyle/>
          <a:p>
            <a:endParaRPr lang="sv-SE" sz="1600" b="1" dirty="0"/>
          </a:p>
          <a:p>
            <a:endParaRPr lang="sv-SE" sz="1400" b="1" dirty="0"/>
          </a:p>
          <a:p>
            <a:r>
              <a:rPr lang="sv-SE" sz="1400" b="1" dirty="0"/>
              <a:t>Analys</a:t>
            </a:r>
          </a:p>
          <a:p>
            <a:r>
              <a:rPr lang="sv-SE" sz="1400" dirty="0"/>
              <a:t>Stor variation under året med elev/personalunderlag i samband </a:t>
            </a:r>
            <a:r>
              <a:rPr lang="sv-SE" sz="1400"/>
              <a:t>med pandemin</a:t>
            </a:r>
            <a:endParaRPr lang="sv-SE" sz="1400" dirty="0"/>
          </a:p>
          <a:p>
            <a:r>
              <a:rPr lang="sv-SE" sz="1400" dirty="0"/>
              <a:t>Svårigheter att rekrytera kompetent personal</a:t>
            </a:r>
          </a:p>
          <a:p>
            <a:r>
              <a:rPr lang="sv-SE" sz="1400" dirty="0"/>
              <a:t>Kompensation IKE för elev från annan kommun</a:t>
            </a:r>
          </a:p>
          <a:p>
            <a:endParaRPr lang="sv-SE" sz="1400" dirty="0"/>
          </a:p>
          <a:p>
            <a:endParaRPr lang="sv-SE" sz="1400" b="1" dirty="0"/>
          </a:p>
          <a:p>
            <a:endParaRPr lang="sv-SE" sz="1400" b="1" dirty="0"/>
          </a:p>
          <a:p>
            <a:r>
              <a:rPr lang="sv-SE" sz="1400" b="1" dirty="0"/>
              <a:t>Åtgärder  </a:t>
            </a:r>
          </a:p>
          <a:p>
            <a:r>
              <a:rPr lang="sv-SE" sz="1400" dirty="0"/>
              <a:t>Tillsatt kompetent personal </a:t>
            </a:r>
          </a:p>
          <a:p>
            <a:r>
              <a:rPr lang="sv-SE" sz="1400" dirty="0"/>
              <a:t>Relativt stabilt elevunderlag</a:t>
            </a:r>
          </a:p>
          <a:p>
            <a:endParaRPr lang="sv-SE" sz="1600" b="1" dirty="0"/>
          </a:p>
          <a:p>
            <a:endParaRPr lang="sv-SE" sz="1600" b="1" dirty="0"/>
          </a:p>
          <a:p>
            <a:r>
              <a:rPr lang="sv-SE" sz="1400" b="1" dirty="0"/>
              <a:t>Ekonomiskt läge inför 2023 </a:t>
            </a:r>
          </a:p>
          <a:p>
            <a:r>
              <a:rPr lang="sv-SE" sz="1400" dirty="0"/>
              <a:t>Ny enhet </a:t>
            </a:r>
            <a:r>
              <a:rPr lang="sv-SE" sz="1400" dirty="0" err="1"/>
              <a:t>Nordalsskolan</a:t>
            </a:r>
            <a:r>
              <a:rPr lang="sv-SE" sz="1400" dirty="0"/>
              <a:t> – rekrytering personal ht 2023</a:t>
            </a:r>
          </a:p>
          <a:p>
            <a:endParaRPr lang="sv-SE" sz="1600" b="1" dirty="0"/>
          </a:p>
          <a:p>
            <a:endParaRPr lang="sv-SE" sz="1600" b="1" dirty="0"/>
          </a:p>
        </p:txBody>
      </p:sp>
      <p:graphicFrame>
        <p:nvGraphicFramePr>
          <p:cNvPr id="4" name="Tabell 3"/>
          <p:cNvGraphicFramePr>
            <a:graphicFrameLocks noGrp="1"/>
          </p:cNvGraphicFramePr>
          <p:nvPr>
            <p:extLst>
              <p:ext uri="{D42A27DB-BD31-4B8C-83A1-F6EECF244321}">
                <p14:modId xmlns:p14="http://schemas.microsoft.com/office/powerpoint/2010/main" val="2468778147"/>
              </p:ext>
            </p:extLst>
          </p:nvPr>
        </p:nvGraphicFramePr>
        <p:xfrm>
          <a:off x="3491880" y="3717032"/>
          <a:ext cx="1828800" cy="38100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190500">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bl>
          </a:graphicData>
        </a:graphic>
      </p:graphicFrame>
      <p:graphicFrame>
        <p:nvGraphicFramePr>
          <p:cNvPr id="3" name="Tabell 2"/>
          <p:cNvGraphicFramePr>
            <a:graphicFrameLocks noGrp="1"/>
          </p:cNvGraphicFramePr>
          <p:nvPr>
            <p:extLst>
              <p:ext uri="{D42A27DB-BD31-4B8C-83A1-F6EECF244321}">
                <p14:modId xmlns:p14="http://schemas.microsoft.com/office/powerpoint/2010/main" val="15345844"/>
              </p:ext>
            </p:extLst>
          </p:nvPr>
        </p:nvGraphicFramePr>
        <p:xfrm>
          <a:off x="1763689" y="1135743"/>
          <a:ext cx="2592287" cy="576297"/>
        </p:xfrm>
        <a:graphic>
          <a:graphicData uri="http://schemas.openxmlformats.org/drawingml/2006/table">
            <a:tbl>
              <a:tblPr/>
              <a:tblGrid>
                <a:gridCol w="886834">
                  <a:extLst>
                    <a:ext uri="{9D8B030D-6E8A-4147-A177-3AD203B41FA5}">
                      <a16:colId xmlns:a16="http://schemas.microsoft.com/office/drawing/2014/main" val="20000"/>
                    </a:ext>
                  </a:extLst>
                </a:gridCol>
                <a:gridCol w="818617">
                  <a:extLst>
                    <a:ext uri="{9D8B030D-6E8A-4147-A177-3AD203B41FA5}">
                      <a16:colId xmlns:a16="http://schemas.microsoft.com/office/drawing/2014/main" val="20001"/>
                    </a:ext>
                  </a:extLst>
                </a:gridCol>
                <a:gridCol w="886836">
                  <a:extLst>
                    <a:ext uri="{9D8B030D-6E8A-4147-A177-3AD203B41FA5}">
                      <a16:colId xmlns:a16="http://schemas.microsoft.com/office/drawing/2014/main" val="20002"/>
                    </a:ext>
                  </a:extLst>
                </a:gridCol>
              </a:tblGrid>
              <a:tr h="293988">
                <a:tc>
                  <a:txBody>
                    <a:bodyPr/>
                    <a:lstStyle/>
                    <a:p>
                      <a:pPr algn="ctr" fontAlgn="b"/>
                      <a:r>
                        <a:rPr lang="sv-SE" sz="1400" b="1" i="0" u="none" strike="noStrike" dirty="0">
                          <a:solidFill>
                            <a:srgbClr val="000000"/>
                          </a:solidFill>
                          <a:effectLst/>
                          <a:latin typeface="Calibri" panose="020F0502020204030204" pitchFamily="34" charset="0"/>
                        </a:rPr>
                        <a:t>Budget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sv-SE" sz="1400" b="1" i="0" u="none" strike="noStrike" dirty="0">
                          <a:solidFill>
                            <a:srgbClr val="000000"/>
                          </a:solidFill>
                          <a:effectLst/>
                          <a:latin typeface="Calibri" panose="020F0502020204030204" pitchFamily="34" charset="0"/>
                        </a:rPr>
                        <a:t>Utfall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sv-SE" sz="1400" b="1" i="0" u="none" strike="noStrike" dirty="0">
                          <a:solidFill>
                            <a:srgbClr val="000000"/>
                          </a:solidFill>
                          <a:effectLst/>
                          <a:latin typeface="Calibri" panose="020F0502020204030204" pitchFamily="34" charset="0"/>
                        </a:rPr>
                        <a:t>Avvikelse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82309">
                <a:tc>
                  <a:txBody>
                    <a:bodyPr/>
                    <a:lstStyle/>
                    <a:p>
                      <a:pPr algn="l" fontAlgn="b"/>
                      <a:r>
                        <a:rPr lang="sv-SE" sz="1100" b="0" i="0" u="none" strike="noStrike" dirty="0">
                          <a:solidFill>
                            <a:srgbClr val="000000"/>
                          </a:solidFill>
                          <a:effectLst/>
                          <a:latin typeface="Calibri" panose="020F0502020204030204" pitchFamily="34" charset="0"/>
                        </a:rPr>
                        <a:t>6 081 166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5 323 500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757 666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61267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63688" y="381000"/>
            <a:ext cx="5832648" cy="887760"/>
          </a:xfr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a:noAutofit/>
          </a:bodyPr>
          <a:lstStyle/>
          <a:p>
            <a:pPr algn="l"/>
            <a:r>
              <a:rPr lang="sv-SE" sz="1800" b="1" dirty="0">
                <a:solidFill>
                  <a:srgbClr val="002060"/>
                </a:solidFill>
              </a:rPr>
              <a:t>Normer och värden</a:t>
            </a:r>
            <a:br>
              <a:rPr lang="sv-SE" sz="2000" dirty="0">
                <a:solidFill>
                  <a:srgbClr val="002060"/>
                </a:solidFill>
              </a:rPr>
            </a:br>
            <a:r>
              <a:rPr lang="sv-SE" sz="1400" dirty="0">
                <a:solidFill>
                  <a:srgbClr val="002060"/>
                </a:solidFill>
              </a:rPr>
              <a:t>Skolan ska aktivt och medvetet påverka och stimulera eleverna att omfatta vårt samhälles gemensamma värderingar och låta dem komma till uttryck i praktisk vardaglig handling i olika sammanhang.</a:t>
            </a:r>
            <a:endParaRPr lang="sv-SE" sz="1400" dirty="0">
              <a:solidFill>
                <a:srgbClr val="002060"/>
              </a:solidFill>
              <a:latin typeface="Verdana" pitchFamily="34" charset="0"/>
            </a:endParaRP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1447800" y="1167852"/>
            <a:ext cx="7065032" cy="3762697"/>
          </a:xfrm>
          <a:prstGeom prst="rect">
            <a:avLst/>
          </a:prstGeom>
          <a:noFill/>
        </p:spPr>
        <p:txBody>
          <a:bodyPr wrap="square" rtlCol="0">
            <a:spAutoFit/>
          </a:bodyPr>
          <a:lstStyle/>
          <a:p>
            <a:endParaRPr lang="sv-SE" sz="1400" b="1" dirty="0"/>
          </a:p>
          <a:p>
            <a:r>
              <a:rPr lang="sv-SE" sz="1400" b="1" dirty="0">
                <a:latin typeface="+mj-lt"/>
              </a:rPr>
              <a:t>Var är vi?</a:t>
            </a:r>
            <a:endParaRPr lang="sv-SE" sz="1400" i="1" dirty="0">
              <a:latin typeface="+mj-lt"/>
            </a:endParaRPr>
          </a:p>
          <a:p>
            <a:pPr>
              <a:lnSpc>
                <a:spcPct val="107000"/>
              </a:lnSpc>
              <a:spcAft>
                <a:spcPts val="800"/>
              </a:spcAft>
            </a:pPr>
            <a:r>
              <a:rPr lang="sv-SE" sz="1400" dirty="0">
                <a:effectLst/>
                <a:latin typeface="+mj-lt"/>
                <a:ea typeface="Times New Roman" panose="02020603050405020304" pitchFamily="18" charset="0"/>
                <a:cs typeface="Times New Roman" panose="02020603050405020304" pitchFamily="18" charset="0"/>
              </a:rPr>
              <a:t>Ämnen som sociala medier, kränkningar, kompisrelationer, hygien, hälsa och kost kommer att belysas utifrån elevernas behov, önskemål och perspektiv.</a:t>
            </a:r>
            <a:endParaRPr lang="sv-SE" sz="1400" dirty="0">
              <a:effectLst/>
              <a:latin typeface="+mj-lt"/>
              <a:ea typeface="Calibri" panose="020F0502020204030204" pitchFamily="34" charset="0"/>
              <a:cs typeface="Times New Roman" panose="02020603050405020304" pitchFamily="18" charset="0"/>
            </a:endParaRPr>
          </a:p>
          <a:p>
            <a:endParaRPr lang="sv-SE" sz="1600" dirty="0"/>
          </a:p>
          <a:p>
            <a:r>
              <a:rPr lang="sv-SE" sz="1400" b="1" dirty="0">
                <a:latin typeface="+mj-lt"/>
              </a:rPr>
              <a:t>Vart ska vi?</a:t>
            </a:r>
          </a:p>
          <a:p>
            <a:pPr>
              <a:lnSpc>
                <a:spcPct val="107000"/>
              </a:lnSpc>
              <a:spcAft>
                <a:spcPts val="800"/>
              </a:spcAft>
            </a:pPr>
            <a:r>
              <a:rPr lang="sv-SE" sz="1400" dirty="0">
                <a:effectLst/>
                <a:latin typeface="+mj-lt"/>
                <a:ea typeface="Times New Roman" panose="02020603050405020304" pitchFamily="18" charset="0"/>
                <a:cs typeface="Times New Roman" panose="02020603050405020304" pitchFamily="18" charset="0"/>
              </a:rPr>
              <a:t>Eleverna får prioritera ämnen, kopplade till normer och värden, som vi ska jobba med under 2022. Särskolans personal, tillsammans med kuratorn, stödjer eleverna för att belysa de olika ämnena ur olika perspektiv</a:t>
            </a:r>
            <a:r>
              <a:rPr lang="sv-SE" sz="1800" dirty="0">
                <a:effectLst/>
                <a:latin typeface="+mj-lt"/>
                <a:ea typeface="Times New Roman" panose="02020603050405020304" pitchFamily="18" charset="0"/>
                <a:cs typeface="Times New Roman" panose="02020603050405020304" pitchFamily="18" charset="0"/>
              </a:rPr>
              <a:t>.</a:t>
            </a:r>
            <a:endParaRPr lang="sv-SE" sz="1400" b="1" dirty="0">
              <a:latin typeface="+mj-lt"/>
            </a:endParaRPr>
          </a:p>
          <a:p>
            <a:endParaRPr lang="sv-SE" sz="1400" b="1" dirty="0"/>
          </a:p>
          <a:p>
            <a:r>
              <a:rPr lang="sv-SE" sz="1400" b="1" dirty="0"/>
              <a:t>Hur gör vi?- Framtid</a:t>
            </a:r>
          </a:p>
          <a:p>
            <a:r>
              <a:rPr lang="sv-SE" sz="1400" dirty="0"/>
              <a:t>Inkluderar arbetet med </a:t>
            </a:r>
            <a:r>
              <a:rPr lang="sv-SE" sz="1400" i="1" dirty="0"/>
              <a:t>Normer och värden i </a:t>
            </a:r>
            <a:r>
              <a:rPr lang="sv-SE" sz="1400" dirty="0"/>
              <a:t>skolarbetet samt fokuserar på elevernas prioriterade ämnen vid samlingar under skolveckan.</a:t>
            </a:r>
          </a:p>
          <a:p>
            <a:endParaRPr lang="sv-SE" sz="1600" b="1" dirty="0"/>
          </a:p>
          <a:p>
            <a:endParaRPr lang="sv-SE" sz="1600" b="1" dirty="0"/>
          </a:p>
        </p:txBody>
      </p:sp>
    </p:spTree>
    <p:extLst>
      <p:ext uri="{BB962C8B-B14F-4D97-AF65-F5344CB8AC3E}">
        <p14:creationId xmlns:p14="http://schemas.microsoft.com/office/powerpoint/2010/main" val="201795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92275" y="381000"/>
            <a:ext cx="6264101" cy="935385"/>
          </a:xfr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l"/>
            <a:br>
              <a:rPr lang="sv-SE" sz="1800" b="1" dirty="0">
                <a:solidFill>
                  <a:srgbClr val="002060"/>
                </a:solidFill>
              </a:rPr>
            </a:br>
            <a:r>
              <a:rPr lang="sv-SE" sz="1800" b="1" dirty="0">
                <a:solidFill>
                  <a:srgbClr val="002060"/>
                </a:solidFill>
              </a:rPr>
              <a:t>Kunskaper</a:t>
            </a:r>
            <a:br>
              <a:rPr lang="sv-SE" sz="2000" b="1" dirty="0">
                <a:solidFill>
                  <a:srgbClr val="002060"/>
                </a:solidFill>
              </a:rPr>
            </a:br>
            <a:r>
              <a:rPr lang="sv-SE" sz="1400" dirty="0">
                <a:solidFill>
                  <a:srgbClr val="002060"/>
                </a:solidFill>
              </a:rPr>
              <a:t>Skolan ska erbjuda eleverna strukturerad undervisning under lärares ledning, såväl i helklass som enskilt. Lärarna ska sträva efter att i undervisningen balansera och integrera kunskaper i sina olika former.</a:t>
            </a:r>
            <a:br>
              <a:rPr lang="sv-SE" sz="1600" dirty="0">
                <a:solidFill>
                  <a:srgbClr val="002060"/>
                </a:solidFill>
              </a:rPr>
            </a:br>
            <a:endParaRPr lang="sv-SE" sz="1600" dirty="0">
              <a:solidFill>
                <a:srgbClr val="002060"/>
              </a:solidFill>
            </a:endParaRP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algn="ctr">
              <a:spcBef>
                <a:spcPct val="0"/>
              </a:spcBef>
            </a:pPr>
            <a:endParaRPr lang="sv-SE" sz="21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p:cNvSpPr txBox="1"/>
          <p:nvPr/>
        </p:nvSpPr>
        <p:spPr>
          <a:xfrm>
            <a:off x="1835696" y="1056055"/>
            <a:ext cx="5688632" cy="461665"/>
          </a:xfrm>
          <a:prstGeom prst="rect">
            <a:avLst/>
          </a:prstGeom>
          <a:noFill/>
        </p:spPr>
        <p:txBody>
          <a:bodyPr wrap="square" rtlCol="0">
            <a:spAutoFit/>
          </a:bodyPr>
          <a:lstStyle/>
          <a:p>
            <a:pPr algn="ctr"/>
            <a:endParaRPr lang="sv-SE" sz="1200" dirty="0"/>
          </a:p>
          <a:p>
            <a:endParaRPr lang="sv-SE" sz="1200" dirty="0"/>
          </a:p>
        </p:txBody>
      </p:sp>
      <p:sp>
        <p:nvSpPr>
          <p:cNvPr id="2" name="textruta 1"/>
          <p:cNvSpPr txBox="1"/>
          <p:nvPr/>
        </p:nvSpPr>
        <p:spPr>
          <a:xfrm>
            <a:off x="1692275" y="1933080"/>
            <a:ext cx="6696744" cy="3896580"/>
          </a:xfrm>
          <a:prstGeom prst="rect">
            <a:avLst/>
          </a:prstGeom>
          <a:noFill/>
        </p:spPr>
        <p:txBody>
          <a:bodyPr wrap="square" rtlCol="0">
            <a:spAutoFit/>
          </a:bodyPr>
          <a:lstStyle/>
          <a:p>
            <a:pPr lvl="0"/>
            <a:r>
              <a:rPr lang="sv-SE" sz="1400" b="1" dirty="0">
                <a:solidFill>
                  <a:prstClr val="black"/>
                </a:solidFill>
              </a:rPr>
              <a:t>Var är vi?</a:t>
            </a:r>
          </a:p>
          <a:p>
            <a:pPr lvl="0"/>
            <a:r>
              <a:rPr lang="sv-SE" sz="1400" dirty="0">
                <a:effectLst/>
                <a:latin typeface="Verdana" panose="020B0604030504040204" pitchFamily="34" charset="0"/>
                <a:ea typeface="Calibri" panose="020F0502020204030204" pitchFamily="34" charset="0"/>
                <a:cs typeface="Times New Roman" panose="02020603050405020304" pitchFamily="18" charset="0"/>
              </a:rPr>
              <a:t>Vi vill utveckla vårt arbetssätt med olika stödmaterial i undervisningen. </a:t>
            </a:r>
            <a:endParaRPr lang="sv-SE" sz="1400" b="1" dirty="0">
              <a:solidFill>
                <a:prstClr val="black"/>
              </a:solidFill>
            </a:endParaRPr>
          </a:p>
          <a:p>
            <a:pPr lvl="0"/>
            <a:endParaRPr lang="sv-SE" sz="1400" b="1" dirty="0">
              <a:solidFill>
                <a:prstClr val="black"/>
              </a:solidFill>
            </a:endParaRPr>
          </a:p>
          <a:p>
            <a:pPr lvl="0"/>
            <a:r>
              <a:rPr lang="sv-SE" sz="1400" b="1" dirty="0">
                <a:solidFill>
                  <a:prstClr val="black"/>
                </a:solidFill>
              </a:rPr>
              <a:t>Vart ska vi?</a:t>
            </a:r>
          </a:p>
          <a:p>
            <a:pPr lvl="0"/>
            <a:r>
              <a:rPr lang="sv-SE" sz="1400" dirty="0">
                <a:latin typeface="Verdana" panose="020B0604030504040204" pitchFamily="34" charset="0"/>
                <a:ea typeface="Times New Roman" panose="02020603050405020304" pitchFamily="18" charset="0"/>
                <a:cs typeface="Times New Roman" panose="02020603050405020304" pitchFamily="18" charset="0"/>
              </a:rPr>
              <a:t>Skaffa oss </a:t>
            </a:r>
            <a:r>
              <a:rPr lang="sv-SE" sz="1400" dirty="0">
                <a:effectLst/>
                <a:latin typeface="Verdana" panose="020B0604030504040204" pitchFamily="34" charset="0"/>
                <a:ea typeface="Times New Roman" panose="02020603050405020304" pitchFamily="18" charset="0"/>
                <a:cs typeface="Times New Roman" panose="02020603050405020304" pitchFamily="18" charset="0"/>
              </a:rPr>
              <a:t>bra redskap som förtydligar för alla elever, var och en på sin nivå, var de befinner sig kunskapsmässigt. </a:t>
            </a:r>
            <a:endParaRPr lang="sv-SE" sz="1400" b="1" dirty="0">
              <a:solidFill>
                <a:prstClr val="black"/>
              </a:solidFill>
            </a:endParaRPr>
          </a:p>
          <a:p>
            <a:pPr lvl="0"/>
            <a:endParaRPr lang="sv-SE" sz="1400" b="1" dirty="0">
              <a:solidFill>
                <a:prstClr val="black"/>
              </a:solidFill>
            </a:endParaRPr>
          </a:p>
          <a:p>
            <a:pPr lvl="0"/>
            <a:r>
              <a:rPr lang="sv-SE" sz="1400" b="1" dirty="0">
                <a:solidFill>
                  <a:prstClr val="black"/>
                </a:solidFill>
              </a:rPr>
              <a:t>Hur gör vi?</a:t>
            </a:r>
          </a:p>
          <a:p>
            <a:pPr fontAlgn="base">
              <a:lnSpc>
                <a:spcPct val="107000"/>
              </a:lnSpc>
              <a:spcAft>
                <a:spcPts val="800"/>
              </a:spcAft>
            </a:pPr>
            <a:r>
              <a:rPr lang="sv-SE" sz="1400" dirty="0">
                <a:effectLst/>
                <a:latin typeface="Verdana" panose="020B0604030504040204" pitchFamily="34" charset="0"/>
                <a:ea typeface="Calibri" panose="020F0502020204030204" pitchFamily="34" charset="0"/>
                <a:cs typeface="Times New Roman" panose="02020603050405020304" pitchFamily="18" charset="0"/>
              </a:rPr>
              <a:t>Under 2022/2023 fortsätter vi med att lära oss In-Print samt </a:t>
            </a:r>
            <a:r>
              <a:rPr lang="sv-SE" sz="1400" dirty="0" err="1">
                <a:effectLst/>
                <a:latin typeface="Verdana" panose="020B0604030504040204" pitchFamily="34" charset="0"/>
                <a:ea typeface="Times New Roman" panose="02020603050405020304" pitchFamily="18" charset="0"/>
                <a:cs typeface="Times New Roman" panose="02020603050405020304" pitchFamily="18" charset="0"/>
              </a:rPr>
              <a:t>Widgit</a:t>
            </a:r>
            <a:r>
              <a:rPr lang="sv-SE" sz="1400" dirty="0">
                <a:effectLst/>
                <a:latin typeface="Verdana" panose="020B0604030504040204" pitchFamily="34" charset="0"/>
                <a:ea typeface="Times New Roman" panose="02020603050405020304" pitchFamily="18" charset="0"/>
                <a:cs typeface="Times New Roman" panose="02020603050405020304" pitchFamily="18" charset="0"/>
              </a:rPr>
              <a:t> Online.</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400" dirty="0">
                <a:effectLst/>
                <a:latin typeface="Verdana" panose="020B0604030504040204" pitchFamily="34" charset="0"/>
                <a:ea typeface="Times New Roman" panose="02020603050405020304" pitchFamily="18" charset="0"/>
                <a:cs typeface="Times New Roman" panose="02020603050405020304" pitchFamily="18" charset="0"/>
              </a:rPr>
              <a:t>Vi fortbildar oss kring ett material utgivet av Socialstyrelsen </a:t>
            </a:r>
            <a:r>
              <a:rPr lang="sv-SE" sz="1400" i="1" dirty="0">
                <a:effectLst/>
                <a:latin typeface="Verdana" panose="020B0604030504040204" pitchFamily="34" charset="0"/>
                <a:ea typeface="Times New Roman" panose="02020603050405020304" pitchFamily="18" charset="0"/>
                <a:cs typeface="Times New Roman" panose="02020603050405020304" pitchFamily="18" charset="0"/>
              </a:rPr>
              <a:t>– Att förebygga och minska utmanande beteende</a:t>
            </a:r>
            <a:r>
              <a:rPr lang="sv-SE" sz="1400" dirty="0">
                <a:effectLst/>
                <a:latin typeface="Verdana" panose="020B0604030504040204" pitchFamily="34" charset="0"/>
                <a:ea typeface="Times New Roman" panose="02020603050405020304" pitchFamily="18" charset="0"/>
                <a:cs typeface="Times New Roman" panose="02020603050405020304" pitchFamily="18" charset="0"/>
              </a:rPr>
              <a:t>. Vår kurator ansvarar för fortbildningen. Detta är en bra förutsättning för att skapa bra undervisningsmiljö.</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sv-SE" sz="1400" b="1" dirty="0">
              <a:solidFill>
                <a:prstClr val="black"/>
              </a:solidFill>
            </a:endParaRPr>
          </a:p>
          <a:p>
            <a:pPr lvl="0"/>
            <a:endParaRPr lang="sv-SE" b="1" dirty="0">
              <a:solidFill>
                <a:prstClr val="black"/>
              </a:solidFill>
            </a:endParaRPr>
          </a:p>
        </p:txBody>
      </p:sp>
      <p:sp>
        <p:nvSpPr>
          <p:cNvPr id="6" name="Rectangle 1"/>
          <p:cNvSpPr>
            <a:spLocks noChangeArrowheads="1"/>
          </p:cNvSpPr>
          <p:nvPr/>
        </p:nvSpPr>
        <p:spPr bwMode="auto">
          <a:xfrm>
            <a:off x="1403648" y="470313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Tree>
    <p:extLst>
      <p:ext uri="{BB962C8B-B14F-4D97-AF65-F5344CB8AC3E}">
        <p14:creationId xmlns:p14="http://schemas.microsoft.com/office/powerpoint/2010/main" val="333619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835696" y="393947"/>
            <a:ext cx="6192687" cy="806543"/>
          </a:xfr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0000"/>
          </a:bodyPr>
          <a:lstStyle/>
          <a:p>
            <a:pPr algn="l"/>
            <a:br>
              <a:rPr lang="sv-SE" sz="2000" dirty="0">
                <a:solidFill>
                  <a:prstClr val="black"/>
                </a:solidFill>
              </a:rPr>
            </a:br>
            <a:r>
              <a:rPr lang="sv-SE" sz="2000" b="1" dirty="0">
                <a:solidFill>
                  <a:srgbClr val="002060"/>
                </a:solidFill>
                <a:latin typeface="+mj-lt"/>
              </a:rPr>
              <a:t>Elevernas ansvar och inflytande</a:t>
            </a:r>
            <a:br>
              <a:rPr lang="sv-SE" sz="2200" b="1" dirty="0">
                <a:solidFill>
                  <a:srgbClr val="002060"/>
                </a:solidFill>
                <a:latin typeface="+mj-lt"/>
              </a:rPr>
            </a:br>
            <a:r>
              <a:rPr lang="sv-SE" sz="1600" dirty="0">
                <a:solidFill>
                  <a:srgbClr val="002060"/>
                </a:solidFill>
                <a:latin typeface="+mj-lt"/>
              </a:rPr>
              <a:t>De demokratiska principerna att kunna påverka, ta ansvar och vara delaktig ska omfatta alla elever. Elever ska ges inflytande över utbildningen</a:t>
            </a:r>
            <a:r>
              <a:rPr lang="sv-SE" sz="1800" b="1" dirty="0">
                <a:solidFill>
                  <a:srgbClr val="002060"/>
                </a:solidFill>
                <a:latin typeface="+mj-lt"/>
              </a:rPr>
              <a:t>. </a:t>
            </a:r>
            <a:br>
              <a:rPr lang="sv-SE" sz="2200" b="1" dirty="0">
                <a:solidFill>
                  <a:prstClr val="black"/>
                </a:solidFill>
                <a:latin typeface="+mj-lt"/>
              </a:rPr>
            </a:br>
            <a:endParaRPr lang="sv-SE" sz="2200" b="1" dirty="0">
              <a:solidFill>
                <a:srgbClr val="002060"/>
              </a:solidFill>
              <a:latin typeface="+mj-lt"/>
            </a:endParaRP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1812313" y="1200490"/>
            <a:ext cx="6696744" cy="3754874"/>
          </a:xfrm>
          <a:prstGeom prst="rect">
            <a:avLst/>
          </a:prstGeom>
          <a:noFill/>
        </p:spPr>
        <p:txBody>
          <a:bodyPr wrap="square" rtlCol="0">
            <a:spAutoFit/>
          </a:bodyPr>
          <a:lstStyle/>
          <a:p>
            <a:pPr lvl="0"/>
            <a:endParaRPr lang="sv-SE" sz="1400" b="1" dirty="0">
              <a:solidFill>
                <a:prstClr val="black"/>
              </a:solidFill>
            </a:endParaRPr>
          </a:p>
          <a:p>
            <a:pPr lvl="0"/>
            <a:endParaRPr lang="sv-SE" sz="1400" b="1" dirty="0">
              <a:solidFill>
                <a:prstClr val="black"/>
              </a:solidFill>
            </a:endParaRPr>
          </a:p>
          <a:p>
            <a:pPr lvl="0"/>
            <a:r>
              <a:rPr lang="sv-SE" sz="1400" b="1" dirty="0">
                <a:solidFill>
                  <a:prstClr val="black"/>
                </a:solidFill>
              </a:rPr>
              <a:t>Var är vi?</a:t>
            </a:r>
          </a:p>
          <a:p>
            <a:r>
              <a:rPr lang="sv-SE" sz="1400" dirty="0">
                <a:effectLst/>
                <a:latin typeface="Verdana" panose="020B0604030504040204" pitchFamily="34" charset="0"/>
                <a:ea typeface="Times New Roman" panose="02020603050405020304" pitchFamily="18" charset="0"/>
                <a:cs typeface="Times New Roman" panose="02020603050405020304" pitchFamily="18" charset="0"/>
              </a:rPr>
              <a:t>Vi vill stimulera eleverna att komma med egna frågor och förslag vid klassrådet samt att delta i diskussioner. </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sv-SE" sz="1400" b="1" dirty="0">
              <a:solidFill>
                <a:prstClr val="black"/>
              </a:solidFill>
            </a:endParaRPr>
          </a:p>
          <a:p>
            <a:pPr lvl="0"/>
            <a:r>
              <a:rPr lang="sv-SE" sz="1400" b="1" dirty="0">
                <a:solidFill>
                  <a:prstClr val="black"/>
                </a:solidFill>
              </a:rPr>
              <a:t>Vart ska vi?</a:t>
            </a:r>
          </a:p>
          <a:p>
            <a:pPr lvl="0"/>
            <a:r>
              <a:rPr lang="sv-SE" sz="1400" dirty="0">
                <a:effectLst/>
                <a:latin typeface="Verdana" panose="020B0604030504040204" pitchFamily="34" charset="0"/>
                <a:ea typeface="Times New Roman" panose="02020603050405020304" pitchFamily="18" charset="0"/>
                <a:cs typeface="Times New Roman" panose="02020603050405020304" pitchFamily="18" charset="0"/>
              </a:rPr>
              <a:t>Vi vill hjälpa eleverna att ”tänka” kring och utveckla </a:t>
            </a:r>
            <a:r>
              <a:rPr lang="sv-SE" sz="1400" dirty="0" err="1">
                <a:effectLst/>
                <a:latin typeface="Verdana" panose="020B0604030504040204" pitchFamily="34" charset="0"/>
                <a:ea typeface="Times New Roman" panose="02020603050405020304" pitchFamily="18" charset="0"/>
                <a:cs typeface="Times New Roman" panose="02020603050405020304" pitchFamily="18" charset="0"/>
              </a:rPr>
              <a:t>självbedömning</a:t>
            </a:r>
            <a:r>
              <a:rPr lang="sv-SE" sz="1400" dirty="0">
                <a:effectLst/>
                <a:latin typeface="Verdana" panose="020B0604030504040204" pitchFamily="34" charset="0"/>
                <a:ea typeface="Times New Roman" panose="02020603050405020304" pitchFamily="18" charset="0"/>
                <a:cs typeface="Times New Roman" panose="02020603050405020304" pitchFamily="18" charset="0"/>
              </a:rPr>
              <a:t> i samband med bl.a. veckans mål och övriga ämnen. </a:t>
            </a:r>
            <a:endParaRPr lang="sv-SE" sz="1400" b="1" dirty="0">
              <a:solidFill>
                <a:prstClr val="black"/>
              </a:solidFill>
            </a:endParaRPr>
          </a:p>
          <a:p>
            <a:pPr lvl="0"/>
            <a:endParaRPr lang="sv-SE" sz="1400" b="1" dirty="0">
              <a:solidFill>
                <a:prstClr val="black"/>
              </a:solidFill>
            </a:endParaRPr>
          </a:p>
          <a:p>
            <a:pPr lvl="0"/>
            <a:r>
              <a:rPr lang="sv-SE" sz="1400" b="1" dirty="0">
                <a:solidFill>
                  <a:prstClr val="black"/>
                </a:solidFill>
              </a:rPr>
              <a:t>Hur gör vi?</a:t>
            </a:r>
          </a:p>
          <a:p>
            <a:r>
              <a:rPr lang="sv-SE" sz="1400" dirty="0">
                <a:effectLst/>
                <a:latin typeface="Verdana" panose="020B0604030504040204" pitchFamily="34" charset="0"/>
                <a:ea typeface="Calibri" panose="020F0502020204030204" pitchFamily="34" charset="0"/>
                <a:cs typeface="Times New Roman" panose="02020603050405020304" pitchFamily="18" charset="0"/>
              </a:rPr>
              <a:t>Eleverna stärks och utvecklas i sin sociala förmåga. Vi fortsätter att uppmuntra eleverna att lyssna, göra sig hörda och att vara modiga och öppna för sina svårigheter i olika situationer.</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sv-SE" sz="1400" b="1" dirty="0">
              <a:solidFill>
                <a:prstClr val="black"/>
              </a:solidFill>
            </a:endParaRPr>
          </a:p>
          <a:p>
            <a:pPr lvl="0"/>
            <a:endParaRPr lang="sv-SE" sz="1400" b="1" dirty="0">
              <a:solidFill>
                <a:prstClr val="black"/>
              </a:solidFill>
            </a:endParaRPr>
          </a:p>
          <a:p>
            <a:pPr lvl="0"/>
            <a:endParaRPr lang="sv-SE" sz="1400" b="1" dirty="0">
              <a:solidFill>
                <a:prstClr val="black"/>
              </a:solidFill>
            </a:endParaRPr>
          </a:p>
        </p:txBody>
      </p:sp>
      <p:sp>
        <p:nvSpPr>
          <p:cNvPr id="6" name="Rectangle 1"/>
          <p:cNvSpPr>
            <a:spLocks noChangeArrowheads="1"/>
          </p:cNvSpPr>
          <p:nvPr/>
        </p:nvSpPr>
        <p:spPr bwMode="auto">
          <a:xfrm>
            <a:off x="1403648" y="470313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4" name="textruta 3">
            <a:extLst>
              <a:ext uri="{FF2B5EF4-FFF2-40B4-BE49-F238E27FC236}">
                <a16:creationId xmlns:a16="http://schemas.microsoft.com/office/drawing/2014/main" id="{35ED220B-0869-4A59-9D05-E5D3199F9FFB}"/>
              </a:ext>
            </a:extLst>
          </p:cNvPr>
          <p:cNvSpPr txBox="1"/>
          <p:nvPr/>
        </p:nvSpPr>
        <p:spPr>
          <a:xfrm>
            <a:off x="1843570" y="3473530"/>
            <a:ext cx="6673362" cy="1446550"/>
          </a:xfrm>
          <a:prstGeom prst="rect">
            <a:avLst/>
          </a:prstGeom>
          <a:noFill/>
        </p:spPr>
        <p:txBody>
          <a:bodyPr wrap="square" rtlCol="0">
            <a:spAutoFit/>
          </a:bodyPr>
          <a:lstStyle/>
          <a:p>
            <a:endParaRPr lang="sv-SE" sz="1600" b="1" dirty="0"/>
          </a:p>
          <a:p>
            <a:endParaRPr lang="sv-SE" sz="1600" b="1" dirty="0"/>
          </a:p>
          <a:p>
            <a:endParaRPr lang="sv-SE" sz="1400" b="1" dirty="0"/>
          </a:p>
          <a:p>
            <a:endParaRPr lang="sv-SE" sz="1400" b="1" dirty="0"/>
          </a:p>
          <a:p>
            <a:endParaRPr lang="sv-SE" sz="1400" b="1" dirty="0"/>
          </a:p>
          <a:p>
            <a:endParaRPr lang="sv-SE" sz="1400" dirty="0"/>
          </a:p>
        </p:txBody>
      </p:sp>
    </p:spTree>
    <p:extLst>
      <p:ext uri="{BB962C8B-B14F-4D97-AF65-F5344CB8AC3E}">
        <p14:creationId xmlns:p14="http://schemas.microsoft.com/office/powerpoint/2010/main" val="3902912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97458" y="364201"/>
            <a:ext cx="6696744" cy="1028197"/>
          </a:xfr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l"/>
            <a:br>
              <a:rPr lang="sv-SE" sz="1800" b="1" dirty="0">
                <a:solidFill>
                  <a:prstClr val="black"/>
                </a:solidFill>
              </a:rPr>
            </a:br>
            <a:br>
              <a:rPr lang="sv-SE" sz="1800" b="1" dirty="0">
                <a:solidFill>
                  <a:prstClr val="black"/>
                </a:solidFill>
              </a:rPr>
            </a:br>
            <a:r>
              <a:rPr lang="sv-SE" sz="1800" b="1" dirty="0">
                <a:solidFill>
                  <a:prstClr val="black"/>
                </a:solidFill>
              </a:rPr>
              <a:t>Skola och hem</a:t>
            </a:r>
            <a:br>
              <a:rPr lang="sv-SE" sz="1800" b="1" dirty="0">
                <a:solidFill>
                  <a:prstClr val="black"/>
                </a:solidFill>
              </a:rPr>
            </a:br>
            <a:r>
              <a:rPr lang="sv-SE" sz="1400" dirty="0">
                <a:solidFill>
                  <a:prstClr val="black"/>
                </a:solidFill>
              </a:rPr>
              <a:t>Skolans och vårdnadshavarnas gemensamma ansvar för elevernas skolgång ska skapa</a:t>
            </a:r>
            <a:br>
              <a:rPr lang="sv-SE" sz="1400" dirty="0">
                <a:solidFill>
                  <a:prstClr val="black"/>
                </a:solidFill>
              </a:rPr>
            </a:br>
            <a:r>
              <a:rPr lang="sv-SE" sz="1400" dirty="0">
                <a:solidFill>
                  <a:prstClr val="black"/>
                </a:solidFill>
              </a:rPr>
              <a:t>de bästa möjliga förutsättningarna för barns och ungdomars utveckling och lärande.</a:t>
            </a:r>
            <a:br>
              <a:rPr lang="sv-SE" sz="1800" b="1" dirty="0">
                <a:solidFill>
                  <a:prstClr val="black"/>
                </a:solidFill>
              </a:rPr>
            </a:br>
            <a:br>
              <a:rPr lang="sv-SE" sz="1800" b="1" dirty="0">
                <a:solidFill>
                  <a:prstClr val="black"/>
                </a:solidFill>
              </a:rPr>
            </a:br>
            <a:endParaRPr lang="sv-SE" sz="1800" b="1" dirty="0">
              <a:solidFill>
                <a:srgbClr val="002060"/>
              </a:solidFill>
              <a:latin typeface="Verdana" pitchFamily="34" charset="0"/>
            </a:endParaRP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tx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1686067" y="1783028"/>
            <a:ext cx="6696744" cy="954107"/>
          </a:xfrm>
          <a:prstGeom prst="rect">
            <a:avLst/>
          </a:prstGeom>
          <a:noFill/>
        </p:spPr>
        <p:txBody>
          <a:bodyPr wrap="square" rtlCol="0">
            <a:spAutoFit/>
          </a:bodyPr>
          <a:lstStyle/>
          <a:p>
            <a:pPr lvl="0"/>
            <a:r>
              <a:rPr lang="sv-SE" sz="1400" b="1" dirty="0">
                <a:solidFill>
                  <a:prstClr val="black"/>
                </a:solidFill>
              </a:rPr>
              <a:t>Var är vi?</a:t>
            </a:r>
          </a:p>
          <a:p>
            <a:r>
              <a:rPr lang="sv-SE" sz="1400" dirty="0">
                <a:effectLst/>
                <a:latin typeface="Verdana" panose="020B0604030504040204" pitchFamily="34" charset="0"/>
                <a:ea typeface="Times New Roman" panose="02020603050405020304" pitchFamily="18" charset="0"/>
                <a:cs typeface="Times New Roman" panose="02020603050405020304" pitchFamily="18" charset="0"/>
              </a:rPr>
              <a:t>Det är svårt att involvera föräldrar/vårdnadshavare i skolarbetet. Vi behöver finna nya vägar för att engagera föräldrarna.  </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sv-SE" sz="1400" b="1" dirty="0">
              <a:solidFill>
                <a:prstClr val="black"/>
              </a:solidFill>
            </a:endParaRPr>
          </a:p>
        </p:txBody>
      </p:sp>
      <p:sp>
        <p:nvSpPr>
          <p:cNvPr id="6" name="Rectangle 1"/>
          <p:cNvSpPr>
            <a:spLocks noChangeArrowheads="1"/>
          </p:cNvSpPr>
          <p:nvPr/>
        </p:nvSpPr>
        <p:spPr bwMode="auto">
          <a:xfrm>
            <a:off x="1309687" y="467223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9" name="textruta 8"/>
          <p:cNvSpPr txBox="1"/>
          <p:nvPr/>
        </p:nvSpPr>
        <p:spPr>
          <a:xfrm>
            <a:off x="1697458" y="3191558"/>
            <a:ext cx="6251854" cy="553998"/>
          </a:xfrm>
          <a:prstGeom prst="rect">
            <a:avLst/>
          </a:prstGeom>
          <a:noFill/>
        </p:spPr>
        <p:txBody>
          <a:bodyPr wrap="square" rtlCol="0">
            <a:spAutoFit/>
          </a:bodyPr>
          <a:lstStyle/>
          <a:p>
            <a:r>
              <a:rPr lang="sv-SE" sz="1400" b="1" dirty="0"/>
              <a:t>Vart ska vi?</a:t>
            </a:r>
          </a:p>
          <a:p>
            <a:r>
              <a:rPr lang="sv-SE" sz="1600" dirty="0"/>
              <a:t>Vi vill skapa ett större engagemang bland vårdnadshavare </a:t>
            </a:r>
          </a:p>
        </p:txBody>
      </p:sp>
      <p:sp>
        <p:nvSpPr>
          <p:cNvPr id="4" name="textruta 3">
            <a:extLst>
              <a:ext uri="{FF2B5EF4-FFF2-40B4-BE49-F238E27FC236}">
                <a16:creationId xmlns:a16="http://schemas.microsoft.com/office/drawing/2014/main" id="{35ED220B-0869-4A59-9D05-E5D3199F9FFB}"/>
              </a:ext>
            </a:extLst>
          </p:cNvPr>
          <p:cNvSpPr txBox="1"/>
          <p:nvPr/>
        </p:nvSpPr>
        <p:spPr>
          <a:xfrm>
            <a:off x="1702216" y="4208337"/>
            <a:ext cx="6136855" cy="1384995"/>
          </a:xfrm>
          <a:prstGeom prst="rect">
            <a:avLst/>
          </a:prstGeom>
          <a:noFill/>
        </p:spPr>
        <p:txBody>
          <a:bodyPr wrap="square" rtlCol="0">
            <a:spAutoFit/>
          </a:bodyPr>
          <a:lstStyle/>
          <a:p>
            <a:endParaRPr lang="sv-SE" sz="1400" b="1" dirty="0"/>
          </a:p>
          <a:p>
            <a:r>
              <a:rPr lang="sv-SE" sz="1400" b="1" dirty="0"/>
              <a:t>Hur gör vi?</a:t>
            </a:r>
          </a:p>
          <a:p>
            <a:r>
              <a:rPr lang="sv-SE" sz="1400" dirty="0">
                <a:effectLst/>
                <a:latin typeface="Verdana" panose="020B0604030504040204" pitchFamily="34" charset="0"/>
                <a:ea typeface="Calibri" panose="020F0502020204030204" pitchFamily="34" charset="0"/>
                <a:cs typeface="Times New Roman" panose="02020603050405020304" pitchFamily="18" charset="0"/>
              </a:rPr>
              <a:t>Tillsammans med föräldrar/vårdnadshavare har vi implementerat ett nytt system för närvarofrämjande åtgärder för våra elever. Vi utvecklar samarbetet under 2022.</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400" dirty="0"/>
          </a:p>
        </p:txBody>
      </p:sp>
    </p:spTree>
    <p:extLst>
      <p:ext uri="{BB962C8B-B14F-4D97-AF65-F5344CB8AC3E}">
        <p14:creationId xmlns:p14="http://schemas.microsoft.com/office/powerpoint/2010/main" val="363253343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2218</TotalTime>
  <Words>623</Words>
  <Application>Microsoft Office PowerPoint</Application>
  <PresentationFormat>Bildspel på skärmen (4:3)</PresentationFormat>
  <Paragraphs>110</Paragraphs>
  <Slides>7</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Verdana</vt:lpstr>
      <vt:lpstr>Office-tema</vt:lpstr>
      <vt:lpstr>Bokslutsdialog 2022</vt:lpstr>
      <vt:lpstr>Nyckeltal – lokaler - organisation</vt:lpstr>
      <vt:lpstr>Ekonomiskt utfall mot budget och prognoser</vt:lpstr>
      <vt:lpstr>Normer och värden Skolan ska aktivt och medvetet påverka och stimulera eleverna att omfatta vårt samhälles gemensamma värderingar och låta dem komma till uttryck i praktisk vardaglig handling i olika sammanhang.</vt:lpstr>
      <vt:lpstr> Kunskaper Skolan ska erbjuda eleverna strukturerad undervisning under lärares ledning, såväl i helklass som enskilt. Lärarna ska sträva efter att i undervisningen balansera och integrera kunskaper i sina olika former. </vt:lpstr>
      <vt:lpstr> Elevernas ansvar och inflytande De demokratiska principerna att kunna påverka, ta ansvar och vara delaktig ska omfatta alla elever. Elever ska ges inflytande över utbildningen.  </vt:lpstr>
      <vt:lpstr>  Skola och hem Skolans och vårdnadshavarnas gemensamma ansvar för elevernas skolgång ska skapa de bästa möjliga förutsättningarna för barns och ungdomars utveckling och lärande.  </vt:lpstr>
    </vt:vector>
  </TitlesOfParts>
  <Company>Melleruds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"Anders Pettersson";Liselott Vislander</dc:creator>
  <cp:lastModifiedBy>Clas-Göran Janson</cp:lastModifiedBy>
  <cp:revision>212</cp:revision>
  <cp:lastPrinted>2019-01-31T12:44:54Z</cp:lastPrinted>
  <dcterms:created xsi:type="dcterms:W3CDTF">2011-11-14T12:08:56Z</dcterms:created>
  <dcterms:modified xsi:type="dcterms:W3CDTF">2023-02-03T07:31:15Z</dcterms:modified>
</cp:coreProperties>
</file>