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5" r:id="rId5"/>
    <p:sldMasterId id="2147483678" r:id="rId6"/>
  </p:sldMasterIdLst>
  <p:notesMasterIdLst>
    <p:notesMasterId r:id="rId11"/>
  </p:notesMasterIdLst>
  <p:sldIdLst>
    <p:sldId id="256" r:id="rId7"/>
    <p:sldId id="279" r:id="rId8"/>
    <p:sldId id="2490" r:id="rId9"/>
    <p:sldId id="2479" r:id="rId10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108B37-CBA6-4C01-9787-6F62F707A66C}" v="119" dt="2024-02-13T15:58:27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1" autoAdjust="0"/>
    <p:restoredTop sz="90984" autoAdjust="0"/>
  </p:normalViewPr>
  <p:slideViewPr>
    <p:cSldViewPr snapToGrid="0" snapToObjects="1">
      <p:cViewPr varScale="1">
        <p:scale>
          <a:sx n="120" d="100"/>
          <a:sy n="120" d="100"/>
        </p:scale>
        <p:origin x="152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DBBFB-086E-4344-A48D-DD371022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A3D6F86-A797-4E1E-9559-75D24229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D68FF9-ABB4-4941-AD34-5FD06743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A4C5A09-3B5D-4C42-BFF0-C815DF10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38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109483-3F84-42E8-9EBA-8EDDC738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DFF94C9-5C7B-4085-9A50-C0F1BA50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859A2B0-9E01-47BB-B23F-FC2B45B0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69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E9D100-561E-4806-B4BD-9850196A7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057CCA-5ACF-4A7D-A0DA-C7A5E794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68961-1301-42DF-8796-E35917B6C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CF7D8F-668B-488A-9226-5DF983AF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21CBD-77D4-48A9-A1BE-CBC06009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93F84A-12AD-4317-9BF0-D5001811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55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1434B7-A922-4F23-A9B2-43913577C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38D5FD-7B14-41A0-9BAD-0B0406C6B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3BF4A9-C184-49EC-94E7-C8AF9A51B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54A786-2AD2-4868-A30F-3EB15599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87F17B-544A-493B-A1AE-EBFA04C3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3A270D-4042-4357-8BD9-9314B47D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08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D02A19-1DA1-4AC8-BF0D-82053BDE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0124861-026F-4259-900C-F9954F15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21D4B7-207A-4E7F-9021-95AA6677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7FBF68-E00A-4F11-A1FB-C409D6A3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5866E-BB31-4532-A22B-CE0F3EB5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20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221EF8-BDF1-472B-BDC9-7C5EC9E8F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3B542F-AD44-4D88-8796-1285C569C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BA0655-809A-491D-906B-B4787DF8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6F090A-748F-43B6-A79E-B3FE019C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AAE846-35E5-4E45-B50E-9E3BCB035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07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07188C-CFF7-497E-9030-B90A2F6C4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5815AB-D0B2-4F5F-BA4E-E3E67373C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14794D-1438-4A18-AEAA-2B2FD564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7AB7E-6822-4870-92A1-772B8AB29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AFF698-1B96-4D11-B13B-26DE310B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12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0510E-56A0-4DD2-AA4B-A33BBA31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61DF3D-B693-49A6-BEC5-2A4B77144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557A28-4FDA-4C77-80FC-8C2555F4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0C3549-792D-4D09-8B91-BBCABD23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FEF55F-1203-4A4E-A806-43461CAD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11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43A20-ABC3-4326-A315-8CBEC03E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468F9B-6848-4E52-8CD4-2D52B064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9DCA24-7C74-4933-A19D-7725E836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04C7C3-8B57-4576-8EF3-4232308D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DB76FC-864D-4434-B30C-987D899C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550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F08693-C5F3-4AD8-BD82-712DB19FA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551484-7CAC-419D-9080-CDE2E5939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3CE97F-F286-44F8-8B63-F099F9E88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C0FDC6-6D79-45BF-9610-F85C780A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9F53BB-37F8-4CB2-A87D-547E2EAD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2471E3-6A5D-4251-A219-4725C02A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36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D9146-5A51-4502-9E11-F907B699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58DB4A-0C8A-42E2-B225-1E49066FE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B08169-A2B8-4FEB-A78D-57CBBE91A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3EA7519-A757-4098-A93C-C5CF1794D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36F34CE-A261-4BF1-833B-DBE12E808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83624C8-18A4-4FF8-A87B-CA43D7FE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8EA2EB8-A249-41DF-BE3E-50796BED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852CB1B-F483-457E-B2AE-7BA2BA6B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71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7440B02-AAF1-4015-B135-87A3906E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CB78BC-14EB-4242-9858-83DE6CDC2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8EF5BE-D0D2-4C2A-922C-3AE170B64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89B6-381B-41AC-A3CA-B39A891FB8A8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5FE134-711A-47F3-AB4D-E6529F71B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AA0476-569D-47F1-A974-F6E432350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09DA-9E6A-469B-A551-D08A57F5FB6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130A1A8-99DB-474F-BFB5-0749B74E9596}"/>
              </a:ext>
            </a:extLst>
          </p:cNvPr>
          <p:cNvSpPr txBox="1"/>
          <p:nvPr userDrawn="1"/>
        </p:nvSpPr>
        <p:spPr>
          <a:xfrm>
            <a:off x="2286520" y="2433250"/>
            <a:ext cx="457303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35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sv-SE" sz="1350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48AAC7-D61B-4C1D-A366-CF37A69BB4F9}"/>
              </a:ext>
            </a:extLst>
          </p:cNvPr>
          <p:cNvSpPr/>
          <p:nvPr userDrawn="1"/>
        </p:nvSpPr>
        <p:spPr>
          <a:xfrm>
            <a:off x="0" y="4152799"/>
            <a:ext cx="9144000" cy="990701"/>
          </a:xfrm>
          <a:prstGeom prst="rect">
            <a:avLst/>
          </a:prstGeom>
          <a:solidFill>
            <a:srgbClr val="C8E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pic>
        <p:nvPicPr>
          <p:cNvPr id="12" name="Platshållare för innehåll 7">
            <a:extLst>
              <a:ext uri="{FF2B5EF4-FFF2-40B4-BE49-F238E27FC236}">
                <a16:creationId xmlns:a16="http://schemas.microsoft.com/office/drawing/2014/main" id="{A688CE64-277C-4668-B6AD-790F4F85412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8" y="4239584"/>
            <a:ext cx="1452128" cy="75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5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449C21-5B2D-4440-9DE8-989A542C1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30944" r="1315" b="13674"/>
          <a:stretch/>
        </p:blipFill>
        <p:spPr>
          <a:xfrm>
            <a:off x="0" y="1897062"/>
            <a:ext cx="9144000" cy="3246437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419" y="2399233"/>
            <a:ext cx="7371563" cy="733868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b="0" dirty="0">
                <a:solidFill>
                  <a:schemeClr val="tx1"/>
                </a:solidFill>
              </a:rPr>
              <a:t>Kommunala pensionärsrådet</a:t>
            </a:r>
            <a:br>
              <a:rPr lang="sv-SE" dirty="0"/>
            </a:br>
            <a:endParaRPr lang="sv-SE" b="0" dirty="0">
              <a:solidFill>
                <a:schemeClr val="tx1"/>
              </a:solidFill>
            </a:endParaRP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561240-3397-CC4B-9957-85006F996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sv-SE" dirty="0"/>
              <a:t>20240114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B1D59-36B2-A8F0-0FEE-63DB81CE2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1600" dirty="0"/>
              <a:t>Information från socialförvaltning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11DE4F-9391-72D9-9397-D3681756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Målarbetet 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686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C4181D8B-0B1B-CB05-2022-8EEE6F02530B}"/>
              </a:ext>
            </a:extLst>
          </p:cNvPr>
          <p:cNvSpPr/>
          <p:nvPr/>
        </p:nvSpPr>
        <p:spPr>
          <a:xfrm>
            <a:off x="3365603" y="423870"/>
            <a:ext cx="3093687" cy="5818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spcAft>
                <a:spcPts val="450"/>
              </a:spcAft>
            </a:pPr>
            <a:r>
              <a:rPr lang="sv-SE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”Rätt insats på rätt sätt”</a:t>
            </a:r>
          </a:p>
          <a:p>
            <a:pPr algn="ctr" defTabSz="685800">
              <a:lnSpc>
                <a:spcPct val="107000"/>
              </a:lnSpc>
              <a:spcAft>
                <a:spcPts val="450"/>
              </a:spcAft>
            </a:pPr>
            <a:r>
              <a:rPr lang="sv-SE" sz="619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Klara budget/kostnadseffektivitet/värde för skattepengar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1E170E1D-4022-8E16-5BA1-428B67B44EF5}"/>
              </a:ext>
            </a:extLst>
          </p:cNvPr>
          <p:cNvSpPr/>
          <p:nvPr/>
        </p:nvSpPr>
        <p:spPr>
          <a:xfrm>
            <a:off x="2587988" y="1389164"/>
            <a:ext cx="1442265" cy="608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900" dirty="0">
                <a:solidFill>
                  <a:prstClr val="black"/>
                </a:solidFill>
                <a:latin typeface="Calibri" panose="020F0502020204030204"/>
              </a:rPr>
              <a:t>Att vi utvecklar det förebyggande arbetet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EF15051-517A-D5F6-AE8E-95073EBE2EF2}"/>
              </a:ext>
            </a:extLst>
          </p:cNvPr>
          <p:cNvSpPr/>
          <p:nvPr/>
        </p:nvSpPr>
        <p:spPr>
          <a:xfrm>
            <a:off x="4191314" y="1391935"/>
            <a:ext cx="1442265" cy="608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900" dirty="0">
                <a:solidFill>
                  <a:prstClr val="black"/>
                </a:solidFill>
                <a:latin typeface="Calibri" panose="020F0502020204030204"/>
              </a:rPr>
              <a:t>Att vi lyckas med kompetensväxling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D7FB569C-46E4-9CF9-4C1A-15EDEC0A25C7}"/>
              </a:ext>
            </a:extLst>
          </p:cNvPr>
          <p:cNvSpPr/>
          <p:nvPr/>
        </p:nvSpPr>
        <p:spPr>
          <a:xfrm>
            <a:off x="5794642" y="1389164"/>
            <a:ext cx="1405121" cy="608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900" dirty="0">
                <a:solidFill>
                  <a:prstClr val="black"/>
                </a:solidFill>
                <a:latin typeface="Calibri" panose="020F0502020204030204"/>
              </a:rPr>
              <a:t>Att vi har koll på nyckeltal och agerar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37B808EB-B1E9-E318-3AE9-8C7584FD7475}"/>
              </a:ext>
            </a:extLst>
          </p:cNvPr>
          <p:cNvSpPr/>
          <p:nvPr/>
        </p:nvSpPr>
        <p:spPr>
          <a:xfrm>
            <a:off x="2323265" y="2805002"/>
            <a:ext cx="2529639" cy="322097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88" dirty="0">
                <a:solidFill>
                  <a:prstClr val="black"/>
                </a:solidFill>
                <a:latin typeface="Calibri" panose="020F0502020204030204"/>
              </a:rPr>
              <a:t>Uppdragsbeskrivningar tas fram för alla yrkesroller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ED4E1E36-B0CB-D388-DD6F-AE238DB69027}"/>
              </a:ext>
            </a:extLst>
          </p:cNvPr>
          <p:cNvSpPr/>
          <p:nvPr/>
        </p:nvSpPr>
        <p:spPr>
          <a:xfrm>
            <a:off x="3650467" y="1053882"/>
            <a:ext cx="2523962" cy="18679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900" dirty="0">
                <a:solidFill>
                  <a:prstClr val="white"/>
                </a:solidFill>
                <a:latin typeface="Calibri" panose="020F0502020204030204"/>
              </a:rPr>
              <a:t>#Antal utförda timmar (hemtjänst) ska minska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076DF0A9-8B8D-9ADC-75C4-E4B527E68496}"/>
              </a:ext>
            </a:extLst>
          </p:cNvPr>
          <p:cNvSpPr/>
          <p:nvPr/>
        </p:nvSpPr>
        <p:spPr>
          <a:xfrm>
            <a:off x="2600152" y="2060692"/>
            <a:ext cx="1417939" cy="3255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50" dirty="0">
                <a:solidFill>
                  <a:prstClr val="white"/>
                </a:solidFill>
                <a:latin typeface="Calibri" panose="020F0502020204030204"/>
              </a:rPr>
              <a:t>#Antal serviceinsatser som nyttjas ska öka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CE4BAB1E-9418-7763-737B-3FD2502D6B92}"/>
              </a:ext>
            </a:extLst>
          </p:cNvPr>
          <p:cNvSpPr/>
          <p:nvPr/>
        </p:nvSpPr>
        <p:spPr>
          <a:xfrm>
            <a:off x="4203478" y="2053213"/>
            <a:ext cx="1417938" cy="32209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50" dirty="0">
                <a:solidFill>
                  <a:prstClr val="white"/>
                </a:solidFill>
                <a:latin typeface="Calibri" panose="020F0502020204030204"/>
              </a:rPr>
              <a:t>#Antal servicearbetare ska öka 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EA427564-71DA-2464-C4FC-2E81AF756679}"/>
              </a:ext>
            </a:extLst>
          </p:cNvPr>
          <p:cNvSpPr/>
          <p:nvPr/>
        </p:nvSpPr>
        <p:spPr>
          <a:xfrm>
            <a:off x="5773964" y="2053868"/>
            <a:ext cx="1493520" cy="3214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50" dirty="0">
                <a:solidFill>
                  <a:prstClr val="white"/>
                </a:solidFill>
                <a:latin typeface="Calibri" panose="020F0502020204030204"/>
              </a:rPr>
              <a:t>#Andel enheter som håller sin budget 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56E370B0-EDB4-2D8C-E6FB-17700F7787AF}"/>
              </a:ext>
            </a:extLst>
          </p:cNvPr>
          <p:cNvSpPr/>
          <p:nvPr/>
        </p:nvSpPr>
        <p:spPr>
          <a:xfrm>
            <a:off x="3744101" y="3236157"/>
            <a:ext cx="2529639" cy="256498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88" dirty="0">
                <a:solidFill>
                  <a:prstClr val="black"/>
                </a:solidFill>
                <a:latin typeface="Calibri" panose="020F0502020204030204"/>
              </a:rPr>
              <a:t>Fullfölja program/handlingsplan för digitalisering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406E50FF-9213-DE43-27D1-E397CCC53174}"/>
              </a:ext>
            </a:extLst>
          </p:cNvPr>
          <p:cNvSpPr/>
          <p:nvPr/>
        </p:nvSpPr>
        <p:spPr>
          <a:xfrm>
            <a:off x="5008920" y="2800248"/>
            <a:ext cx="2529639" cy="321442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88" dirty="0">
                <a:solidFill>
                  <a:prstClr val="black"/>
                </a:solidFill>
                <a:latin typeface="Calibri" panose="020F0502020204030204"/>
              </a:rPr>
              <a:t>Fortsätta arbetet med strategierna i riktlinjer för kompetensförsörjning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69C6355D-D16B-203E-C84A-0B9E2EFE492E}"/>
              </a:ext>
            </a:extLst>
          </p:cNvPr>
          <p:cNvSpPr txBox="1"/>
          <p:nvPr/>
        </p:nvSpPr>
        <p:spPr>
          <a:xfrm>
            <a:off x="327484" y="423871"/>
            <a:ext cx="1839766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Utgå ifrån november eller median…</a:t>
            </a:r>
          </a:p>
          <a:p>
            <a:pPr marL="171446" indent="-171446" defTabSz="685800">
              <a:buFont typeface="Arial" panose="020B0604020202020204" pitchFamily="34" charset="0"/>
              <a:buChar char="•"/>
            </a:pP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Familjecentralen..</a:t>
            </a:r>
          </a:p>
          <a:p>
            <a:pPr marL="171446" indent="-171446" defTabSz="685800">
              <a:buFont typeface="Arial" panose="020B0604020202020204" pitchFamily="34" charset="0"/>
              <a:buChar char="•"/>
            </a:pP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Älvan..</a:t>
            </a:r>
          </a:p>
          <a:p>
            <a:pPr marL="171446" indent="-171446" defTabSz="685800">
              <a:buFont typeface="Arial" panose="020B0604020202020204" pitchFamily="34" charset="0"/>
              <a:buChar char="•"/>
            </a:pP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Uppsökande hembesök. Aktiveringspedagog</a:t>
            </a:r>
          </a:p>
          <a:p>
            <a:pPr marL="171446" indent="-171446" defTabSz="685800">
              <a:buFont typeface="Arial" panose="020B0604020202020204" pitchFamily="34" charset="0"/>
              <a:buChar char="•"/>
            </a:pP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SSPF: Sandra mäter</a:t>
            </a:r>
          </a:p>
          <a:p>
            <a:pPr marL="171446" indent="-171446" defTabSz="685800">
              <a:buFont typeface="Arial" panose="020B0604020202020204" pitchFamily="34" charset="0"/>
              <a:buChar char="•"/>
            </a:pP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Erbjudna förebyggande öppenvårdsinsatser evidensbaserade. Öppenvårdsenheten mäter. Råd och stöd. </a:t>
            </a:r>
            <a:r>
              <a:rPr lang="sv-SE" sz="700" dirty="0" err="1">
                <a:solidFill>
                  <a:prstClr val="black"/>
                </a:solidFill>
                <a:latin typeface="Calibri" panose="020F0502020204030204"/>
              </a:rPr>
              <a:t>Andressa</a:t>
            </a: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sv-SE" sz="700" dirty="0">
                <a:solidFill>
                  <a:prstClr val="black"/>
                </a:solidFill>
                <a:latin typeface="Calibri" panose="020F0502020204030204"/>
              </a:rPr>
            </a:br>
            <a:endParaRPr lang="sv-SE" sz="70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Aktivitetshuset i Bengtsfors</a:t>
            </a: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Lotsen i Mellerud: Antal besök. </a:t>
            </a:r>
          </a:p>
          <a:p>
            <a:pPr defTabSz="685800"/>
            <a:endParaRPr lang="sv-SE" sz="70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Rapportera:</a:t>
            </a: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Familjecentralen, samordnare. Madeleine Wilhelmsson Bengtsfors</a:t>
            </a: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Sandra i Mellerud, Carina chef. </a:t>
            </a:r>
          </a:p>
          <a:p>
            <a:pPr defTabSz="685800"/>
            <a:endParaRPr lang="sv-SE" sz="70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Älvan och uppsökande: </a:t>
            </a:r>
            <a:r>
              <a:rPr lang="sv-SE" sz="700" dirty="0" err="1">
                <a:solidFill>
                  <a:prstClr val="black"/>
                </a:solidFill>
                <a:latin typeface="Calibri" panose="020F0502020204030204"/>
              </a:rPr>
              <a:t>aktiveringsped</a:t>
            </a:r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 Maria Andersson</a:t>
            </a:r>
          </a:p>
          <a:p>
            <a:pPr defTabSz="685800"/>
            <a:endParaRPr lang="sv-SE" sz="7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E0FD893-4CFD-854E-758C-16EBA287AD9B}"/>
              </a:ext>
            </a:extLst>
          </p:cNvPr>
          <p:cNvSpPr txBox="1"/>
          <p:nvPr/>
        </p:nvSpPr>
        <p:spPr>
          <a:xfrm>
            <a:off x="6207694" y="1040626"/>
            <a:ext cx="932817" cy="2000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Nedåtgående kurva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4ADE45D1-4B79-DDCB-D47C-BFF0BEF4CB3F}"/>
              </a:ext>
            </a:extLst>
          </p:cNvPr>
          <p:cNvSpPr txBox="1"/>
          <p:nvPr/>
        </p:nvSpPr>
        <p:spPr>
          <a:xfrm>
            <a:off x="4203478" y="2429451"/>
            <a:ext cx="1417938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Stab/hr tar fram statistik. Öka xx%?</a:t>
            </a: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Hur långt ner skall vi följa upp?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0F092F4-6341-E1DF-37DA-7A85C5F167BC}"/>
              </a:ext>
            </a:extLst>
          </p:cNvPr>
          <p:cNvSpPr txBox="1"/>
          <p:nvPr/>
        </p:nvSpPr>
        <p:spPr>
          <a:xfrm>
            <a:off x="5927996" y="2442433"/>
            <a:ext cx="133948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Prognos månatligen: </a:t>
            </a:r>
          </a:p>
          <a:p>
            <a:pPr defTabSz="685800"/>
            <a:r>
              <a:rPr lang="sv-SE" sz="700" dirty="0">
                <a:solidFill>
                  <a:prstClr val="black"/>
                </a:solidFill>
                <a:latin typeface="Calibri" panose="020F0502020204030204"/>
              </a:rPr>
              <a:t>Ekonomer rapporterar. 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0188EBBD-D6E0-0856-933D-E1A6D7772A80}"/>
              </a:ext>
            </a:extLst>
          </p:cNvPr>
          <p:cNvSpPr/>
          <p:nvPr/>
        </p:nvSpPr>
        <p:spPr>
          <a:xfrm>
            <a:off x="7034169" y="755010"/>
            <a:ext cx="1339488" cy="5776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v-SE" sz="788" dirty="0">
                <a:solidFill>
                  <a:prstClr val="white"/>
                </a:solidFill>
                <a:latin typeface="Calibri" panose="020F0502020204030204"/>
              </a:rPr>
              <a:t>Målvärde sätts efter första uppföljning.</a:t>
            </a:r>
          </a:p>
        </p:txBody>
      </p:sp>
    </p:spTree>
    <p:extLst>
      <p:ext uri="{BB962C8B-B14F-4D97-AF65-F5344CB8AC3E}">
        <p14:creationId xmlns:p14="http://schemas.microsoft.com/office/powerpoint/2010/main" val="69072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FE81690-8CCD-C2E7-F49A-3B62495C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204" y="65077"/>
            <a:ext cx="4970022" cy="421547"/>
          </a:xfrm>
        </p:spPr>
        <p:txBody>
          <a:bodyPr/>
          <a:lstStyle/>
          <a:p>
            <a:r>
              <a:rPr lang="sv-SE" sz="2000" dirty="0"/>
              <a:t>Kontrollkort</a:t>
            </a:r>
            <a:r>
              <a:rPr lang="sv-SE" sz="1300" dirty="0"/>
              <a:t>	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F63E6333-B5FA-7AFC-D3D2-63E3F7B3D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7459"/>
              </p:ext>
            </p:extLst>
          </p:nvPr>
        </p:nvGraphicFramePr>
        <p:xfrm>
          <a:off x="151465" y="520154"/>
          <a:ext cx="8782812" cy="4386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218">
                  <a:extLst>
                    <a:ext uri="{9D8B030D-6E8A-4147-A177-3AD203B41FA5}">
                      <a16:colId xmlns:a16="http://schemas.microsoft.com/office/drawing/2014/main" val="2339527038"/>
                    </a:ext>
                  </a:extLst>
                </a:gridCol>
                <a:gridCol w="906043">
                  <a:extLst>
                    <a:ext uri="{9D8B030D-6E8A-4147-A177-3AD203B41FA5}">
                      <a16:colId xmlns:a16="http://schemas.microsoft.com/office/drawing/2014/main" val="470918495"/>
                    </a:ext>
                  </a:extLst>
                </a:gridCol>
                <a:gridCol w="721006">
                  <a:extLst>
                    <a:ext uri="{9D8B030D-6E8A-4147-A177-3AD203B41FA5}">
                      <a16:colId xmlns:a16="http://schemas.microsoft.com/office/drawing/2014/main" val="3543552524"/>
                    </a:ext>
                  </a:extLst>
                </a:gridCol>
                <a:gridCol w="1454772">
                  <a:extLst>
                    <a:ext uri="{9D8B030D-6E8A-4147-A177-3AD203B41FA5}">
                      <a16:colId xmlns:a16="http://schemas.microsoft.com/office/drawing/2014/main" val="2061383994"/>
                    </a:ext>
                  </a:extLst>
                </a:gridCol>
                <a:gridCol w="740148">
                  <a:extLst>
                    <a:ext uri="{9D8B030D-6E8A-4147-A177-3AD203B41FA5}">
                      <a16:colId xmlns:a16="http://schemas.microsoft.com/office/drawing/2014/main" val="3268936762"/>
                    </a:ext>
                  </a:extLst>
                </a:gridCol>
                <a:gridCol w="1499436">
                  <a:extLst>
                    <a:ext uri="{9D8B030D-6E8A-4147-A177-3AD203B41FA5}">
                      <a16:colId xmlns:a16="http://schemas.microsoft.com/office/drawing/2014/main" val="2775911085"/>
                    </a:ext>
                  </a:extLst>
                </a:gridCol>
                <a:gridCol w="931565">
                  <a:extLst>
                    <a:ext uri="{9D8B030D-6E8A-4147-A177-3AD203B41FA5}">
                      <a16:colId xmlns:a16="http://schemas.microsoft.com/office/drawing/2014/main" val="2634647230"/>
                    </a:ext>
                  </a:extLst>
                </a:gridCol>
                <a:gridCol w="861379">
                  <a:extLst>
                    <a:ext uri="{9D8B030D-6E8A-4147-A177-3AD203B41FA5}">
                      <a16:colId xmlns:a16="http://schemas.microsoft.com/office/drawing/2014/main" val="913788790"/>
                    </a:ext>
                  </a:extLst>
                </a:gridCol>
                <a:gridCol w="708245">
                  <a:extLst>
                    <a:ext uri="{9D8B030D-6E8A-4147-A177-3AD203B41FA5}">
                      <a16:colId xmlns:a16="http://schemas.microsoft.com/office/drawing/2014/main" val="3391766095"/>
                    </a:ext>
                  </a:extLst>
                </a:gridCol>
              </a:tblGrid>
              <a:tr h="611399">
                <a:tc>
                  <a:txBody>
                    <a:bodyPr/>
                    <a:lstStyle/>
                    <a:p>
                      <a:pPr algn="ctr"/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Kontrollpunkt</a:t>
                      </a: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Gränsvärde</a:t>
                      </a:r>
                    </a:p>
                    <a:p>
                      <a:pPr algn="l"/>
                      <a:r>
                        <a:rPr lang="sv-SE" sz="800" b="0" kern="1200" dirty="0">
                          <a:solidFill>
                            <a:schemeClr val="tx1"/>
                          </a:solidFill>
                        </a:rPr>
                        <a:t>(värde under/över gränsvärde medför grön lampa)</a:t>
                      </a:r>
                      <a:endParaRPr lang="sv-SE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Utfall</a:t>
                      </a:r>
                    </a:p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Bengtsfors</a:t>
                      </a: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Utfall Mellerud</a:t>
                      </a: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Ansvar Insamling </a:t>
                      </a: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Analysansvarig</a:t>
                      </a: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b="1" kern="1200" dirty="0">
                          <a:solidFill>
                            <a:schemeClr val="tx1"/>
                          </a:solidFill>
                        </a:rPr>
                        <a:t>Status/ lampa</a:t>
                      </a:r>
                      <a:endParaRPr lang="sv-SE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6474098"/>
                  </a:ext>
                </a:extLst>
              </a:tr>
              <a:tr h="417541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* Utfall Ekonomi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500tkr 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avvikelse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Ekonom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Ekonom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2106003372"/>
                  </a:ext>
                </a:extLst>
              </a:tr>
              <a:tr h="39691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* Sjuktal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sv-SE" sz="800" i="1" strike="sng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B: 8.94% 2023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9%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Tanja/</a:t>
                      </a:r>
                      <a:r>
                        <a:rPr lang="sv-SE" sz="800" kern="1200" dirty="0" err="1">
                          <a:solidFill>
                            <a:schemeClr val="tx1"/>
                          </a:solidFill>
                        </a:rPr>
                        <a:t>vc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3925053524"/>
                  </a:ext>
                </a:extLst>
              </a:tr>
              <a:tr h="417541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* Personal-omsättning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  <a:p>
                      <a:pPr algn="ctr"/>
                      <a:r>
                        <a:rPr lang="sv-SE" sz="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B: 16,7% 2023</a:t>
                      </a:r>
                      <a:br>
                        <a:rPr lang="sv-SE" sz="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M: 8,5% 2023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8,5%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Tanja/</a:t>
                      </a:r>
                      <a:r>
                        <a:rPr lang="sv-SE" sz="800" kern="1200" dirty="0" err="1">
                          <a:solidFill>
                            <a:schemeClr val="tx1"/>
                          </a:solidFill>
                        </a:rPr>
                        <a:t>vc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328962045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Andel Heltid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71%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Bengtsfors: 71% nov 2023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Mellerud ?%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Agneta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568491295"/>
                  </a:ext>
                </a:extLst>
              </a:tr>
              <a:tr h="417541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Andel timanställda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15% 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snitt på helår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Agneta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Agneta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294400248"/>
                  </a:ext>
                </a:extLst>
              </a:tr>
              <a:tr h="417541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Övertidskostnader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Bengtsfors: 1,8% -1,6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Mellerud:</a:t>
                      </a:r>
                      <a:r>
                        <a:rPr lang="sv-SE" sz="800" kern="1200">
                          <a:solidFill>
                            <a:schemeClr val="tx1"/>
                          </a:solidFill>
                        </a:rPr>
                        <a:t>1,5%-1,3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Ekonom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Agneta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3080591717"/>
                  </a:ext>
                </a:extLst>
              </a:tr>
              <a:tr h="525633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Köpt vård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Bengtsfors: Budget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Mellerud: Budget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Ekonom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Carina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799673363"/>
                  </a:ext>
                </a:extLst>
              </a:tr>
              <a:tr h="525633"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Försörjningsstöd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Bengtsfors: Budget</a:t>
                      </a:r>
                    </a:p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Mellerud: Budget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Ekonom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800" kern="1200" dirty="0">
                          <a:solidFill>
                            <a:schemeClr val="tx1"/>
                          </a:solidFill>
                        </a:rPr>
                        <a:t>Carina</a:t>
                      </a:r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sv-SE" sz="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640252549"/>
                  </a:ext>
                </a:extLst>
              </a:tr>
            </a:tbl>
          </a:graphicData>
        </a:graphic>
      </p:graphicFrame>
      <p:sp>
        <p:nvSpPr>
          <p:cNvPr id="4" name="Flödesschema: Koppling 3">
            <a:extLst>
              <a:ext uri="{FF2B5EF4-FFF2-40B4-BE49-F238E27FC236}">
                <a16:creationId xmlns:a16="http://schemas.microsoft.com/office/drawing/2014/main" id="{6A517D0F-1444-BE7C-286B-90D711929C26}"/>
              </a:ext>
            </a:extLst>
          </p:cNvPr>
          <p:cNvSpPr/>
          <p:nvPr/>
        </p:nvSpPr>
        <p:spPr>
          <a:xfrm>
            <a:off x="6922196" y="65077"/>
            <a:ext cx="216024" cy="21602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Flödesschema: Koppling 4">
            <a:extLst>
              <a:ext uri="{FF2B5EF4-FFF2-40B4-BE49-F238E27FC236}">
                <a16:creationId xmlns:a16="http://schemas.microsoft.com/office/drawing/2014/main" id="{DDFB8F03-2828-214F-04DC-5BBE305ACCD3}"/>
              </a:ext>
            </a:extLst>
          </p:cNvPr>
          <p:cNvSpPr/>
          <p:nvPr/>
        </p:nvSpPr>
        <p:spPr>
          <a:xfrm>
            <a:off x="6360422" y="65077"/>
            <a:ext cx="216024" cy="21602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Flödesschema: Koppling 5">
            <a:extLst>
              <a:ext uri="{FF2B5EF4-FFF2-40B4-BE49-F238E27FC236}">
                <a16:creationId xmlns:a16="http://schemas.microsoft.com/office/drawing/2014/main" id="{0A819C19-306E-4409-FCD0-6C200B8D8885}"/>
              </a:ext>
            </a:extLst>
          </p:cNvPr>
          <p:cNvSpPr/>
          <p:nvPr/>
        </p:nvSpPr>
        <p:spPr>
          <a:xfrm>
            <a:off x="6632903" y="65077"/>
            <a:ext cx="216024" cy="21602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15619709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7b4955-7f65-4314-903f-1708141709be">
      <UserInfo>
        <DisplayName>Tanja Mattsson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5CA4D84616804FBEB9CEAD133AA5CB" ma:contentTypeVersion="6" ma:contentTypeDescription="Skapa ett nytt dokument." ma:contentTypeScope="" ma:versionID="0ab91fdecc7cb41050ac1bfb1d3e0d90">
  <xsd:schema xmlns:xsd="http://www.w3.org/2001/XMLSchema" xmlns:xs="http://www.w3.org/2001/XMLSchema" xmlns:p="http://schemas.microsoft.com/office/2006/metadata/properties" xmlns:ns2="e97908d0-37c5-4396-a2a8-554ced8ac518" xmlns:ns3="a77b4955-7f65-4314-903f-1708141709be" targetNamespace="http://schemas.microsoft.com/office/2006/metadata/properties" ma:root="true" ma:fieldsID="aec91e71579214fd209e8a3c36ce4065" ns2:_="" ns3:_="">
    <xsd:import namespace="e97908d0-37c5-4396-a2a8-554ced8ac518"/>
    <xsd:import namespace="a77b4955-7f65-4314-903f-1708141709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7908d0-37c5-4396-a2a8-554ced8ac5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b4955-7f65-4314-903f-1708141709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AEE214-8F22-49F6-B92D-96260DE61989}">
  <ds:schemaRefs>
    <ds:schemaRef ds:uri="http://schemas.microsoft.com/office/2006/documentManagement/types"/>
    <ds:schemaRef ds:uri="a77b4955-7f65-4314-903f-1708141709b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97908d0-37c5-4396-a2a8-554ced8ac5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B8BE2A-17CF-42BE-81FF-FB937A51B4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8DF29E-9708-44CB-9A97-FA4065FC6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7908d0-37c5-4396-a2a8-554ced8ac518"/>
    <ds:schemaRef ds:uri="a77b4955-7f65-4314-903f-1708141709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24236</TotalTime>
  <Words>315</Words>
  <Application>Microsoft Office PowerPoint</Application>
  <PresentationFormat>Bildspel på skärmen (16:9)</PresentationFormat>
  <Paragraphs>90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Mellerud startsida</vt:lpstr>
      <vt:lpstr>Mellerud - Innehållssidor</vt:lpstr>
      <vt:lpstr>Anpassad formgivning</vt:lpstr>
      <vt:lpstr>  Kommunala pensionärsrådet </vt:lpstr>
      <vt:lpstr>Information från socialförvaltning</vt:lpstr>
      <vt:lpstr>PowerPoint-presentation</vt:lpstr>
      <vt:lpstr>Kontrollkort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Hemvården Flytt och samlokalisation</dc:title>
  <dc:creator>Pernilla Wall</dc:creator>
  <cp:lastModifiedBy>Maritha Johansson</cp:lastModifiedBy>
  <cp:revision>50</cp:revision>
  <dcterms:created xsi:type="dcterms:W3CDTF">2021-11-03T15:08:04Z</dcterms:created>
  <dcterms:modified xsi:type="dcterms:W3CDTF">2024-02-27T15:27:25Z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0x0101002F5CA4D84616804FBEB9CEAD133AA5CB</vt:lpwstr>
  </property>
</Properties>
</file>