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4"/>
  </p:sldMasterIdLst>
  <p:notesMasterIdLst>
    <p:notesMasterId r:id="rId12"/>
  </p:notesMasterIdLst>
  <p:sldIdLst>
    <p:sldId id="258" r:id="rId5"/>
    <p:sldId id="263" r:id="rId6"/>
    <p:sldId id="259" r:id="rId7"/>
    <p:sldId id="260" r:id="rId8"/>
    <p:sldId id="261" r:id="rId9"/>
    <p:sldId id="264" r:id="rId10"/>
    <p:sldId id="262" r:id="rId11"/>
  </p:sldIdLst>
  <p:sldSz cx="9144000" cy="5143500" type="screen16x9"/>
  <p:notesSz cx="6669088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2" autoAdjust="0"/>
    <p:restoredTop sz="84979" autoAdjust="0"/>
  </p:normalViewPr>
  <p:slideViewPr>
    <p:cSldViewPr snapToGrid="0" snapToObjects="1">
      <p:cViewPr varScale="1">
        <p:scale>
          <a:sx n="110" d="100"/>
          <a:sy n="110" d="100"/>
        </p:scale>
        <p:origin x="120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DB680-8C92-D148-80E5-DDFD5023E469}" type="datetimeFigureOut">
              <a:rPr lang="sv-SE" smtClean="0"/>
              <a:t>2026-02-25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53BCB-DF69-7640-B488-83211524CE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325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53BCB-DF69-7640-B488-83211524CE38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6332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53BCB-DF69-7640-B488-83211524CE38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0931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53BCB-DF69-7640-B488-83211524CE38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1166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53BCB-DF69-7640-B488-83211524CE38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01251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53BCB-DF69-7640-B488-83211524CE38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1725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755" y="1111996"/>
            <a:ext cx="7371563" cy="73386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E4C4C6BB-CEA7-E249-84A6-44AE90F13D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55191" y="2031207"/>
            <a:ext cx="2977621" cy="2781300"/>
          </a:xfrm>
          <a:prstGeom prst="rect">
            <a:avLst/>
          </a:prstGeom>
        </p:spPr>
        <p:txBody>
          <a:bodyPr/>
          <a:lstStyle>
            <a:lvl1pPr marL="285737" indent="-285737">
              <a:buClr>
                <a:schemeClr val="accent1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sv-SE" dirty="0"/>
              <a:t>Redigera format för bakgrundstext
Nivå två
Nivå tre
Nivå fyra
Nivå fem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5236DE0-AE8A-A94A-A449-AD792ADA0B31}"/>
              </a:ext>
            </a:extLst>
          </p:cNvPr>
          <p:cNvSpPr txBox="1"/>
          <p:nvPr userDrawn="1"/>
        </p:nvSpPr>
        <p:spPr>
          <a:xfrm>
            <a:off x="4603536" y="53996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1800" dirty="0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5108CE3C-584F-6741-B1B8-4828C8375FD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39750" y="2031207"/>
            <a:ext cx="4818062" cy="2781300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517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754" y="1111996"/>
            <a:ext cx="7371563" cy="73386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E4C4C6BB-CEA7-E249-84A6-44AE90F13D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9750" y="2031208"/>
            <a:ext cx="6155794" cy="2788841"/>
          </a:xfrm>
          <a:prstGeom prst="rect">
            <a:avLst/>
          </a:prstGeom>
        </p:spPr>
        <p:txBody>
          <a:bodyPr/>
          <a:lstStyle>
            <a:lvl1pPr marL="285737" indent="-285737">
              <a:buClr>
                <a:schemeClr val="accent1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sv-SE" dirty="0"/>
              <a:t>Redigera format för bakgrundstext
Nivå två
Nivå tre
Nivå fyra
Nivå fem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5236DE0-AE8A-A94A-A449-AD792ADA0B31}"/>
              </a:ext>
            </a:extLst>
          </p:cNvPr>
          <p:cNvSpPr txBox="1"/>
          <p:nvPr userDrawn="1"/>
        </p:nvSpPr>
        <p:spPr>
          <a:xfrm>
            <a:off x="4603536" y="53996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415046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A3DA368-0649-364A-A54A-AF2ACB6AB087}"/>
              </a:ext>
            </a:extLst>
          </p:cNvPr>
          <p:cNvSpPr/>
          <p:nvPr userDrawn="1"/>
        </p:nvSpPr>
        <p:spPr>
          <a:xfrm>
            <a:off x="0" y="0"/>
            <a:ext cx="9144000" cy="901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82A8A6C1-D133-6640-8842-BC4348ECFAF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39750" y="274885"/>
            <a:ext cx="1558544" cy="485648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4AA88D02-32E2-6D48-AD49-C923EA56ED7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0000"/>
          </a:blip>
          <a:stretch>
            <a:fillRect/>
          </a:stretch>
        </p:blipFill>
        <p:spPr>
          <a:xfrm>
            <a:off x="7401560" y="358959"/>
            <a:ext cx="131064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163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4" pos="340" userDrawn="1">
          <p15:clr>
            <a:srgbClr val="F26B43"/>
          </p15:clr>
        </p15:guide>
        <p15:guide id="5" orient="horz" pos="224" userDrawn="1">
          <p15:clr>
            <a:srgbClr val="F26B43"/>
          </p15:clr>
        </p15:guide>
        <p15:guide id="6" orient="horz" pos="3010" userDrawn="1">
          <p15:clr>
            <a:srgbClr val="F26B43"/>
          </p15:clr>
        </p15:guide>
        <p15:guide id="7" pos="54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C5F129DE-28D4-7045-A2A3-7B2EC165C1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754" y="1111996"/>
            <a:ext cx="8104516" cy="681970"/>
          </a:xfrm>
        </p:spPr>
        <p:txBody>
          <a:bodyPr/>
          <a:lstStyle/>
          <a:p>
            <a:r>
              <a:rPr lang="sv-SE" dirty="0"/>
              <a:t>Val 2026 – Ny lagstiftning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111F29B-9D56-9345-B52D-9CE8525818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9750" y="2107474"/>
            <a:ext cx="8104520" cy="2712575"/>
          </a:xfrm>
        </p:spPr>
        <p:txBody>
          <a:bodyPr/>
          <a:lstStyle/>
          <a:p>
            <a:pPr marL="400029" lvl="1" indent="0">
              <a:buNone/>
            </a:pPr>
            <a:r>
              <a:rPr lang="sv-SE" dirty="0"/>
              <a:t>Kraven på att röstningen ska vara tillgänglig för alla väljare tydliggörs bland annat genom att kommunerna ska informera Valmyndigheten om lokalernas tillgänglighet.</a:t>
            </a:r>
          </a:p>
        </p:txBody>
      </p:sp>
    </p:spTree>
    <p:extLst>
      <p:ext uri="{BB962C8B-B14F-4D97-AF65-F5344CB8AC3E}">
        <p14:creationId xmlns:p14="http://schemas.microsoft.com/office/powerpoint/2010/main" val="4124134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07E2D71-7470-078E-3356-DEE6C577DD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1555" y="1036320"/>
            <a:ext cx="8151222" cy="3783730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Registrera uppgifter om tillgänglighet hos Valmyndigheten gällande:</a:t>
            </a:r>
            <a:br>
              <a:rPr lang="sv-SE" dirty="0"/>
            </a:br>
            <a:endParaRPr lang="sv-SE" dirty="0"/>
          </a:p>
          <a:p>
            <a:pPr>
              <a:buFontTx/>
              <a:buChar char="-"/>
            </a:pPr>
            <a:r>
              <a:rPr lang="sv-SE" dirty="0"/>
              <a:t>Parkeringsmöjligheter</a:t>
            </a:r>
          </a:p>
          <a:p>
            <a:pPr>
              <a:buFontTx/>
              <a:buChar char="-"/>
            </a:pPr>
            <a:r>
              <a:rPr lang="sv-SE" dirty="0"/>
              <a:t>Trappsteg, lutning, hisslösning, ramp</a:t>
            </a:r>
          </a:p>
          <a:p>
            <a:pPr>
              <a:buFontTx/>
              <a:buChar char="-"/>
            </a:pPr>
            <a:r>
              <a:rPr lang="sv-SE" dirty="0"/>
              <a:t>Entré, dörröppningar, möblering i lokalen</a:t>
            </a:r>
          </a:p>
          <a:p>
            <a:pPr>
              <a:buFontTx/>
              <a:buChar char="-"/>
            </a:pPr>
            <a:r>
              <a:rPr lang="sv-SE" dirty="0"/>
              <a:t>Plats för valsedlar och plats bakom valskärm med lägre bordshöjd</a:t>
            </a:r>
          </a:p>
          <a:p>
            <a:pPr>
              <a:buFontTx/>
              <a:buChar char="-"/>
            </a:pPr>
            <a:r>
              <a:rPr lang="sv-SE" dirty="0"/>
              <a:t>Kontrast- och varningsmakeringar</a:t>
            </a:r>
          </a:p>
          <a:p>
            <a:pPr>
              <a:buFontTx/>
              <a:buChar char="-"/>
            </a:pPr>
            <a:r>
              <a:rPr lang="sv-SE" dirty="0"/>
              <a:t>Belysning</a:t>
            </a:r>
          </a:p>
          <a:p>
            <a:pPr>
              <a:buFontTx/>
              <a:buChar char="-"/>
            </a:pPr>
            <a:r>
              <a:rPr lang="sv-SE" dirty="0"/>
              <a:t>Förstoringshjälpmedel</a:t>
            </a:r>
          </a:p>
          <a:p>
            <a:pPr>
              <a:buFontTx/>
              <a:buChar char="-"/>
            </a:pPr>
            <a:r>
              <a:rPr lang="sv-SE" dirty="0"/>
              <a:t>Informationen kommer man kunna ta del av på </a:t>
            </a:r>
            <a:r>
              <a:rPr lang="sv-SE" b="1" dirty="0"/>
              <a:t>val.se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30935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4B90A5-C677-5818-4322-F9746DCE27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9749" y="2072640"/>
            <a:ext cx="8107862" cy="2747409"/>
          </a:xfrm>
        </p:spPr>
        <p:txBody>
          <a:bodyPr/>
          <a:lstStyle/>
          <a:p>
            <a:pPr marL="457177" lvl="1" indent="0">
              <a:buNone/>
            </a:pPr>
            <a:r>
              <a:rPr lang="sv-SE" dirty="0"/>
              <a:t>En röstmottagare ska alltid vara närvarande när en väljare får hjälp av en annan person med att göra i ordning sina röster, i syfte att stärka väljarens skydd mot otillbörlig påverkan och säkerställa att personen som hjälper väljaren följer väljarens instruktioner.</a:t>
            </a:r>
          </a:p>
          <a:p>
            <a:endParaRPr lang="sv-SE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75565543-3E28-24A5-E1EC-311B8FB7B1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750" y="1111251"/>
            <a:ext cx="7372350" cy="647880"/>
          </a:xfrm>
        </p:spPr>
        <p:txBody>
          <a:bodyPr/>
          <a:lstStyle/>
          <a:p>
            <a:r>
              <a:rPr lang="sv-SE" dirty="0"/>
              <a:t>Val 2026 – Ny lagstiftning</a:t>
            </a:r>
          </a:p>
        </p:txBody>
      </p:sp>
    </p:spTree>
    <p:extLst>
      <p:ext uri="{BB962C8B-B14F-4D97-AF65-F5344CB8AC3E}">
        <p14:creationId xmlns:p14="http://schemas.microsoft.com/office/powerpoint/2010/main" val="337099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F5BC77-7EF5-2E1B-DF20-82EB626BB0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754" y="1010195"/>
            <a:ext cx="7371563" cy="426720"/>
          </a:xfrm>
        </p:spPr>
        <p:txBody>
          <a:bodyPr/>
          <a:lstStyle/>
          <a:p>
            <a:r>
              <a:rPr lang="sv-SE" sz="1800" dirty="0"/>
              <a:t>Hjälp vid röstning i lokal: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F293A63-4ED5-D3DB-AF86-C0A3FBADE6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9754" y="1672046"/>
            <a:ext cx="8212359" cy="3148003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Väljare har rätt att få hjälp med röstningen om de behöver, tex. med att:</a:t>
            </a:r>
          </a:p>
          <a:p>
            <a:r>
              <a:rPr lang="sv-SE" dirty="0"/>
              <a:t>ta valsedlar</a:t>
            </a:r>
          </a:p>
          <a:p>
            <a:r>
              <a:rPr lang="sv-SE" dirty="0"/>
              <a:t>kryssa för en kandidat</a:t>
            </a:r>
          </a:p>
          <a:p>
            <a:r>
              <a:rPr lang="sv-SE" dirty="0"/>
              <a:t>lägga valsedlar i valkuvert</a:t>
            </a:r>
          </a:p>
          <a:p>
            <a:pPr marL="0" indent="0">
              <a:buNone/>
            </a:pPr>
            <a:r>
              <a:rPr lang="sv-SE" dirty="0"/>
              <a:t>En röstmottagare ska alltid vara med väljare som får hjälp, även om väljaren också har med sig en ledsagare eller någon annan person som väljaren har valt.</a:t>
            </a:r>
            <a:br>
              <a:rPr lang="sv-SE" dirty="0"/>
            </a:br>
            <a:endParaRPr lang="sv-SE" dirty="0"/>
          </a:p>
          <a:p>
            <a:pPr marL="0" indent="0">
              <a:buNone/>
            </a:pPr>
            <a:r>
              <a:rPr lang="sv-SE" dirty="0"/>
              <a:t>Röstmottagare har tystnadsplikt.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3659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615EA9-1ADD-782E-9797-3754F48D4F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754" y="1111996"/>
            <a:ext cx="7371563" cy="385878"/>
          </a:xfrm>
        </p:spPr>
        <p:txBody>
          <a:bodyPr/>
          <a:lstStyle/>
          <a:p>
            <a:r>
              <a:rPr lang="sv-SE" sz="1800" dirty="0"/>
              <a:t>Hjälp att rösta hemma: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4A48F08-BCC9-A738-9F41-EB0D354835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1886" y="1680754"/>
            <a:ext cx="8490857" cy="3139295"/>
          </a:xfrm>
        </p:spPr>
        <p:txBody>
          <a:bodyPr/>
          <a:lstStyle/>
          <a:p>
            <a:r>
              <a:rPr lang="sv-SE" dirty="0"/>
              <a:t>Budröstning – en annan person (budet) och ett vittne. </a:t>
            </a:r>
            <a:br>
              <a:rPr lang="sv-SE" dirty="0"/>
            </a:br>
            <a:r>
              <a:rPr lang="sv-SE" dirty="0"/>
              <a:t>Valmaterial beställs av väljaren på </a:t>
            </a:r>
            <a:r>
              <a:rPr lang="sv-SE" b="1" dirty="0"/>
              <a:t>val.se </a:t>
            </a:r>
            <a:r>
              <a:rPr lang="sv-SE" dirty="0"/>
              <a:t>eller hämtas från en röstningslokal.</a:t>
            </a:r>
            <a:br>
              <a:rPr lang="sv-SE" dirty="0"/>
            </a:br>
            <a:r>
              <a:rPr lang="sv-SE" dirty="0"/>
              <a:t>Budet tar rösten till lokalen.  </a:t>
            </a:r>
            <a:br>
              <a:rPr lang="sv-SE" dirty="0"/>
            </a:br>
            <a:endParaRPr lang="sv-SE" dirty="0"/>
          </a:p>
          <a:p>
            <a:r>
              <a:rPr lang="sv-SE" dirty="0"/>
              <a:t>Röstning med ambulerande röstmottagare – kommer hem till väljaren. </a:t>
            </a:r>
            <a:br>
              <a:rPr lang="sv-SE" dirty="0"/>
            </a:br>
            <a:endParaRPr lang="sv-SE" dirty="0"/>
          </a:p>
          <a:p>
            <a:r>
              <a:rPr lang="sv-SE" dirty="0"/>
              <a:t>Valmaterial med punktskrift eller valmaterial med större och tydligare typsnitt beställs av väljaren på </a:t>
            </a:r>
            <a:r>
              <a:rPr lang="sv-SE" b="1" dirty="0"/>
              <a:t>val.se.</a:t>
            </a:r>
            <a:br>
              <a:rPr lang="sv-SE" b="1" dirty="0"/>
            </a:br>
            <a:endParaRPr lang="sv-SE" dirty="0"/>
          </a:p>
          <a:p>
            <a:r>
              <a:rPr lang="sv-SE" dirty="0"/>
              <a:t>Institutionsröstning – endast för de boende på stället.  </a:t>
            </a:r>
          </a:p>
        </p:txBody>
      </p:sp>
    </p:spTree>
    <p:extLst>
      <p:ext uri="{BB962C8B-B14F-4D97-AF65-F5344CB8AC3E}">
        <p14:creationId xmlns:p14="http://schemas.microsoft.com/office/powerpoint/2010/main" val="81583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6557EA-F8CD-663B-E399-BC7C25098A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754" y="1111996"/>
            <a:ext cx="7371563" cy="499090"/>
          </a:xfrm>
        </p:spPr>
        <p:txBody>
          <a:bodyPr/>
          <a:lstStyle/>
          <a:p>
            <a:r>
              <a:rPr lang="sv-SE" sz="1800" dirty="0"/>
              <a:t>Rundvandring i våra förtidsröstnings- och vallokaler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8FD3C2F-4836-F865-07DB-BAF1B4AABDA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9749" y="2031208"/>
            <a:ext cx="7550513" cy="2788841"/>
          </a:xfrm>
        </p:spPr>
        <p:txBody>
          <a:bodyPr/>
          <a:lstStyle/>
          <a:p>
            <a:r>
              <a:rPr lang="sv-SE" dirty="0"/>
              <a:t>Undersöka lokalerna ur tillgänglighetsperspektiv. </a:t>
            </a:r>
          </a:p>
          <a:p>
            <a:r>
              <a:rPr lang="sv-SE" dirty="0"/>
              <a:t>Representant från funktionshinderrådet medverkar. </a:t>
            </a:r>
            <a:br>
              <a:rPr lang="sv-SE" dirty="0"/>
            </a:br>
            <a:endParaRPr lang="sv-SE" dirty="0"/>
          </a:p>
          <a:p>
            <a:r>
              <a:rPr lang="sv-SE" dirty="0"/>
              <a:t>Myndigheten för delaktighets checklista för tillgängliga val.</a:t>
            </a:r>
            <a:br>
              <a:rPr lang="sv-SE" dirty="0"/>
            </a:br>
            <a:r>
              <a:rPr lang="sv-SE" dirty="0"/>
              <a:t>Kommer även användas vid möblering av lokaler och vid utbildning av röstmottagare.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4202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436FE5-2BC6-4BAA-1505-609E1D56C6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3108" y="1111996"/>
            <a:ext cx="6988209" cy="733868"/>
          </a:xfrm>
        </p:spPr>
        <p:txBody>
          <a:bodyPr/>
          <a:lstStyle/>
          <a:p>
            <a:r>
              <a:rPr lang="sv-SE" dirty="0"/>
              <a:t>Kontakt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4186A95-826C-A401-71E5-5A83B99ACB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23108" y="1845864"/>
            <a:ext cx="5772435" cy="2974185"/>
          </a:xfrm>
        </p:spPr>
        <p:txBody>
          <a:bodyPr/>
          <a:lstStyle/>
          <a:p>
            <a:pPr marL="0" indent="0">
              <a:buNone/>
            </a:pPr>
            <a:br>
              <a:rPr lang="sv-SE" sz="2400" dirty="0"/>
            </a:br>
            <a:r>
              <a:rPr lang="sv-SE" sz="2400" dirty="0"/>
              <a:t>Emmelie Folkesson</a:t>
            </a:r>
          </a:p>
          <a:p>
            <a:pPr marL="0" indent="0">
              <a:buNone/>
            </a:pPr>
            <a:r>
              <a:rPr lang="sv-SE" sz="2400" dirty="0"/>
              <a:t>Valhandläggare</a:t>
            </a:r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r>
              <a:rPr lang="sv-SE" sz="2400" dirty="0"/>
              <a:t>Val@mellerud.se</a:t>
            </a:r>
          </a:p>
          <a:p>
            <a:pPr marL="0" indent="0">
              <a:buNone/>
            </a:pPr>
            <a:r>
              <a:rPr lang="sv-SE" sz="2400" dirty="0"/>
              <a:t>0530 - 189 06</a:t>
            </a:r>
          </a:p>
        </p:txBody>
      </p:sp>
    </p:spTree>
    <p:extLst>
      <p:ext uri="{BB962C8B-B14F-4D97-AF65-F5344CB8AC3E}">
        <p14:creationId xmlns:p14="http://schemas.microsoft.com/office/powerpoint/2010/main" val="2985674093"/>
      </p:ext>
    </p:extLst>
  </p:cSld>
  <p:clrMapOvr>
    <a:masterClrMapping/>
  </p:clrMapOvr>
</p:sld>
</file>

<file path=ppt/theme/theme1.xml><?xml version="1.0" encoding="utf-8"?>
<a:theme xmlns:a="http://schemas.openxmlformats.org/drawingml/2006/main" name="Mellerud - Innehållssidor">
  <a:themeElements>
    <a:clrScheme name="Melleruds Kommu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5EB8"/>
      </a:accent1>
      <a:accent2>
        <a:srgbClr val="B8CCEA"/>
      </a:accent2>
      <a:accent3>
        <a:srgbClr val="003B5C"/>
      </a:accent3>
      <a:accent4>
        <a:srgbClr val="BE83A3"/>
      </a:accent4>
      <a:accent5>
        <a:srgbClr val="279989"/>
      </a:accent5>
      <a:accent6>
        <a:srgbClr val="75787B"/>
      </a:accent6>
      <a:hlink>
        <a:srgbClr val="F9413A"/>
      </a:hlink>
      <a:folHlink>
        <a:srgbClr val="FFC72C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llerud_mall_1901" id="{468F1AB9-4C72-954B-A6ED-EA116CE2BA50}" vid="{4957BD17-FB95-A540-8127-C9C0B7382DB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8944D6B9F8D1C4EB54BAE919AD883E2" ma:contentTypeVersion="0" ma:contentTypeDescription="Skapa ett nytt dokument." ma:contentTypeScope="" ma:versionID="9e72537830814a90d666194134e7f3c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5dc5343537c07ffd8e108a6fe8bd1e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DBB2B0-9DBA-4101-B999-78D74AFD39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2680BDA-7624-490D-A456-8FA2CB8AA000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FC41518-6578-41A3-8012-21832307AB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Mellerud</Template>
  <TotalTime>197</TotalTime>
  <Words>330</Words>
  <Application>Microsoft Office PowerPoint</Application>
  <PresentationFormat>Bildspel på skärmen (16:9)</PresentationFormat>
  <Paragraphs>40</Paragraphs>
  <Slides>7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Tahoma</vt:lpstr>
      <vt:lpstr>Mellerud - Innehållssidor</vt:lpstr>
      <vt:lpstr>Val 2026 – Ny lagstiftning</vt:lpstr>
      <vt:lpstr>PowerPoint-presentation</vt:lpstr>
      <vt:lpstr>Val 2026 – Ny lagstiftning</vt:lpstr>
      <vt:lpstr>Hjälp vid röstning i lokal:</vt:lpstr>
      <vt:lpstr>Hjälp att rösta hemma: </vt:lpstr>
      <vt:lpstr>Rundvandring i våra förtidsröstnings- och vallokaler</vt:lpstr>
      <vt:lpstr>Kontakt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Emmelie Folkesson</dc:creator>
  <cp:lastModifiedBy>Emmelie Folkesson</cp:lastModifiedBy>
  <cp:revision>1</cp:revision>
  <cp:lastPrinted>2026-02-25T10:22:44Z</cp:lastPrinted>
  <dcterms:created xsi:type="dcterms:W3CDTF">2026-02-25T07:05:40Z</dcterms:created>
  <dcterms:modified xsi:type="dcterms:W3CDTF">2026-02-25T10:23:35Z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0x01010068944D6B9F8D1C4EB54BAE919AD883E2</vt:lpwstr>
  </property>
</Properties>
</file>