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2" r:id="rId1"/>
  </p:sldMasterIdLst>
  <p:sldIdLst>
    <p:sldId id="259" r:id="rId2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2DE52D-62E2-7056-CE9B-56E6CE4DC651}" v="9" dt="2020-06-24T07:15:33.185"/>
    <p1510:client id="{CE479A1B-1612-43B8-9855-7FAFC26E4C25}" v="7" dt="2017-12-08T07:56:22.0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5" d="100"/>
          <a:sy n="95" d="100"/>
        </p:scale>
        <p:origin x="-1088" y="-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96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2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36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644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46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52471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651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785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0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39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28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0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6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396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8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98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2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855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  <p:sldLayoutId id="2147483737" r:id="rId15"/>
    <p:sldLayoutId id="2147483738" r:id="rId16"/>
    <p:sldLayoutId id="214748373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73711" y="165225"/>
            <a:ext cx="11334380" cy="1785225"/>
          </a:xfrm>
        </p:spPr>
        <p:txBody>
          <a:bodyPr>
            <a:noAutofit/>
          </a:bodyPr>
          <a:lstStyle/>
          <a:p>
            <a:pPr algn="ctr"/>
            <a:br>
              <a:rPr lang="sv-SE" sz="1800" b="1"/>
            </a:br>
            <a:br>
              <a:rPr lang="sv-SE" sz="1800" b="1"/>
            </a:br>
            <a:br>
              <a:rPr lang="sv-SE" sz="1800" b="1"/>
            </a:br>
            <a:br>
              <a:rPr lang="sv-SE" sz="1800" b="1"/>
            </a:br>
            <a:br>
              <a:rPr lang="sv-SE" sz="1800" b="1"/>
            </a:br>
            <a:br>
              <a:rPr lang="sv-SE" sz="1800" b="1"/>
            </a:br>
            <a:br>
              <a:rPr lang="sv-SE" sz="1800" b="1"/>
            </a:br>
            <a:br>
              <a:rPr lang="sv-SE" sz="1800" b="1"/>
            </a:br>
            <a:r>
              <a:rPr lang="sv-SE" sz="1800" b="1"/>
              <a:t>PROCESSBESKRIVNING UNG I FOKUS!</a:t>
            </a:r>
            <a:br>
              <a:rPr lang="en-US" sz="1800">
                <a:latin typeface="+mj-ea"/>
                <a:cs typeface="+mj-ea"/>
              </a:rPr>
            </a:br>
            <a:br>
              <a:rPr lang="sv-SE" sz="1800" b="1"/>
            </a:br>
            <a:r>
              <a:rPr lang="sv-SE" sz="1800" b="1"/>
              <a:t>Total tidsåtgång i processen 24 månader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2677956"/>
            <a:ext cx="9144000" cy="3293828"/>
          </a:xfrm>
        </p:spPr>
        <p:txBody>
          <a:bodyPr/>
          <a:lstStyle/>
          <a:p>
            <a:endParaRPr lang="sv-SE"/>
          </a:p>
        </p:txBody>
      </p:sp>
      <p:graphicFrame>
        <p:nvGraphicFramePr>
          <p:cNvPr id="25" name="Tabell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483491"/>
              </p:ext>
            </p:extLst>
          </p:nvPr>
        </p:nvGraphicFramePr>
        <p:xfrm>
          <a:off x="115746" y="366531"/>
          <a:ext cx="11992687" cy="6262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945">
                  <a:extLst>
                    <a:ext uri="{9D8B030D-6E8A-4147-A177-3AD203B41FA5}">
                      <a16:colId xmlns:a16="http://schemas.microsoft.com/office/drawing/2014/main" val="2804484669"/>
                    </a:ext>
                  </a:extLst>
                </a:gridCol>
                <a:gridCol w="996729">
                  <a:extLst>
                    <a:ext uri="{9D8B030D-6E8A-4147-A177-3AD203B41FA5}">
                      <a16:colId xmlns:a16="http://schemas.microsoft.com/office/drawing/2014/main" val="657720722"/>
                    </a:ext>
                  </a:extLst>
                </a:gridCol>
                <a:gridCol w="7298370">
                  <a:extLst>
                    <a:ext uri="{9D8B030D-6E8A-4147-A177-3AD203B41FA5}">
                      <a16:colId xmlns:a16="http://schemas.microsoft.com/office/drawing/2014/main" val="68917630"/>
                    </a:ext>
                  </a:extLst>
                </a:gridCol>
                <a:gridCol w="1101725">
                  <a:extLst>
                    <a:ext uri="{9D8B030D-6E8A-4147-A177-3AD203B41FA5}">
                      <a16:colId xmlns:a16="http://schemas.microsoft.com/office/drawing/2014/main" val="3116829879"/>
                    </a:ext>
                  </a:extLst>
                </a:gridCol>
                <a:gridCol w="1326918">
                  <a:extLst>
                    <a:ext uri="{9D8B030D-6E8A-4147-A177-3AD203B41FA5}">
                      <a16:colId xmlns:a16="http://schemas.microsoft.com/office/drawing/2014/main" val="2248882210"/>
                    </a:ext>
                  </a:extLst>
                </a:gridCol>
              </a:tblGrid>
              <a:tr h="1053889">
                <a:tc>
                  <a:txBody>
                    <a:bodyPr/>
                    <a:lstStyle/>
                    <a:p>
                      <a:pPr algn="ctr"/>
                      <a:br>
                        <a:rPr lang="sv-SE" dirty="0">
                          <a:solidFill>
                            <a:schemeClr val="tx1"/>
                          </a:solidFill>
                        </a:rPr>
                      </a:br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Leve- rantör</a:t>
                      </a:r>
                      <a:r>
                        <a:rPr lang="sv-SE" dirty="0"/>
                        <a:t>  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Inputs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v-SE" sz="2000" dirty="0">
                          <a:solidFill>
                            <a:schemeClr val="tx1"/>
                          </a:solidFill>
                        </a:rPr>
                        <a:t>Processbeskrivning Ung i Fokus!</a:t>
                      </a:r>
                    </a:p>
                    <a:p>
                      <a:pPr algn="ctr"/>
                      <a:r>
                        <a:rPr lang="sv-SE" sz="1400" b="1" dirty="0"/>
                        <a:t>Total tidsåtgång i processen ca 12 månader.</a:t>
                      </a:r>
                      <a:endParaRPr lang="sv-S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Outputs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v-SE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sv-SE" dirty="0">
                          <a:solidFill>
                            <a:schemeClr val="tx1"/>
                          </a:solidFill>
                        </a:rPr>
                        <a:t>Kund</a:t>
                      </a:r>
                    </a:p>
                  </a:txBody>
                  <a:tcPr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706877"/>
                  </a:ext>
                </a:extLst>
              </a:tr>
              <a:tr h="5208669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sv-SE" dirty="0"/>
                    </a:p>
                    <a:p>
                      <a:pPr>
                        <a:buNone/>
                      </a:pPr>
                      <a:endParaRPr lang="sv-SE" sz="1200" dirty="0"/>
                    </a:p>
                    <a:p>
                      <a:pPr>
                        <a:buNone/>
                      </a:pPr>
                      <a:endParaRPr lang="sv-SE" sz="1200" dirty="0"/>
                    </a:p>
                    <a:p>
                      <a:pPr>
                        <a:buNone/>
                      </a:pPr>
                      <a:endParaRPr lang="sv-SE" sz="1200" dirty="0"/>
                    </a:p>
                    <a:p>
                      <a:pPr lvl="0">
                        <a:buNone/>
                      </a:pPr>
                      <a:br>
                        <a:rPr lang="sv-SE" sz="1200" dirty="0"/>
                      </a:br>
                      <a:r>
                        <a:rPr lang="sv-SE" sz="1200" dirty="0"/>
                        <a:t>Individ- och </a:t>
                      </a:r>
                      <a:br>
                        <a:rPr lang="sv-SE" sz="1200" dirty="0"/>
                      </a:br>
                      <a:r>
                        <a:rPr lang="sv-SE" sz="1200" dirty="0"/>
                        <a:t>familjeomsorg</a:t>
                      </a:r>
                      <a:br>
                        <a:rPr lang="sv-SE" sz="1200" dirty="0"/>
                      </a:br>
                      <a:br>
                        <a:rPr lang="sv-SE" sz="1200" dirty="0"/>
                      </a:br>
                      <a:r>
                        <a:rPr lang="sv-SE" sz="1200" dirty="0"/>
                        <a:t>Arbets-förmedling</a:t>
                      </a:r>
                      <a:br>
                        <a:rPr lang="sv-SE" sz="1200" dirty="0"/>
                      </a:br>
                      <a:endParaRPr lang="sv-SE" sz="1200" dirty="0"/>
                    </a:p>
                    <a:p>
                      <a:pPr lvl="0">
                        <a:buNone/>
                      </a:pPr>
                      <a:r>
                        <a:rPr lang="sv-SE" sz="1200" dirty="0"/>
                        <a:t>Försäkrings-</a:t>
                      </a:r>
                      <a:br>
                        <a:rPr lang="sv-SE" sz="1200" dirty="0"/>
                      </a:br>
                      <a:r>
                        <a:rPr lang="sv-SE" sz="1200" dirty="0"/>
                        <a:t>kassa</a:t>
                      </a:r>
                      <a:br>
                        <a:rPr lang="sv-SE" sz="1200" dirty="0"/>
                      </a:br>
                      <a:br>
                        <a:rPr lang="sv-SE" sz="1200" dirty="0"/>
                      </a:br>
                      <a:r>
                        <a:rPr lang="sv-SE" sz="1200" dirty="0"/>
                        <a:t>Skola</a:t>
                      </a:r>
                      <a:br>
                        <a:rPr lang="sv-SE" sz="1200" dirty="0"/>
                      </a:br>
                      <a:br>
                        <a:rPr lang="sv-SE" sz="1200" dirty="0"/>
                      </a:br>
                      <a:r>
                        <a:rPr lang="sv-SE" sz="1200" dirty="0"/>
                        <a:t>Egen remiss</a:t>
                      </a:r>
                    </a:p>
                    <a:p>
                      <a:pPr lvl="0">
                        <a:buNone/>
                      </a:pPr>
                      <a:endParaRPr lang="sv-SE" sz="1200" dirty="0"/>
                    </a:p>
                    <a:p>
                      <a:pPr lvl="0">
                        <a:buNone/>
                      </a:pPr>
                      <a:endParaRPr lang="sv-SE" sz="1200" dirty="0"/>
                    </a:p>
                    <a:p>
                      <a:pPr lvl="0">
                        <a:buNone/>
                      </a:pPr>
                      <a:endParaRPr lang="sv-SE" sz="1200" dirty="0"/>
                    </a:p>
                    <a:p>
                      <a:pPr lvl="0">
                        <a:buNone/>
                      </a:pPr>
                      <a:endParaRPr lang="sv-SE" sz="1200" dirty="0"/>
                    </a:p>
                    <a:p>
                      <a:pPr lvl="0">
                        <a:buNone/>
                      </a:pPr>
                      <a:endParaRPr lang="sv-SE" sz="1200" dirty="0"/>
                    </a:p>
                    <a:p>
                      <a:pPr lvl="0">
                        <a:buNone/>
                      </a:pPr>
                      <a:r>
                        <a:rPr lang="sv-SE" sz="1200" dirty="0"/>
                        <a:t>             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sv-SE" dirty="0"/>
                    </a:p>
                    <a:p>
                      <a:pPr>
                        <a:buNone/>
                      </a:pPr>
                      <a:endParaRPr lang="sv-SE" sz="1800" dirty="0"/>
                    </a:p>
                    <a:p>
                      <a:pPr>
                        <a:buNone/>
                      </a:pPr>
                      <a:endParaRPr lang="sv-SE" sz="1200" dirty="0"/>
                    </a:p>
                    <a:p>
                      <a:pPr>
                        <a:buNone/>
                      </a:pPr>
                      <a:endParaRPr lang="sv-SE" sz="1200" dirty="0"/>
                    </a:p>
                    <a:p>
                      <a:pPr lvl="0">
                        <a:buNone/>
                      </a:pPr>
                      <a:r>
                        <a:rPr lang="sv-SE" sz="1200" dirty="0"/>
                        <a:t>Arbetslös ungdom</a:t>
                      </a:r>
                    </a:p>
                    <a:p>
                      <a:pPr lvl="0">
                        <a:buNone/>
                      </a:pPr>
                      <a:r>
                        <a:rPr lang="sv-SE" sz="1200" dirty="0"/>
                        <a:t>16-29 år</a:t>
                      </a:r>
                    </a:p>
                    <a:p>
                      <a:pPr lvl="0">
                        <a:buNone/>
                      </a:pPr>
                      <a:endParaRPr lang="sv-SE" sz="1200" dirty="0"/>
                    </a:p>
                    <a:p>
                      <a:pPr lvl="0">
                        <a:buNone/>
                      </a:pPr>
                      <a:endParaRPr lang="sv-SE" sz="1200" dirty="0"/>
                    </a:p>
                    <a:p>
                      <a:pPr lvl="0">
                        <a:buNone/>
                      </a:pPr>
                      <a:endParaRPr lang="sv-SE" sz="1200" dirty="0"/>
                    </a:p>
                    <a:p>
                      <a:pPr lvl="0">
                        <a:buNone/>
                      </a:pPr>
                      <a:endParaRPr lang="sv-SE" sz="1200" dirty="0"/>
                    </a:p>
                    <a:p>
                      <a:pPr lvl="0">
                        <a:buNone/>
                      </a:pPr>
                      <a:endParaRPr lang="sv-SE" sz="1200" dirty="0"/>
                    </a:p>
                    <a:p>
                      <a:pPr lvl="0">
                        <a:buNone/>
                      </a:pP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                                                                                           </a:t>
                      </a:r>
                      <a:r>
                        <a:rPr lang="sv-SE" sz="1000" dirty="0"/>
                        <a:t> 2 – 10 månader</a:t>
                      </a:r>
                    </a:p>
                    <a:p>
                      <a:r>
                        <a:rPr lang="sv-SE" sz="1400" dirty="0"/>
                        <a:t>          </a:t>
                      </a:r>
                    </a:p>
                    <a:p>
                      <a:r>
                        <a:rPr lang="sv-SE" sz="1000" dirty="0"/>
                        <a:t>      1 h</a:t>
                      </a:r>
                      <a:r>
                        <a:rPr lang="sv-SE" sz="1000" baseline="0" dirty="0"/>
                        <a:t>                             </a:t>
                      </a:r>
                      <a:r>
                        <a:rPr lang="sv-SE" sz="1400" dirty="0"/>
                        <a:t> </a:t>
                      </a:r>
                      <a:r>
                        <a:rPr lang="sv-SE" sz="1000" dirty="0"/>
                        <a:t>1 h </a:t>
                      </a:r>
                      <a:r>
                        <a:rPr lang="sv-SE" sz="1000" baseline="0" dirty="0"/>
                        <a:t>                                                     1 h – 14 dagar                     1 h                                   1 h</a:t>
                      </a:r>
                      <a:endParaRPr lang="sv-SE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289949"/>
                  </a:ext>
                </a:extLst>
              </a:tr>
            </a:tbl>
          </a:graphicData>
        </a:graphic>
      </p:graphicFrame>
      <p:sp>
        <p:nvSpPr>
          <p:cNvPr id="29" name="Rektangel 28"/>
          <p:cNvSpPr/>
          <p:nvPr/>
        </p:nvSpPr>
        <p:spPr>
          <a:xfrm>
            <a:off x="2537887" y="2812370"/>
            <a:ext cx="883496" cy="92252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Kalla Individen till ett första möte,</a:t>
            </a:r>
          </a:p>
          <a:p>
            <a:pPr algn="ctr"/>
            <a:r>
              <a:rPr lang="sv-SE" sz="900" b="1" dirty="0"/>
              <a:t>Kart-läggning</a:t>
            </a:r>
          </a:p>
        </p:txBody>
      </p:sp>
      <p:sp>
        <p:nvSpPr>
          <p:cNvPr id="30" name="Rektangel 29"/>
          <p:cNvSpPr/>
          <p:nvPr/>
        </p:nvSpPr>
        <p:spPr>
          <a:xfrm>
            <a:off x="3667346" y="2825350"/>
            <a:ext cx="874050" cy="935561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Mål-planera</a:t>
            </a:r>
          </a:p>
          <a:p>
            <a:pPr algn="ctr"/>
            <a:r>
              <a:rPr lang="sv-SE" sz="900" b="1" dirty="0"/>
              <a:t>Förankra</a:t>
            </a:r>
          </a:p>
          <a:p>
            <a:pPr algn="ctr"/>
            <a:endParaRPr lang="sv-SE" sz="900" b="1" dirty="0"/>
          </a:p>
          <a:p>
            <a:pPr algn="ctr"/>
            <a:r>
              <a:rPr lang="sv-SE" sz="900" b="1" dirty="0"/>
              <a:t>Handlings-</a:t>
            </a:r>
          </a:p>
          <a:p>
            <a:pPr algn="ctr"/>
            <a:r>
              <a:rPr lang="sv-SE" sz="900" b="1" dirty="0"/>
              <a:t>plan</a:t>
            </a:r>
          </a:p>
        </p:txBody>
      </p:sp>
      <p:sp>
        <p:nvSpPr>
          <p:cNvPr id="31" name="Rektangel 30"/>
          <p:cNvSpPr/>
          <p:nvPr/>
        </p:nvSpPr>
        <p:spPr>
          <a:xfrm>
            <a:off x="4776129" y="2807739"/>
            <a:ext cx="854763" cy="935561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b="1"/>
              <a:t>Genomföra coaching och insatser</a:t>
            </a:r>
          </a:p>
        </p:txBody>
      </p:sp>
      <p:sp>
        <p:nvSpPr>
          <p:cNvPr id="9" name="Våg 8"/>
          <p:cNvSpPr/>
          <p:nvPr/>
        </p:nvSpPr>
        <p:spPr>
          <a:xfrm>
            <a:off x="2520518" y="4146345"/>
            <a:ext cx="914400" cy="1530898"/>
          </a:xfrm>
          <a:prstGeom prst="wave">
            <a:avLst>
              <a:gd name="adj1" fmla="val 12500"/>
              <a:gd name="adj2" fmla="val -25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Inventera kompetens</a:t>
            </a:r>
          </a:p>
          <a:p>
            <a:pPr algn="ctr"/>
            <a:r>
              <a:rPr lang="sv-SE" sz="900">
                <a:solidFill>
                  <a:schemeClr val="tx1"/>
                </a:solidFill>
              </a:rPr>
              <a:t>Hitta behov och rätt insatser</a:t>
            </a:r>
          </a:p>
        </p:txBody>
      </p:sp>
      <p:sp>
        <p:nvSpPr>
          <p:cNvPr id="19" name="Rektangel 18"/>
          <p:cNvSpPr/>
          <p:nvPr/>
        </p:nvSpPr>
        <p:spPr>
          <a:xfrm>
            <a:off x="5946233" y="2799560"/>
            <a:ext cx="914400" cy="9144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b="1" dirty="0"/>
              <a:t>Förankra med arbetsmark-</a:t>
            </a:r>
            <a:r>
              <a:rPr lang="sv-SE" sz="900" b="1" dirty="0" err="1"/>
              <a:t>naden</a:t>
            </a:r>
            <a:endParaRPr lang="sv-SE" sz="900" b="1" dirty="0"/>
          </a:p>
        </p:txBody>
      </p:sp>
      <p:sp>
        <p:nvSpPr>
          <p:cNvPr id="20" name="Rektangel 19"/>
          <p:cNvSpPr/>
          <p:nvPr/>
        </p:nvSpPr>
        <p:spPr>
          <a:xfrm>
            <a:off x="7165649" y="2824840"/>
            <a:ext cx="914400" cy="9144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b="1"/>
              <a:t>Utvärdera för avslut</a:t>
            </a:r>
          </a:p>
        </p:txBody>
      </p:sp>
      <p:sp>
        <p:nvSpPr>
          <p:cNvPr id="21" name="Rektangel 20"/>
          <p:cNvSpPr/>
          <p:nvPr/>
        </p:nvSpPr>
        <p:spPr>
          <a:xfrm>
            <a:off x="8427072" y="2820896"/>
            <a:ext cx="914400" cy="9144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 b="1"/>
              <a:t>Avsluta</a:t>
            </a:r>
          </a:p>
          <a:p>
            <a:pPr algn="ctr"/>
            <a:r>
              <a:rPr lang="sv-SE" sz="900" b="1"/>
              <a:t>Insatsen</a:t>
            </a:r>
          </a:p>
        </p:txBody>
      </p:sp>
      <p:sp>
        <p:nvSpPr>
          <p:cNvPr id="22" name="Våg 21"/>
          <p:cNvSpPr/>
          <p:nvPr/>
        </p:nvSpPr>
        <p:spPr>
          <a:xfrm>
            <a:off x="3658884" y="4209039"/>
            <a:ext cx="914400" cy="1437232"/>
          </a:xfrm>
          <a:prstGeom prst="wav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Samplanera med befintliga aktörer. </a:t>
            </a:r>
          </a:p>
        </p:txBody>
      </p:sp>
      <p:sp>
        <p:nvSpPr>
          <p:cNvPr id="23" name="Våg 22"/>
          <p:cNvSpPr/>
          <p:nvPr/>
        </p:nvSpPr>
        <p:spPr>
          <a:xfrm>
            <a:off x="4838473" y="4216834"/>
            <a:ext cx="914400" cy="1212121"/>
          </a:xfrm>
          <a:prstGeom prst="wav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Individuella insatser och grupp-aktiviteter</a:t>
            </a:r>
          </a:p>
        </p:txBody>
      </p:sp>
      <p:sp>
        <p:nvSpPr>
          <p:cNvPr id="24" name="Våg 23"/>
          <p:cNvSpPr/>
          <p:nvPr/>
        </p:nvSpPr>
        <p:spPr>
          <a:xfrm>
            <a:off x="6007411" y="4209039"/>
            <a:ext cx="914400" cy="1288246"/>
          </a:xfrm>
          <a:prstGeom prst="wav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Arbetsgivar-kontakter</a:t>
            </a:r>
          </a:p>
        </p:txBody>
      </p:sp>
      <p:sp>
        <p:nvSpPr>
          <p:cNvPr id="26" name="Våg 25"/>
          <p:cNvSpPr/>
          <p:nvPr/>
        </p:nvSpPr>
        <p:spPr>
          <a:xfrm>
            <a:off x="7262100" y="4162578"/>
            <a:ext cx="914400" cy="1613334"/>
          </a:xfrm>
          <a:prstGeom prst="wav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Vad är nästa steg för att individen ska nå egen försörjning?</a:t>
            </a:r>
          </a:p>
        </p:txBody>
      </p:sp>
      <p:sp>
        <p:nvSpPr>
          <p:cNvPr id="28" name="Våg 27"/>
          <p:cNvSpPr/>
          <p:nvPr/>
        </p:nvSpPr>
        <p:spPr>
          <a:xfrm>
            <a:off x="8465327" y="4178433"/>
            <a:ext cx="914400" cy="1648041"/>
          </a:xfrm>
          <a:prstGeom prst="wav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900">
                <a:solidFill>
                  <a:schemeClr val="tx1"/>
                </a:solidFill>
              </a:rPr>
              <a:t>Ung i Fokus! Avslutar samarbete med individen</a:t>
            </a:r>
          </a:p>
        </p:txBody>
      </p:sp>
      <p:cxnSp>
        <p:nvCxnSpPr>
          <p:cNvPr id="45" name="Rak pilkoppling 44"/>
          <p:cNvCxnSpPr/>
          <p:nvPr/>
        </p:nvCxnSpPr>
        <p:spPr>
          <a:xfrm>
            <a:off x="10629106" y="2868262"/>
            <a:ext cx="283251" cy="107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k pilkoppling 45"/>
          <p:cNvCxnSpPr/>
          <p:nvPr/>
        </p:nvCxnSpPr>
        <p:spPr>
          <a:xfrm>
            <a:off x="10619351" y="3965827"/>
            <a:ext cx="338796" cy="28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Vänster hakparentes 15"/>
          <p:cNvSpPr/>
          <p:nvPr/>
        </p:nvSpPr>
        <p:spPr>
          <a:xfrm rot="5400000">
            <a:off x="2838004" y="2373970"/>
            <a:ext cx="88928" cy="72389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1" name="Vänster hakparentes 50"/>
          <p:cNvSpPr/>
          <p:nvPr/>
        </p:nvSpPr>
        <p:spPr>
          <a:xfrm rot="5400000">
            <a:off x="7560052" y="2385059"/>
            <a:ext cx="108698" cy="70460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3" name="Vänster hakparentes 52"/>
          <p:cNvSpPr/>
          <p:nvPr/>
        </p:nvSpPr>
        <p:spPr>
          <a:xfrm rot="5400000">
            <a:off x="7598679" y="612969"/>
            <a:ext cx="100112" cy="358583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4" name="Vänster hakparentes 53"/>
          <p:cNvSpPr/>
          <p:nvPr/>
        </p:nvSpPr>
        <p:spPr>
          <a:xfrm rot="5400000">
            <a:off x="8807235" y="2393503"/>
            <a:ext cx="108698" cy="70460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5" name="Vänster hakparentes 54"/>
          <p:cNvSpPr/>
          <p:nvPr/>
        </p:nvSpPr>
        <p:spPr>
          <a:xfrm rot="5400000">
            <a:off x="6358578" y="2401833"/>
            <a:ext cx="108698" cy="70460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58" name="Rak pilkoppling 57"/>
          <p:cNvCxnSpPr/>
          <p:nvPr/>
        </p:nvCxnSpPr>
        <p:spPr>
          <a:xfrm>
            <a:off x="2300884" y="3210927"/>
            <a:ext cx="212479" cy="61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ak pilkoppling 59"/>
          <p:cNvCxnSpPr/>
          <p:nvPr/>
        </p:nvCxnSpPr>
        <p:spPr>
          <a:xfrm>
            <a:off x="3445907" y="3201483"/>
            <a:ext cx="212479" cy="61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ak pilkoppling 60"/>
          <p:cNvCxnSpPr/>
          <p:nvPr/>
        </p:nvCxnSpPr>
        <p:spPr>
          <a:xfrm>
            <a:off x="4545731" y="3183123"/>
            <a:ext cx="212479" cy="61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ak pilkoppling 61"/>
          <p:cNvCxnSpPr/>
          <p:nvPr/>
        </p:nvCxnSpPr>
        <p:spPr>
          <a:xfrm>
            <a:off x="5689628" y="3198423"/>
            <a:ext cx="212479" cy="61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ak pilkoppling 62"/>
          <p:cNvCxnSpPr/>
          <p:nvPr/>
        </p:nvCxnSpPr>
        <p:spPr>
          <a:xfrm>
            <a:off x="9337756" y="3235055"/>
            <a:ext cx="212479" cy="61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ak pilkoppling 63"/>
          <p:cNvCxnSpPr/>
          <p:nvPr/>
        </p:nvCxnSpPr>
        <p:spPr>
          <a:xfrm>
            <a:off x="8172586" y="3198423"/>
            <a:ext cx="212479" cy="61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ak pilkoppling 64"/>
          <p:cNvCxnSpPr/>
          <p:nvPr/>
        </p:nvCxnSpPr>
        <p:spPr>
          <a:xfrm>
            <a:off x="6872789" y="3225798"/>
            <a:ext cx="212479" cy="61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Vänster hakparentes 65"/>
          <p:cNvSpPr/>
          <p:nvPr/>
        </p:nvSpPr>
        <p:spPr>
          <a:xfrm rot="5400000">
            <a:off x="4042512" y="2376027"/>
            <a:ext cx="88928" cy="72389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8" name="textruta 67"/>
          <p:cNvSpPr txBox="1"/>
          <p:nvPr/>
        </p:nvSpPr>
        <p:spPr>
          <a:xfrm rot="3115947">
            <a:off x="3066587" y="2453637"/>
            <a:ext cx="625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/>
              <a:t>2 veckor</a:t>
            </a:r>
          </a:p>
        </p:txBody>
      </p:sp>
      <p:sp>
        <p:nvSpPr>
          <p:cNvPr id="69" name="textruta 68"/>
          <p:cNvSpPr txBox="1"/>
          <p:nvPr/>
        </p:nvSpPr>
        <p:spPr>
          <a:xfrm rot="3115947">
            <a:off x="4214432" y="2465520"/>
            <a:ext cx="6254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/>
              <a:t>4 veckor</a:t>
            </a:r>
          </a:p>
        </p:txBody>
      </p:sp>
      <p:sp>
        <p:nvSpPr>
          <p:cNvPr id="70" name="Flödesschema: Alternativ process 69"/>
          <p:cNvSpPr/>
          <p:nvPr/>
        </p:nvSpPr>
        <p:spPr>
          <a:xfrm>
            <a:off x="9833981" y="2519671"/>
            <a:ext cx="914400" cy="612648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/>
              <a:t>Jobb</a:t>
            </a:r>
          </a:p>
        </p:txBody>
      </p:sp>
      <p:sp>
        <p:nvSpPr>
          <p:cNvPr id="71" name="Flödesschema: Alternativ process 70"/>
          <p:cNvSpPr/>
          <p:nvPr/>
        </p:nvSpPr>
        <p:spPr>
          <a:xfrm>
            <a:off x="9803742" y="3628040"/>
            <a:ext cx="914400" cy="612648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/>
              <a:t>Studier</a:t>
            </a:r>
          </a:p>
        </p:txBody>
      </p:sp>
      <p:sp>
        <p:nvSpPr>
          <p:cNvPr id="73" name="Flödesschema: Alternativ process 72"/>
          <p:cNvSpPr/>
          <p:nvPr/>
        </p:nvSpPr>
        <p:spPr>
          <a:xfrm>
            <a:off x="9810000" y="4855891"/>
            <a:ext cx="954339" cy="742950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/>
              <a:t>Fortsatt planering</a:t>
            </a:r>
          </a:p>
        </p:txBody>
      </p:sp>
      <p:sp>
        <p:nvSpPr>
          <p:cNvPr id="74" name="Flödesschema: Alternativ process 73"/>
          <p:cNvSpPr/>
          <p:nvPr/>
        </p:nvSpPr>
        <p:spPr>
          <a:xfrm>
            <a:off x="10957143" y="2514572"/>
            <a:ext cx="1052214" cy="612647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/>
              <a:t>Arbets-marknaden</a:t>
            </a:r>
          </a:p>
        </p:txBody>
      </p:sp>
      <p:sp>
        <p:nvSpPr>
          <p:cNvPr id="75" name="Flödesschema: Alternativ process 74"/>
          <p:cNvSpPr/>
          <p:nvPr/>
        </p:nvSpPr>
        <p:spPr>
          <a:xfrm>
            <a:off x="11008289" y="3628040"/>
            <a:ext cx="914400" cy="612648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/>
              <a:t>Skolan</a:t>
            </a:r>
          </a:p>
        </p:txBody>
      </p:sp>
      <p:sp>
        <p:nvSpPr>
          <p:cNvPr id="76" name="Flödesschema: Alternativ process 75"/>
          <p:cNvSpPr/>
          <p:nvPr/>
        </p:nvSpPr>
        <p:spPr>
          <a:xfrm>
            <a:off x="10851522" y="4861730"/>
            <a:ext cx="1233583" cy="731271"/>
          </a:xfrm>
          <a:prstGeom prst="flowChartAlternateProcess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/>
              <a:t>Myndighets-</a:t>
            </a:r>
          </a:p>
          <a:p>
            <a:pPr algn="ctr"/>
            <a:r>
              <a:rPr lang="sv-SE" sz="1000"/>
              <a:t>kontakter</a:t>
            </a:r>
          </a:p>
        </p:txBody>
      </p:sp>
      <p:cxnSp>
        <p:nvCxnSpPr>
          <p:cNvPr id="90" name="Rak koppling 89"/>
          <p:cNvCxnSpPr/>
          <p:nvPr/>
        </p:nvCxnSpPr>
        <p:spPr>
          <a:xfrm>
            <a:off x="9544837" y="2850898"/>
            <a:ext cx="0" cy="24023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ak pilkoppling 101"/>
          <p:cNvCxnSpPr/>
          <p:nvPr/>
        </p:nvCxnSpPr>
        <p:spPr>
          <a:xfrm>
            <a:off x="9539369" y="5246055"/>
            <a:ext cx="294859" cy="72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Rak pilkoppling 102"/>
          <p:cNvCxnSpPr/>
          <p:nvPr/>
        </p:nvCxnSpPr>
        <p:spPr>
          <a:xfrm>
            <a:off x="9550235" y="3954786"/>
            <a:ext cx="294859" cy="72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ak pilkoppling 103"/>
          <p:cNvCxnSpPr/>
          <p:nvPr/>
        </p:nvCxnSpPr>
        <p:spPr>
          <a:xfrm>
            <a:off x="9538745" y="2859486"/>
            <a:ext cx="294859" cy="72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Rak pilkoppling 49"/>
          <p:cNvCxnSpPr/>
          <p:nvPr/>
        </p:nvCxnSpPr>
        <p:spPr>
          <a:xfrm flipV="1">
            <a:off x="10758080" y="5182351"/>
            <a:ext cx="210412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ak pilkoppling 48">
            <a:extLst>
              <a:ext uri="{FF2B5EF4-FFF2-40B4-BE49-F238E27FC236}">
                <a16:creationId xmlns:a16="http://schemas.microsoft.com/office/drawing/2014/main" id="{0B1A9608-581B-49A5-84A2-782ED3F04B34}"/>
              </a:ext>
            </a:extLst>
          </p:cNvPr>
          <p:cNvCxnSpPr/>
          <p:nvPr/>
        </p:nvCxnSpPr>
        <p:spPr>
          <a:xfrm>
            <a:off x="1337379" y="3235055"/>
            <a:ext cx="212479" cy="61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Höger klammerparentes 47">
            <a:extLst>
              <a:ext uri="{FF2B5EF4-FFF2-40B4-BE49-F238E27FC236}">
                <a16:creationId xmlns:a16="http://schemas.microsoft.com/office/drawing/2014/main" id="{4C4E37AA-7983-4577-8A0E-B879E5A7B725}"/>
              </a:ext>
            </a:extLst>
          </p:cNvPr>
          <p:cNvSpPr/>
          <p:nvPr/>
        </p:nvSpPr>
        <p:spPr>
          <a:xfrm rot="16200000">
            <a:off x="5917777" y="-1819344"/>
            <a:ext cx="237770" cy="699755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4241063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">
  <a:themeElements>
    <a:clrScheme name="Sek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</TotalTime>
  <Words>270</Words>
  <Application>Microsoft Office PowerPoint</Application>
  <PresentationFormat>Bredbild</PresentationFormat>
  <Paragraphs>64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Sektor</vt:lpstr>
      <vt:lpstr>        PROCESSBESKRIVNING UNG I FOKUS!  Total tidsåtgång i processen 24 månader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Välkomna!</dc:title>
  <dc:creator>Johanna Topp</dc:creator>
  <cp:lastModifiedBy>Johanna Topp</cp:lastModifiedBy>
  <cp:revision>10</cp:revision>
  <dcterms:modified xsi:type="dcterms:W3CDTF">2021-04-15T07:11:30Z</dcterms:modified>
</cp:coreProperties>
</file>