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2" r:id="rId5"/>
    <p:sldId id="271" r:id="rId6"/>
    <p:sldId id="270" r:id="rId7"/>
    <p:sldId id="274" r:id="rId8"/>
    <p:sldId id="278" r:id="rId9"/>
    <p:sldId id="279" r:id="rId10"/>
    <p:sldId id="276"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41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s-Göran Janson" userId="bffb96ec-1f50-419a-9940-30327f7ad6a7" providerId="ADAL" clId="{741F3705-0782-4B38-AC32-BCD86C367F7B}"/>
    <pc:docChg chg="modSld">
      <pc:chgData name="Clas-Göran Janson" userId="bffb96ec-1f50-419a-9940-30327f7ad6a7" providerId="ADAL" clId="{741F3705-0782-4B38-AC32-BCD86C367F7B}" dt="2023-01-26T15:09:38.156" v="10" actId="20577"/>
      <pc:docMkLst>
        <pc:docMk/>
      </pc:docMkLst>
      <pc:sldChg chg="modSp mod">
        <pc:chgData name="Clas-Göran Janson" userId="bffb96ec-1f50-419a-9940-30327f7ad6a7" providerId="ADAL" clId="{741F3705-0782-4B38-AC32-BCD86C367F7B}" dt="2023-01-26T15:09:02.133" v="3" actId="20577"/>
        <pc:sldMkLst>
          <pc:docMk/>
          <pc:sldMk cId="3407602498" sldId="271"/>
        </pc:sldMkLst>
        <pc:graphicFrameChg chg="modGraphic">
          <ac:chgData name="Clas-Göran Janson" userId="bffb96ec-1f50-419a-9940-30327f7ad6a7" providerId="ADAL" clId="{741F3705-0782-4B38-AC32-BCD86C367F7B}" dt="2023-01-26T15:09:02.133" v="3" actId="20577"/>
          <ac:graphicFrameMkLst>
            <pc:docMk/>
            <pc:sldMk cId="3407602498" sldId="271"/>
            <ac:graphicFrameMk id="9" creationId="{00000000-0000-0000-0000-000000000000}"/>
          </ac:graphicFrameMkLst>
        </pc:graphicFrameChg>
      </pc:sldChg>
      <pc:sldChg chg="modSp mod">
        <pc:chgData name="Clas-Göran Janson" userId="bffb96ec-1f50-419a-9940-30327f7ad6a7" providerId="ADAL" clId="{741F3705-0782-4B38-AC32-BCD86C367F7B}" dt="2023-01-26T15:09:38.156" v="10" actId="20577"/>
        <pc:sldMkLst>
          <pc:docMk/>
          <pc:sldMk cId="3251138133" sldId="279"/>
        </pc:sldMkLst>
        <pc:spChg chg="mod">
          <ac:chgData name="Clas-Göran Janson" userId="bffb96ec-1f50-419a-9940-30327f7ad6a7" providerId="ADAL" clId="{741F3705-0782-4B38-AC32-BCD86C367F7B}" dt="2023-01-26T15:09:38.156" v="10" actId="20577"/>
          <ac:spMkLst>
            <pc:docMk/>
            <pc:sldMk cId="3251138133" sldId="279"/>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99DC9-EBC0-4AE6-8235-EE29CBA1980B}" type="datetimeFigureOut">
              <a:rPr lang="sv-SE" smtClean="0"/>
              <a:t>2023-01-26</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05E63-2D45-4F1C-85FF-F672D4D7CFAC}" type="slidenum">
              <a:rPr lang="sv-SE" smtClean="0"/>
              <a:t>‹#›</a:t>
            </a:fld>
            <a:endParaRPr lang="sv-SE" dirty="0"/>
          </a:p>
        </p:txBody>
      </p:sp>
    </p:spTree>
    <p:extLst>
      <p:ext uri="{BB962C8B-B14F-4D97-AF65-F5344CB8AC3E}">
        <p14:creationId xmlns:p14="http://schemas.microsoft.com/office/powerpoint/2010/main" val="176386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1</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91086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2</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98997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3</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2424002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4</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3673109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5</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1672079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6</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1826553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C4B0D6-0C1C-44C4-98F0-4D74F733E7D3}" type="slidenum">
              <a:rPr lang="sv-SE" smtClean="0"/>
              <a:pPr eaLnBrk="1" hangingPunct="1"/>
              <a:t>7</a:t>
            </a:fld>
            <a:endParaRPr lang="sv-SE" dirty="0"/>
          </a:p>
        </p:txBody>
      </p:sp>
      <p:sp>
        <p:nvSpPr>
          <p:cNvPr id="24579" name="Rectangle 2"/>
          <p:cNvSpPr>
            <a:spLocks noGrp="1" noRot="1" noChangeAspect="1" noChangeArrowheads="1" noTextEdit="1"/>
          </p:cNvSpPr>
          <p:nvPr>
            <p:ph type="sldImg"/>
          </p:nvPr>
        </p:nvSpPr>
        <p:spPr>
          <a:xfrm>
            <a:off x="1035050" y="687388"/>
            <a:ext cx="1836738" cy="1377950"/>
          </a:xfrm>
          <a:ln/>
        </p:spPr>
      </p:sp>
      <p:sp>
        <p:nvSpPr>
          <p:cNvPr id="24580" name="Rectangle 3"/>
          <p:cNvSpPr>
            <a:spLocks noGrp="1" noChangeArrowheads="1"/>
          </p:cNvSpPr>
          <p:nvPr>
            <p:ph type="body" idx="1"/>
          </p:nvPr>
        </p:nvSpPr>
        <p:spPr>
          <a:xfrm>
            <a:off x="914183" y="2279016"/>
            <a:ext cx="5029635" cy="276999"/>
          </a:xfrm>
          <a:noFill/>
        </p:spPr>
        <p:txBody>
          <a:bodyPr>
            <a:spAutoFit/>
          </a:bodyPr>
          <a:lstStyle/>
          <a:p>
            <a:pPr eaLnBrk="1" hangingPunct="1"/>
            <a:endParaRPr lang="sv-SE" dirty="0">
              <a:latin typeface="Arial" charset="0"/>
            </a:endParaRPr>
          </a:p>
        </p:txBody>
      </p:sp>
    </p:spTree>
    <p:extLst>
      <p:ext uri="{BB962C8B-B14F-4D97-AF65-F5344CB8AC3E}">
        <p14:creationId xmlns:p14="http://schemas.microsoft.com/office/powerpoint/2010/main" val="49886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40609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75315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1852424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Rubrik och tabe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p>
            <a:r>
              <a:rPr lang="sv-SE"/>
              <a:t>Klicka här för att ändra format</a:t>
            </a:r>
          </a:p>
        </p:txBody>
      </p:sp>
      <p:sp>
        <p:nvSpPr>
          <p:cNvPr id="3" name="Platshållare för tabell 2"/>
          <p:cNvSpPr>
            <a:spLocks noGrp="1"/>
          </p:cNvSpPr>
          <p:nvPr>
            <p:ph type="tbl" idx="1"/>
          </p:nvPr>
        </p:nvSpPr>
        <p:spPr>
          <a:xfrm>
            <a:off x="457200" y="1600200"/>
            <a:ext cx="8229600" cy="4525963"/>
          </a:xfrm>
        </p:spPr>
        <p:txBody>
          <a:bodyPr/>
          <a:lstStyle/>
          <a:p>
            <a:pPr lvl="0"/>
            <a:endParaRPr lang="sv-SE"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C81CAB11-6AE4-4BA9-9E66-6CD157F64DA2}" type="slidenum">
              <a:rPr lang="sv-SE"/>
              <a:pPr>
                <a:defRPr/>
              </a:pPr>
              <a:t>‹#›</a:t>
            </a:fld>
            <a:endParaRPr lang="sv-SE" dirty="0"/>
          </a:p>
        </p:txBody>
      </p:sp>
    </p:spTree>
    <p:extLst>
      <p:ext uri="{BB962C8B-B14F-4D97-AF65-F5344CB8AC3E}">
        <p14:creationId xmlns:p14="http://schemas.microsoft.com/office/powerpoint/2010/main" val="308163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183175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44137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24972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07907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409300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334179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206060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05F0AFD-5F23-4340-BB4C-182D9F769125}" type="datetimeFigureOut">
              <a:rPr lang="sv-SE" smtClean="0"/>
              <a:t>2023-01-26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67A1167-9F0A-4E1D-AA22-95BD61D6603B}" type="slidenum">
              <a:rPr lang="sv-SE" smtClean="0"/>
              <a:t>‹#›</a:t>
            </a:fld>
            <a:endParaRPr lang="sv-SE" dirty="0"/>
          </a:p>
        </p:txBody>
      </p:sp>
    </p:spTree>
    <p:extLst>
      <p:ext uri="{BB962C8B-B14F-4D97-AF65-F5344CB8AC3E}">
        <p14:creationId xmlns:p14="http://schemas.microsoft.com/office/powerpoint/2010/main" val="948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F0AFD-5F23-4340-BB4C-182D9F769125}" type="datetimeFigureOut">
              <a:rPr lang="sv-SE" smtClean="0"/>
              <a:t>2023-01-26</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A1167-9F0A-4E1D-AA22-95BD61D6603B}" type="slidenum">
              <a:rPr lang="sv-SE" smtClean="0"/>
              <a:t>‹#›</a:t>
            </a:fld>
            <a:endParaRPr lang="sv-SE" dirty="0"/>
          </a:p>
        </p:txBody>
      </p:sp>
    </p:spTree>
    <p:extLst>
      <p:ext uri="{BB962C8B-B14F-4D97-AF65-F5344CB8AC3E}">
        <p14:creationId xmlns:p14="http://schemas.microsoft.com/office/powerpoint/2010/main" val="150513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5616575" cy="358775"/>
          </a:xfr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0000"/>
          </a:bodyPr>
          <a:lstStyle/>
          <a:p>
            <a:r>
              <a:rPr lang="sv-SE" sz="2100" b="1" dirty="0">
                <a:solidFill>
                  <a:srgbClr val="002060"/>
                </a:solidFill>
                <a:latin typeface="Verdana" pitchFamily="34" charset="0"/>
              </a:rPr>
              <a:t>Bokslutsdialog 2022</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2195736" y="1484784"/>
            <a:ext cx="5688632" cy="2215991"/>
          </a:xfrm>
          <a:prstGeom prst="rect">
            <a:avLst/>
          </a:prstGeom>
          <a:noFill/>
        </p:spPr>
        <p:txBody>
          <a:bodyPr wrap="square" rtlCol="0">
            <a:spAutoFit/>
          </a:bodyPr>
          <a:lstStyle/>
          <a:p>
            <a:pPr algn="ctr"/>
            <a:endParaRPr lang="sv-SE" sz="1200" dirty="0"/>
          </a:p>
          <a:p>
            <a:endParaRPr lang="sv-SE" sz="2400" dirty="0"/>
          </a:p>
          <a:p>
            <a:endParaRPr lang="sv-SE" sz="2800" dirty="0"/>
          </a:p>
          <a:p>
            <a:endParaRPr lang="sv-SE" sz="2800" dirty="0"/>
          </a:p>
          <a:p>
            <a:r>
              <a:rPr lang="sv-SE" sz="2800" dirty="0"/>
              <a:t>Kulturskolan</a:t>
            </a:r>
          </a:p>
          <a:p>
            <a:r>
              <a:rPr lang="sv-SE" dirty="0"/>
              <a:t>Kultur- och utbildningsförvaltningen</a:t>
            </a:r>
          </a:p>
        </p:txBody>
      </p:sp>
    </p:spTree>
    <p:extLst>
      <p:ext uri="{BB962C8B-B14F-4D97-AF65-F5344CB8AC3E}">
        <p14:creationId xmlns:p14="http://schemas.microsoft.com/office/powerpoint/2010/main" val="56411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5616575" cy="358775"/>
          </a:xfrm>
          <a:solidFill>
            <a:schemeClr val="accent1">
              <a:lumMod val="40000"/>
              <a:lumOff val="60000"/>
            </a:schemeClr>
          </a:solidFill>
          <a:ln>
            <a:solidFill>
              <a:schemeClr val="tx1"/>
            </a:solidFill>
            <a:miter lim="800000"/>
            <a:headEnd/>
            <a:tailEnd/>
          </a:ln>
        </p:spPr>
        <p:txBody>
          <a:bodyPr vert="horz" lIns="91440" tIns="45720" rIns="91440" bIns="45720" rtlCol="0" anchor="ctr">
            <a:noAutofit/>
          </a:bodyPr>
          <a:lstStyle/>
          <a:p>
            <a:r>
              <a:rPr lang="sv-SE" sz="1800" b="1" dirty="0">
                <a:solidFill>
                  <a:srgbClr val="002060"/>
                </a:solidFill>
                <a:latin typeface="Verdana" pitchFamily="34" charset="0"/>
              </a:rPr>
              <a:t>Nyckeltal</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1889521" y="667154"/>
            <a:ext cx="5688632" cy="461665"/>
          </a:xfrm>
          <a:prstGeom prst="rect">
            <a:avLst/>
          </a:prstGeom>
          <a:noFill/>
        </p:spPr>
        <p:txBody>
          <a:bodyPr wrap="square" rtlCol="0">
            <a:spAutoFit/>
          </a:bodyPr>
          <a:lstStyle/>
          <a:p>
            <a:pPr algn="ctr"/>
            <a:endParaRPr lang="sv-SE" sz="1200" dirty="0"/>
          </a:p>
          <a:p>
            <a:endParaRPr lang="sv-SE" sz="1200" dirty="0"/>
          </a:p>
        </p:txBody>
      </p:sp>
      <p:sp>
        <p:nvSpPr>
          <p:cNvPr id="2" name="textruta 1"/>
          <p:cNvSpPr txBox="1"/>
          <p:nvPr/>
        </p:nvSpPr>
        <p:spPr>
          <a:xfrm>
            <a:off x="1723634" y="1128819"/>
            <a:ext cx="6585639" cy="2031325"/>
          </a:xfrm>
          <a:prstGeom prst="rect">
            <a:avLst/>
          </a:prstGeom>
          <a:noFill/>
        </p:spPr>
        <p:txBody>
          <a:bodyPr wrap="square" rtlCol="0">
            <a:spAutoFit/>
          </a:bodyPr>
          <a:lstStyle/>
          <a:p>
            <a:pPr lvl="0"/>
            <a:r>
              <a:rPr lang="sv-SE" sz="1600" b="1" dirty="0">
                <a:solidFill>
                  <a:prstClr val="black"/>
                </a:solidFill>
              </a:rPr>
              <a:t> </a:t>
            </a:r>
          </a:p>
          <a:p>
            <a:pPr lvl="0"/>
            <a:endParaRPr lang="sv-SE" b="1" dirty="0">
              <a:solidFill>
                <a:prstClr val="black"/>
              </a:solidFill>
            </a:endParaRPr>
          </a:p>
          <a:p>
            <a:pPr lvl="0"/>
            <a:endParaRPr lang="sv-SE" b="1" dirty="0">
              <a:solidFill>
                <a:prstClr val="black"/>
              </a:solidFill>
            </a:endParaRPr>
          </a:p>
          <a:p>
            <a:pPr lvl="0"/>
            <a:endParaRPr lang="sv-SE" b="1" dirty="0">
              <a:solidFill>
                <a:prstClr val="black"/>
              </a:solidFill>
            </a:endParaRPr>
          </a:p>
          <a:p>
            <a:pPr lvl="0"/>
            <a:endParaRPr lang="sv-SE" b="1" dirty="0">
              <a:solidFill>
                <a:prstClr val="black"/>
              </a:solidFill>
            </a:endParaRPr>
          </a:p>
          <a:p>
            <a:pPr lvl="0"/>
            <a:endParaRPr lang="sv-SE" b="1" dirty="0">
              <a:solidFill>
                <a:prstClr val="black"/>
              </a:solidFill>
            </a:endParaRPr>
          </a:p>
          <a:p>
            <a:pPr lvl="0"/>
            <a:endParaRPr lang="sv-SE" b="1" dirty="0">
              <a:solidFill>
                <a:prstClr val="black"/>
              </a:solidFill>
            </a:endParaRPr>
          </a:p>
        </p:txBody>
      </p:sp>
      <p:graphicFrame>
        <p:nvGraphicFramePr>
          <p:cNvPr id="9" name="Tabell 8"/>
          <p:cNvGraphicFramePr>
            <a:graphicFrameLocks noGrp="1"/>
          </p:cNvGraphicFramePr>
          <p:nvPr>
            <p:extLst>
              <p:ext uri="{D42A27DB-BD31-4B8C-83A1-F6EECF244321}">
                <p14:modId xmlns:p14="http://schemas.microsoft.com/office/powerpoint/2010/main" val="1073127274"/>
              </p:ext>
            </p:extLst>
          </p:nvPr>
        </p:nvGraphicFramePr>
        <p:xfrm>
          <a:off x="1723634" y="998636"/>
          <a:ext cx="4792582" cy="1196340"/>
        </p:xfrm>
        <a:graphic>
          <a:graphicData uri="http://schemas.openxmlformats.org/drawingml/2006/table">
            <a:tbl>
              <a:tblPr firstRow="1" firstCol="1" bandRow="1"/>
              <a:tblGrid>
                <a:gridCol w="1093307">
                  <a:extLst>
                    <a:ext uri="{9D8B030D-6E8A-4147-A177-3AD203B41FA5}">
                      <a16:colId xmlns:a16="http://schemas.microsoft.com/office/drawing/2014/main" val="20000"/>
                    </a:ext>
                  </a:extLst>
                </a:gridCol>
                <a:gridCol w="807130">
                  <a:extLst>
                    <a:ext uri="{9D8B030D-6E8A-4147-A177-3AD203B41FA5}">
                      <a16:colId xmlns:a16="http://schemas.microsoft.com/office/drawing/2014/main" val="20001"/>
                    </a:ext>
                  </a:extLst>
                </a:gridCol>
                <a:gridCol w="814713">
                  <a:extLst>
                    <a:ext uri="{9D8B030D-6E8A-4147-A177-3AD203B41FA5}">
                      <a16:colId xmlns:a16="http://schemas.microsoft.com/office/drawing/2014/main" val="20002"/>
                    </a:ext>
                  </a:extLst>
                </a:gridCol>
                <a:gridCol w="812647">
                  <a:extLst>
                    <a:ext uri="{9D8B030D-6E8A-4147-A177-3AD203B41FA5}">
                      <a16:colId xmlns:a16="http://schemas.microsoft.com/office/drawing/2014/main" val="20003"/>
                    </a:ext>
                  </a:extLst>
                </a:gridCol>
                <a:gridCol w="1264785">
                  <a:extLst>
                    <a:ext uri="{9D8B030D-6E8A-4147-A177-3AD203B41FA5}">
                      <a16:colId xmlns:a16="http://schemas.microsoft.com/office/drawing/2014/main" val="3307433626"/>
                    </a:ext>
                  </a:extLst>
                </a:gridCol>
              </a:tblGrid>
              <a:tr h="300494">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sv-SE" sz="800" dirty="0">
                          <a:effectLst/>
                          <a:latin typeface="Verdana" panose="020B0604030504040204" pitchFamily="34" charset="0"/>
                          <a:ea typeface="Times New Roman" panose="02020603050405020304" pitchFamily="18" charset="0"/>
                          <a:cs typeface="Arial" panose="020B0604020202020204" pitchFamily="34" charset="0"/>
                        </a:rPr>
                        <a:t> </a:t>
                      </a:r>
                    </a:p>
                    <a:p>
                      <a:pPr>
                        <a:spcBef>
                          <a:spcPts val="300"/>
                        </a:spcBef>
                        <a:spcAft>
                          <a:spcPts val="300"/>
                        </a:spcAft>
                      </a:pPr>
                      <a:endParaRPr lang="sv-SE" sz="800" dirty="0">
                        <a:effectLst/>
                        <a:latin typeface="Verdana" panose="020B060403050404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AC9EC"/>
                    </a:solidFill>
                  </a:tcPr>
                </a:tc>
                <a:tc>
                  <a:txBody>
                    <a:bodyPr/>
                    <a:lstStyle/>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Lärar</a:t>
                      </a:r>
                    </a:p>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tjänster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Antal leg</a:t>
                      </a:r>
                    </a:p>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lärare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Elevantal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Godkänt betyg minst 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07937">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Verdana" panose="020B0604030504040204" pitchFamily="34" charset="0"/>
                          <a:ea typeface="Times New Roman" panose="02020603050405020304" pitchFamily="18" charset="0"/>
                          <a:cs typeface="Arial" panose="020B0604020202020204" pitchFamily="34" charset="0"/>
                        </a:rPr>
                        <a:t>Obligatorisk  undervisning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 3,5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2,5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 Alla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89,4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96948">
                <a:tc>
                  <a:txBody>
                    <a:bodyPr/>
                    <a:lstStyle/>
                    <a:p>
                      <a:pPr>
                        <a:spcBef>
                          <a:spcPts val="300"/>
                        </a:spcBef>
                        <a:spcAft>
                          <a:spcPts val="300"/>
                        </a:spcAft>
                      </a:pPr>
                      <a:r>
                        <a:rPr lang="sv-SE" sz="1050" b="0" dirty="0">
                          <a:effectLst/>
                          <a:latin typeface="Verdana" panose="020B0604030504040204" pitchFamily="34" charset="0"/>
                          <a:ea typeface="Times New Roman" panose="02020603050405020304" pitchFamily="18" charset="0"/>
                          <a:cs typeface="Arial" panose="020B0604020202020204" pitchFamily="34" charset="0"/>
                        </a:rPr>
                        <a:t>Frivillig musik-undervisning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  5,45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5,45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r>
                        <a:rPr lang="sv-SE" sz="1050" dirty="0">
                          <a:effectLst/>
                          <a:latin typeface="Verdana" panose="020B0604030504040204" pitchFamily="34" charset="0"/>
                          <a:ea typeface="Times New Roman" panose="02020603050405020304" pitchFamily="18" charset="0"/>
                          <a:cs typeface="Arial" panose="020B0604020202020204" pitchFamily="34" charset="0"/>
                        </a:rPr>
                        <a:t>240 +för/fri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Bef>
                          <a:spcPts val="300"/>
                        </a:spcBef>
                        <a:spcAft>
                          <a:spcPts val="300"/>
                        </a:spcAft>
                      </a:pPr>
                      <a:endParaRPr lang="sv-SE" sz="1050" dirty="0">
                        <a:effectLst/>
                        <a:latin typeface="Verdana" panose="020B060403050404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10" name="textruta 9"/>
          <p:cNvSpPr txBox="1"/>
          <p:nvPr/>
        </p:nvSpPr>
        <p:spPr>
          <a:xfrm>
            <a:off x="1692275" y="2499740"/>
            <a:ext cx="6495152" cy="3539430"/>
          </a:xfrm>
          <a:prstGeom prst="rect">
            <a:avLst/>
          </a:prstGeom>
          <a:noFill/>
        </p:spPr>
        <p:txBody>
          <a:bodyPr wrap="square" rtlCol="0">
            <a:spAutoFit/>
          </a:bodyPr>
          <a:lstStyle/>
          <a:p>
            <a:r>
              <a:rPr lang="sv-SE" sz="1400" b="1" dirty="0"/>
              <a:t>Analys</a:t>
            </a:r>
          </a:p>
          <a:p>
            <a:r>
              <a:rPr lang="sv-SE" sz="1400" dirty="0"/>
              <a:t>Stor fördel med kombinationstjänster</a:t>
            </a:r>
          </a:p>
          <a:p>
            <a:r>
              <a:rPr lang="sv-SE" sz="1400" dirty="0"/>
              <a:t>Hög likvärdighet i undervisningen</a:t>
            </a:r>
          </a:p>
          <a:p>
            <a:r>
              <a:rPr lang="sv-SE" sz="1400" dirty="0"/>
              <a:t>Väl utnyttjade personalresurser – eleverna får kvalificerad undervisning </a:t>
            </a:r>
          </a:p>
          <a:p>
            <a:r>
              <a:rPr lang="sv-SE" sz="1400" dirty="0"/>
              <a:t>Svårt att tillgodose behovet av plats på frivilligdelen</a:t>
            </a:r>
          </a:p>
          <a:p>
            <a:r>
              <a:rPr lang="sv-SE" sz="1400" dirty="0"/>
              <a:t>Hur uppfyller vi kravet att alla elever ska ha tillgång till kulturupplevelser när stödet försvinner från Kulturrådet?</a:t>
            </a:r>
          </a:p>
          <a:p>
            <a:endParaRPr lang="sv-SE" sz="1400" b="1" dirty="0"/>
          </a:p>
          <a:p>
            <a:r>
              <a:rPr lang="sv-SE" sz="1400" b="1" dirty="0"/>
              <a:t>Vart ska vi?</a:t>
            </a:r>
          </a:p>
          <a:p>
            <a:r>
              <a:rPr lang="sv-SE" sz="1400" dirty="0"/>
              <a:t>Uppehålla/öka  måluppfyllelsen</a:t>
            </a:r>
          </a:p>
          <a:p>
            <a:r>
              <a:rPr lang="sv-SE" sz="1400" dirty="0"/>
              <a:t>Garantera likvärdig utbildning för eleverna</a:t>
            </a:r>
          </a:p>
          <a:p>
            <a:r>
              <a:rPr lang="sv-SE" sz="1400" dirty="0"/>
              <a:t>Erbjuda fler elever tillgång till frivilligdelen på Kulturskolan</a:t>
            </a:r>
          </a:p>
          <a:p>
            <a:endParaRPr lang="sv-SE" sz="1400" b="1" dirty="0"/>
          </a:p>
          <a:p>
            <a:r>
              <a:rPr lang="sv-SE" sz="1400" b="1" dirty="0"/>
              <a:t>Hur gör vi?</a:t>
            </a:r>
          </a:p>
          <a:p>
            <a:r>
              <a:rPr lang="sv-SE" sz="1400" dirty="0"/>
              <a:t>Följer eleverna från  förskoleklass-åk.9</a:t>
            </a:r>
          </a:p>
          <a:p>
            <a:r>
              <a:rPr lang="sv-SE" sz="1400" dirty="0"/>
              <a:t>Tillsätt resurs för musiklärare för/fri</a:t>
            </a:r>
          </a:p>
        </p:txBody>
      </p:sp>
    </p:spTree>
    <p:extLst>
      <p:ext uri="{BB962C8B-B14F-4D97-AF65-F5344CB8AC3E}">
        <p14:creationId xmlns:p14="http://schemas.microsoft.com/office/powerpoint/2010/main" val="340760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5616575" cy="358775"/>
          </a:xfr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0000"/>
          </a:bodyPr>
          <a:lstStyle/>
          <a:p>
            <a:br>
              <a:rPr lang="sv-SE" sz="2100" b="1" dirty="0">
                <a:solidFill>
                  <a:srgbClr val="002060"/>
                </a:solidFill>
                <a:latin typeface="Verdana" pitchFamily="34" charset="0"/>
              </a:rPr>
            </a:br>
            <a:r>
              <a:rPr lang="sv-SE" sz="2000" b="1" dirty="0">
                <a:solidFill>
                  <a:srgbClr val="002060"/>
                </a:solidFill>
                <a:latin typeface="Verdana" pitchFamily="34" charset="0"/>
              </a:rPr>
              <a:t>Ekonomiskt resultat</a:t>
            </a:r>
            <a:br>
              <a:rPr lang="sv-SE" sz="2100" b="1" dirty="0">
                <a:solidFill>
                  <a:srgbClr val="002060"/>
                </a:solidFill>
                <a:latin typeface="Verdana" pitchFamily="34" charset="0"/>
              </a:rPr>
            </a:br>
            <a:endParaRPr lang="sv-SE" sz="2100" b="1" dirty="0">
              <a:solidFill>
                <a:srgbClr val="002060"/>
              </a:solidFill>
              <a:latin typeface="Verdana" pitchFamily="34" charset="0"/>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667454" y="1155700"/>
            <a:ext cx="6264696" cy="3262432"/>
          </a:xfrm>
          <a:prstGeom prst="rect">
            <a:avLst/>
          </a:prstGeom>
          <a:noFill/>
        </p:spPr>
        <p:txBody>
          <a:bodyPr wrap="square" rtlCol="0">
            <a:spAutoFit/>
          </a:bodyPr>
          <a:lstStyle/>
          <a:p>
            <a:endParaRPr lang="sv-SE" b="1" dirty="0"/>
          </a:p>
          <a:p>
            <a:endParaRPr lang="sv-SE" b="1" dirty="0"/>
          </a:p>
          <a:p>
            <a:endParaRPr lang="sv-SE" b="1" dirty="0"/>
          </a:p>
          <a:p>
            <a:endParaRPr lang="sv-SE" b="1" dirty="0"/>
          </a:p>
          <a:p>
            <a:endParaRPr lang="sv-SE" b="1" dirty="0"/>
          </a:p>
          <a:p>
            <a:endParaRPr lang="sv-SE" b="1" dirty="0"/>
          </a:p>
          <a:p>
            <a:r>
              <a:rPr lang="sv-SE" sz="1400" b="1" dirty="0"/>
              <a:t>Analys</a:t>
            </a:r>
          </a:p>
          <a:p>
            <a:r>
              <a:rPr lang="sv-SE" sz="1400" dirty="0"/>
              <a:t>Litet</a:t>
            </a:r>
            <a:r>
              <a:rPr lang="sv-SE" sz="1400" b="1" dirty="0"/>
              <a:t> </a:t>
            </a:r>
            <a:r>
              <a:rPr lang="sv-SE" sz="1400" dirty="0"/>
              <a:t>positivt resultat tack vare externa resurser från Kulturrådet</a:t>
            </a:r>
          </a:p>
          <a:p>
            <a:endParaRPr lang="sv-SE" sz="1400" b="1" dirty="0"/>
          </a:p>
          <a:p>
            <a:endParaRPr lang="sv-SE" sz="1400" b="1" dirty="0"/>
          </a:p>
          <a:p>
            <a:r>
              <a:rPr lang="sv-SE" sz="1400" b="1" dirty="0"/>
              <a:t>Ekonomiska förutsättningar 2023</a:t>
            </a:r>
          </a:p>
          <a:p>
            <a:r>
              <a:rPr lang="sv-SE" sz="1400" dirty="0"/>
              <a:t>Under förutsättning att vi får projektmedel från Kulturrådet klarar vi uppdraget. Om inte – svårt att klara för/frisatsningen</a:t>
            </a:r>
          </a:p>
        </p:txBody>
      </p:sp>
      <p:graphicFrame>
        <p:nvGraphicFramePr>
          <p:cNvPr id="3" name="Tabell 2"/>
          <p:cNvGraphicFramePr>
            <a:graphicFrameLocks noGrp="1"/>
          </p:cNvGraphicFramePr>
          <p:nvPr>
            <p:extLst>
              <p:ext uri="{D42A27DB-BD31-4B8C-83A1-F6EECF244321}">
                <p14:modId xmlns:p14="http://schemas.microsoft.com/office/powerpoint/2010/main" val="3649106434"/>
              </p:ext>
            </p:extLst>
          </p:nvPr>
        </p:nvGraphicFramePr>
        <p:xfrm>
          <a:off x="1763688" y="1052736"/>
          <a:ext cx="2232248" cy="972108"/>
        </p:xfrm>
        <a:graphic>
          <a:graphicData uri="http://schemas.openxmlformats.org/drawingml/2006/table">
            <a:tbl>
              <a:tblPr/>
              <a:tblGrid>
                <a:gridCol w="792088">
                  <a:extLst>
                    <a:ext uri="{9D8B030D-6E8A-4147-A177-3AD203B41FA5}">
                      <a16:colId xmlns:a16="http://schemas.microsoft.com/office/drawing/2014/main" val="20000"/>
                    </a:ext>
                  </a:extLst>
                </a:gridCol>
                <a:gridCol w="740133">
                  <a:extLst>
                    <a:ext uri="{9D8B030D-6E8A-4147-A177-3AD203B41FA5}">
                      <a16:colId xmlns:a16="http://schemas.microsoft.com/office/drawing/2014/main" val="20001"/>
                    </a:ext>
                  </a:extLst>
                </a:gridCol>
                <a:gridCol w="700027">
                  <a:extLst>
                    <a:ext uri="{9D8B030D-6E8A-4147-A177-3AD203B41FA5}">
                      <a16:colId xmlns:a16="http://schemas.microsoft.com/office/drawing/2014/main" val="20002"/>
                    </a:ext>
                  </a:extLst>
                </a:gridCol>
              </a:tblGrid>
              <a:tr h="324036">
                <a:tc>
                  <a:txBody>
                    <a:bodyPr/>
                    <a:lstStyle/>
                    <a:p>
                      <a:pPr algn="ctr" fontAlgn="b"/>
                      <a:r>
                        <a:rPr lang="sv-SE" sz="1200" b="0" i="0" u="none" strike="noStrike" dirty="0">
                          <a:solidFill>
                            <a:srgbClr val="000000"/>
                          </a:solidFill>
                          <a:effectLst/>
                          <a:latin typeface="Calibri" panose="020F0502020204030204" pitchFamily="34" charset="0"/>
                        </a:rPr>
                        <a:t>budget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200" b="0" i="0" u="none" strike="noStrike" dirty="0">
                          <a:solidFill>
                            <a:srgbClr val="000000"/>
                          </a:solidFill>
                          <a:effectLst/>
                          <a:latin typeface="Calibri" panose="020F0502020204030204" pitchFamily="34" charset="0"/>
                        </a:rPr>
                        <a:t>utfall dec.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200" b="0" i="0" u="none" strike="noStrike" dirty="0">
                          <a:solidFill>
                            <a:srgbClr val="000000"/>
                          </a:solidFill>
                          <a:effectLst/>
                          <a:latin typeface="Calibri" panose="020F0502020204030204" pitchFamily="34" charset="0"/>
                        </a:rPr>
                        <a:t>avvikelse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24036">
                <a:tc>
                  <a:txBody>
                    <a:bodyPr/>
                    <a:lstStyle/>
                    <a:p>
                      <a:pPr algn="ctr" fontAlgn="b"/>
                      <a:r>
                        <a:rPr lang="sv-SE" sz="1200" b="0" i="0" u="none" strike="noStrike" dirty="0">
                          <a:solidFill>
                            <a:srgbClr val="000000"/>
                          </a:solidFill>
                          <a:effectLst/>
                          <a:latin typeface="Calibri" panose="020F0502020204030204" pitchFamily="34" charset="0"/>
                        </a:rPr>
                        <a:t>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 6 018 217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 -63 204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4036">
                <a:tc>
                  <a:txBody>
                    <a:bodyPr/>
                    <a:lstStyle/>
                    <a:p>
                      <a:pPr algn="ctr" fontAlgn="b"/>
                      <a:r>
                        <a:rPr lang="sv-SE" sz="1200" b="0" i="0" u="none" strike="noStrike" dirty="0">
                          <a:solidFill>
                            <a:srgbClr val="000000"/>
                          </a:solidFill>
                          <a:effectLst/>
                          <a:latin typeface="Calibri" panose="020F050202020403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3 287 210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+234 035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414602"/>
                  </a:ext>
                </a:extLst>
              </a:tr>
            </a:tbl>
          </a:graphicData>
        </a:graphic>
      </p:graphicFrame>
    </p:spTree>
    <p:extLst>
      <p:ext uri="{BB962C8B-B14F-4D97-AF65-F5344CB8AC3E}">
        <p14:creationId xmlns:p14="http://schemas.microsoft.com/office/powerpoint/2010/main" val="316126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6336109" cy="935385"/>
          </a:xfrm>
          <a:solidFill>
            <a:schemeClr val="accent1">
              <a:lumMod val="40000"/>
              <a:lumOff val="60000"/>
            </a:schemeClr>
          </a:solidFill>
          <a:ln>
            <a:solidFill>
              <a:schemeClr val="tx1"/>
            </a:solidFill>
            <a:miter lim="800000"/>
            <a:headEnd/>
            <a:tailEnd/>
          </a:ln>
        </p:spPr>
        <p:txBody>
          <a:bodyPr vert="horz" lIns="91440" tIns="45720" rIns="91440" bIns="45720" rtlCol="0" anchor="ctr">
            <a:normAutofit/>
          </a:bodyPr>
          <a:lstStyle/>
          <a:p>
            <a:pPr algn="l"/>
            <a:r>
              <a:rPr lang="sv-SE" sz="1600" b="1" dirty="0">
                <a:solidFill>
                  <a:srgbClr val="002060"/>
                </a:solidFill>
                <a:latin typeface="Verdana" pitchFamily="34" charset="0"/>
              </a:rPr>
              <a:t>Nämndsmål</a:t>
            </a:r>
            <a:br>
              <a:rPr lang="sv-SE" sz="2100" b="1" dirty="0">
                <a:solidFill>
                  <a:srgbClr val="002060"/>
                </a:solidFill>
                <a:latin typeface="Verdana" pitchFamily="34" charset="0"/>
              </a:rPr>
            </a:br>
            <a:r>
              <a:rPr lang="sv-SE" sz="1400" dirty="0">
                <a:solidFill>
                  <a:srgbClr val="002060"/>
                </a:solidFill>
                <a:latin typeface="Verdana" pitchFamily="34" charset="0"/>
              </a:rPr>
              <a:t>Främja allas möjlighet till kulturupplevelser, bildning och till att utveckla sina skapande förmågor</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1692275" y="1556792"/>
            <a:ext cx="5688632" cy="4955203"/>
          </a:xfrm>
          <a:prstGeom prst="rect">
            <a:avLst/>
          </a:prstGeom>
          <a:noFill/>
        </p:spPr>
        <p:txBody>
          <a:bodyPr wrap="square" rtlCol="0">
            <a:spAutoFit/>
          </a:bodyPr>
          <a:lstStyle/>
          <a:p>
            <a:pPr lvl="0"/>
            <a:endParaRPr lang="sv-SE" sz="1600" b="1" dirty="0"/>
          </a:p>
          <a:p>
            <a:r>
              <a:rPr lang="sv-SE" sz="1400" b="1" dirty="0"/>
              <a:t>Hur har det gått? Särskilda händelser under året.</a:t>
            </a:r>
          </a:p>
          <a:p>
            <a:r>
              <a:rPr lang="sv-SE" sz="1400" dirty="0"/>
              <a:t>Med stöd av resurser från Kulturrådet lyckas vi uppnå målet</a:t>
            </a:r>
          </a:p>
          <a:p>
            <a:r>
              <a:rPr lang="sv-SE" sz="1400" dirty="0"/>
              <a:t>Barnkulturgruppens insats</a:t>
            </a:r>
          </a:p>
          <a:p>
            <a:r>
              <a:rPr lang="sv-SE" sz="1400" dirty="0"/>
              <a:t>Skapande skola</a:t>
            </a:r>
          </a:p>
          <a:p>
            <a:r>
              <a:rPr lang="sv-SE" sz="1400" dirty="0"/>
              <a:t>Kösituationen på Kulturskolan</a:t>
            </a:r>
          </a:p>
          <a:p>
            <a:endParaRPr lang="sv-SE" sz="1400" b="1" dirty="0"/>
          </a:p>
          <a:p>
            <a:endParaRPr lang="sv-SE" sz="1400" b="1" dirty="0"/>
          </a:p>
          <a:p>
            <a:r>
              <a:rPr lang="sv-SE" sz="1400" b="1" dirty="0"/>
              <a:t>Vart ska vi?</a:t>
            </a:r>
          </a:p>
          <a:p>
            <a:r>
              <a:rPr lang="sv-SE" sz="1400" dirty="0"/>
              <a:t>Vi behöver klara uppdraget utan stöd från Kulturrådet</a:t>
            </a:r>
          </a:p>
          <a:p>
            <a:r>
              <a:rPr lang="sv-SE" sz="1400" dirty="0"/>
              <a:t>Minska kön på Kulturskolan</a:t>
            </a:r>
          </a:p>
          <a:p>
            <a:endParaRPr lang="sv-SE" sz="1400" b="1" dirty="0"/>
          </a:p>
          <a:p>
            <a:endParaRPr lang="sv-SE" sz="1400" b="1" dirty="0"/>
          </a:p>
          <a:p>
            <a:endParaRPr lang="sv-SE" sz="1400" b="1" dirty="0"/>
          </a:p>
          <a:p>
            <a:r>
              <a:rPr lang="sv-SE" sz="1400" b="1" dirty="0"/>
              <a:t>Hur gör vi?</a:t>
            </a:r>
          </a:p>
          <a:p>
            <a:r>
              <a:rPr lang="sv-SE" sz="1400" dirty="0"/>
              <a:t>Tillför medel motsvarande en halvtidstjänst</a:t>
            </a:r>
          </a:p>
          <a:p>
            <a:endParaRPr lang="sv-SE" b="1" dirty="0"/>
          </a:p>
          <a:p>
            <a:endParaRPr lang="sv-SE" b="1" dirty="0"/>
          </a:p>
          <a:p>
            <a:endParaRPr lang="sv-SE" b="1" dirty="0"/>
          </a:p>
          <a:p>
            <a:endParaRPr lang="sv-SE" b="1" dirty="0"/>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61109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5616575" cy="358775"/>
          </a:xfrm>
          <a:solidFill>
            <a:schemeClr val="accent1">
              <a:lumMod val="40000"/>
              <a:lumOff val="60000"/>
            </a:schemeClr>
          </a:solidFill>
          <a:ln>
            <a:solidFill>
              <a:schemeClr val="tx1"/>
            </a:solidFill>
            <a:miter lim="800000"/>
            <a:headEnd/>
            <a:tailEnd/>
          </a:ln>
        </p:spPr>
        <p:txBody>
          <a:bodyPr vert="horz" lIns="91440" tIns="45720" rIns="91440" bIns="45720" rtlCol="0" anchor="ctr">
            <a:noAutofit/>
          </a:bodyPr>
          <a:lstStyle/>
          <a:p>
            <a:r>
              <a:rPr lang="sv-SE" sz="1800" b="1" dirty="0">
                <a:solidFill>
                  <a:srgbClr val="002060"/>
                </a:solidFill>
                <a:latin typeface="Verdana" pitchFamily="34" charset="0"/>
              </a:rPr>
              <a:t>Bokslutsdialog 2022</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2195736" y="1484784"/>
            <a:ext cx="5688632" cy="2215991"/>
          </a:xfrm>
          <a:prstGeom prst="rect">
            <a:avLst/>
          </a:prstGeom>
          <a:noFill/>
        </p:spPr>
        <p:txBody>
          <a:bodyPr wrap="square" rtlCol="0">
            <a:spAutoFit/>
          </a:bodyPr>
          <a:lstStyle/>
          <a:p>
            <a:pPr algn="ctr"/>
            <a:endParaRPr lang="sv-SE" sz="1200" dirty="0"/>
          </a:p>
          <a:p>
            <a:endParaRPr lang="sv-SE" sz="2400" dirty="0"/>
          </a:p>
          <a:p>
            <a:endParaRPr lang="sv-SE" sz="2800" dirty="0"/>
          </a:p>
          <a:p>
            <a:endParaRPr lang="sv-SE" sz="2800" dirty="0"/>
          </a:p>
          <a:p>
            <a:r>
              <a:rPr lang="sv-SE" sz="2800" dirty="0"/>
              <a:t>Kulturbruket på Dal</a:t>
            </a:r>
          </a:p>
          <a:p>
            <a:r>
              <a:rPr lang="sv-SE" dirty="0"/>
              <a:t>Kultur- och utbildningsförvaltningen</a:t>
            </a:r>
          </a:p>
        </p:txBody>
      </p:sp>
    </p:spTree>
    <p:extLst>
      <p:ext uri="{BB962C8B-B14F-4D97-AF65-F5344CB8AC3E}">
        <p14:creationId xmlns:p14="http://schemas.microsoft.com/office/powerpoint/2010/main" val="167072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92275" y="333375"/>
            <a:ext cx="5616575" cy="358775"/>
          </a:xfr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0000"/>
          </a:bodyPr>
          <a:lstStyle/>
          <a:p>
            <a:br>
              <a:rPr lang="sv-SE" sz="2100" b="1" dirty="0">
                <a:solidFill>
                  <a:srgbClr val="002060"/>
                </a:solidFill>
                <a:latin typeface="Verdana" pitchFamily="34" charset="0"/>
              </a:rPr>
            </a:br>
            <a:r>
              <a:rPr lang="sv-SE" sz="2000" b="1" dirty="0">
                <a:solidFill>
                  <a:srgbClr val="002060"/>
                </a:solidFill>
                <a:latin typeface="Verdana" pitchFamily="34" charset="0"/>
              </a:rPr>
              <a:t>Ekonomiskt resultat</a:t>
            </a:r>
            <a:br>
              <a:rPr lang="sv-SE" sz="2100" b="1" dirty="0">
                <a:solidFill>
                  <a:srgbClr val="002060"/>
                </a:solidFill>
                <a:latin typeface="Verdana" pitchFamily="34" charset="0"/>
              </a:rPr>
            </a:br>
            <a:endParaRPr lang="sv-SE" sz="2100" b="1" dirty="0">
              <a:solidFill>
                <a:srgbClr val="002060"/>
              </a:solidFill>
              <a:latin typeface="Verdana" pitchFamily="34" charset="0"/>
            </a:endParaRP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ruta 1"/>
          <p:cNvSpPr txBox="1"/>
          <p:nvPr/>
        </p:nvSpPr>
        <p:spPr>
          <a:xfrm>
            <a:off x="1692275" y="2132856"/>
            <a:ext cx="6264696" cy="2739211"/>
          </a:xfrm>
          <a:prstGeom prst="rect">
            <a:avLst/>
          </a:prstGeom>
          <a:noFill/>
        </p:spPr>
        <p:txBody>
          <a:bodyPr wrap="square" rtlCol="0">
            <a:spAutoFit/>
          </a:bodyPr>
          <a:lstStyle/>
          <a:p>
            <a:endParaRPr lang="sv-SE" b="1" dirty="0"/>
          </a:p>
          <a:p>
            <a:r>
              <a:rPr lang="sv-SE" sz="1400" b="1" dirty="0"/>
              <a:t>Analys: </a:t>
            </a:r>
          </a:p>
          <a:p>
            <a:r>
              <a:rPr lang="sv-SE" sz="1400" dirty="0"/>
              <a:t>Årets resultat är i princip ett nollresultat. Överskottet är ackumulerat resultat sedan tidigare år.</a:t>
            </a:r>
          </a:p>
          <a:p>
            <a:endParaRPr lang="sv-SE" sz="1400" b="1" dirty="0"/>
          </a:p>
          <a:p>
            <a:endParaRPr lang="sv-SE" sz="1400" b="1" dirty="0"/>
          </a:p>
          <a:p>
            <a:endParaRPr lang="sv-SE" sz="1400" b="1" dirty="0"/>
          </a:p>
          <a:p>
            <a:endParaRPr lang="sv-SE" sz="1400" b="1" dirty="0"/>
          </a:p>
          <a:p>
            <a:r>
              <a:rPr lang="sv-SE" sz="1400" b="1" dirty="0"/>
              <a:t>Ekonomiska förutsättningar 2023: </a:t>
            </a:r>
          </a:p>
          <a:p>
            <a:r>
              <a:rPr lang="sv-SE" sz="1400" dirty="0"/>
              <a:t>Kulturbruket på Dal verkställer uppdraget ”Verksamhetsstöd” från Västra Götalandsregionens kulturnämnd för 2022, 2023 och 2024.</a:t>
            </a:r>
          </a:p>
          <a:p>
            <a:r>
              <a:rPr lang="sv-SE" sz="1400" dirty="0"/>
              <a:t>Inköp av nytt ljusmixerbord samt allt efter hand byte till LED-belysning över scenen.</a:t>
            </a:r>
          </a:p>
        </p:txBody>
      </p:sp>
      <p:graphicFrame>
        <p:nvGraphicFramePr>
          <p:cNvPr id="3" name="Tabell 2"/>
          <p:cNvGraphicFramePr>
            <a:graphicFrameLocks noGrp="1"/>
          </p:cNvGraphicFramePr>
          <p:nvPr>
            <p:extLst>
              <p:ext uri="{D42A27DB-BD31-4B8C-83A1-F6EECF244321}">
                <p14:modId xmlns:p14="http://schemas.microsoft.com/office/powerpoint/2010/main" val="4004087400"/>
              </p:ext>
            </p:extLst>
          </p:nvPr>
        </p:nvGraphicFramePr>
        <p:xfrm>
          <a:off x="1692275" y="1052736"/>
          <a:ext cx="2232248" cy="972108"/>
        </p:xfrm>
        <a:graphic>
          <a:graphicData uri="http://schemas.openxmlformats.org/drawingml/2006/table">
            <a:tbl>
              <a:tblPr/>
              <a:tblGrid>
                <a:gridCol w="792088">
                  <a:extLst>
                    <a:ext uri="{9D8B030D-6E8A-4147-A177-3AD203B41FA5}">
                      <a16:colId xmlns:a16="http://schemas.microsoft.com/office/drawing/2014/main" val="20000"/>
                    </a:ext>
                  </a:extLst>
                </a:gridCol>
                <a:gridCol w="740133">
                  <a:extLst>
                    <a:ext uri="{9D8B030D-6E8A-4147-A177-3AD203B41FA5}">
                      <a16:colId xmlns:a16="http://schemas.microsoft.com/office/drawing/2014/main" val="20001"/>
                    </a:ext>
                  </a:extLst>
                </a:gridCol>
                <a:gridCol w="700027">
                  <a:extLst>
                    <a:ext uri="{9D8B030D-6E8A-4147-A177-3AD203B41FA5}">
                      <a16:colId xmlns:a16="http://schemas.microsoft.com/office/drawing/2014/main" val="20002"/>
                    </a:ext>
                  </a:extLst>
                </a:gridCol>
              </a:tblGrid>
              <a:tr h="324036">
                <a:tc>
                  <a:txBody>
                    <a:bodyPr/>
                    <a:lstStyle/>
                    <a:p>
                      <a:pPr algn="ctr" fontAlgn="b"/>
                      <a:r>
                        <a:rPr lang="sv-SE" sz="1200" b="0" i="0" u="none" strike="noStrike" dirty="0">
                          <a:solidFill>
                            <a:srgbClr val="000000"/>
                          </a:solidFill>
                          <a:effectLst/>
                          <a:latin typeface="Calibri" panose="020F0502020204030204" pitchFamily="34" charset="0"/>
                        </a:rPr>
                        <a:t>budget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200" b="0" i="0" u="none" strike="noStrike" dirty="0">
                          <a:solidFill>
                            <a:srgbClr val="000000"/>
                          </a:solidFill>
                          <a:effectLst/>
                          <a:latin typeface="Calibri" panose="020F0502020204030204" pitchFamily="34" charset="0"/>
                        </a:rPr>
                        <a:t>utfall dec.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sv-SE" sz="1200" b="0" i="0" u="none" strike="noStrike" dirty="0">
                          <a:solidFill>
                            <a:srgbClr val="000000"/>
                          </a:solidFill>
                          <a:effectLst/>
                          <a:latin typeface="Calibri" panose="020F0502020204030204" pitchFamily="34" charset="0"/>
                        </a:rPr>
                        <a:t>avvikelse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24036">
                <a:tc>
                  <a:txBody>
                    <a:bodyPr/>
                    <a:lstStyle/>
                    <a:p>
                      <a:pPr algn="ctr" fontAlgn="b"/>
                      <a:r>
                        <a:rPr lang="sv-SE" sz="1200" b="0" i="0" u="none" strike="noStrike" dirty="0">
                          <a:solidFill>
                            <a:srgbClr val="000000"/>
                          </a:solidFill>
                          <a:effectLst/>
                          <a:latin typeface="Calibri" panose="020F0502020204030204" pitchFamily="34" charset="0"/>
                        </a:rPr>
                        <a:t>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 2203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4036">
                <a:tc>
                  <a:txBody>
                    <a:bodyPr/>
                    <a:lstStyle/>
                    <a:p>
                      <a:pPr algn="ctr" fontAlgn="b"/>
                      <a:r>
                        <a:rPr lang="sv-SE" sz="1200" b="0" i="0" u="none" strike="noStrike" dirty="0">
                          <a:solidFill>
                            <a:srgbClr val="000000"/>
                          </a:solidFill>
                          <a:effectLst/>
                          <a:latin typeface="Calibri" panose="020F050202020403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2221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100" b="0" i="0" u="none" strike="noStrike" dirty="0">
                          <a:solidFill>
                            <a:srgbClr val="000000"/>
                          </a:solidFill>
                          <a:effectLst/>
                          <a:latin typeface="Calibri" panose="020F0502020204030204" pitchFamily="34" charset="0"/>
                        </a:rPr>
                        <a:t>351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414602"/>
                  </a:ext>
                </a:extLst>
              </a:tr>
            </a:tbl>
          </a:graphicData>
        </a:graphic>
      </p:graphicFrame>
    </p:spTree>
    <p:extLst>
      <p:ext uri="{BB962C8B-B14F-4D97-AF65-F5344CB8AC3E}">
        <p14:creationId xmlns:p14="http://schemas.microsoft.com/office/powerpoint/2010/main" val="3251138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19672" y="333375"/>
            <a:ext cx="6120680" cy="863377"/>
          </a:xfrm>
          <a:solidFill>
            <a:schemeClr val="accent1">
              <a:lumMod val="40000"/>
              <a:lumOff val="60000"/>
            </a:schemeClr>
          </a:solidFill>
          <a:ln>
            <a:solidFill>
              <a:schemeClr val="tx1"/>
            </a:solidFill>
            <a:miter lim="800000"/>
            <a:headEnd/>
            <a:tailEnd/>
          </a:ln>
        </p:spPr>
        <p:txBody>
          <a:bodyPr vert="horz" lIns="91440" tIns="45720" rIns="91440" bIns="45720" rtlCol="0" anchor="ctr">
            <a:noAutofit/>
          </a:bodyPr>
          <a:lstStyle/>
          <a:p>
            <a:pPr algn="l"/>
            <a:r>
              <a:rPr lang="sv-SE" sz="1600" b="1" dirty="0">
                <a:solidFill>
                  <a:srgbClr val="002060"/>
                </a:solidFill>
                <a:latin typeface="Verdana" pitchFamily="34" charset="0"/>
              </a:rPr>
              <a:t>Nämndsmål</a:t>
            </a:r>
            <a:r>
              <a:rPr lang="sv-SE" sz="1800" b="1" dirty="0">
                <a:solidFill>
                  <a:srgbClr val="002060"/>
                </a:solidFill>
                <a:latin typeface="Verdana" pitchFamily="34" charset="0"/>
              </a:rPr>
              <a:t> </a:t>
            </a:r>
            <a:br>
              <a:rPr lang="sv-SE" sz="1800" b="1" dirty="0">
                <a:solidFill>
                  <a:srgbClr val="002060"/>
                </a:solidFill>
                <a:latin typeface="Verdana" pitchFamily="34" charset="0"/>
              </a:rPr>
            </a:br>
            <a:r>
              <a:rPr lang="sv-SE" sz="1400" dirty="0">
                <a:solidFill>
                  <a:srgbClr val="002060"/>
                </a:solidFill>
                <a:latin typeface="Verdana" pitchFamily="34" charset="0"/>
              </a:rPr>
              <a:t>Främja allas möjlighet till kulturupplevelser, bildning och till att utveckla sina skapande förmågor</a:t>
            </a:r>
          </a:p>
        </p:txBody>
      </p:sp>
      <p:sp>
        <p:nvSpPr>
          <p:cNvPr id="12291" name="Text Box 3"/>
          <p:cNvSpPr txBox="1">
            <a:spLocks noChangeArrowheads="1"/>
          </p:cNvSpPr>
          <p:nvPr/>
        </p:nvSpPr>
        <p:spPr bwMode="auto">
          <a:xfrm>
            <a:off x="366713" y="536575"/>
            <a:ext cx="185737"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3" tIns="45706" rIns="91413" bIns="45706">
            <a:spAutoFit/>
          </a:bodyPr>
          <a:lstStyle>
            <a:lvl1pPr defTabSz="912813" eaLnBrk="0" hangingPunct="0">
              <a:defRPr>
                <a:solidFill>
                  <a:schemeClr val="tx1"/>
                </a:solidFill>
                <a:latin typeface="Arial" charset="0"/>
              </a:defRPr>
            </a:lvl1pPr>
            <a:lvl2pPr marL="742950" indent="-285750" defTabSz="912813" eaLnBrk="0" hangingPunct="0">
              <a:defRPr>
                <a:solidFill>
                  <a:schemeClr val="tx1"/>
                </a:solidFill>
                <a:latin typeface="Arial" charset="0"/>
              </a:defRPr>
            </a:lvl2pPr>
            <a:lvl3pPr marL="1143000" indent="-228600" defTabSz="912813" eaLnBrk="0" hangingPunct="0">
              <a:defRPr>
                <a:solidFill>
                  <a:schemeClr val="tx1"/>
                </a:solidFill>
                <a:latin typeface="Arial" charset="0"/>
              </a:defRPr>
            </a:lvl3pPr>
            <a:lvl4pPr marL="1600200" indent="-228600" defTabSz="912813" eaLnBrk="0" hangingPunct="0">
              <a:defRPr>
                <a:solidFill>
                  <a:schemeClr val="tx1"/>
                </a:solidFill>
                <a:latin typeface="Arial" charset="0"/>
              </a:defRPr>
            </a:lvl4pPr>
            <a:lvl5pPr marL="2057400" indent="-228600" defTabSz="912813" eaLnBrk="0" hangingPunct="0">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spcBef>
                <a:spcPct val="50000"/>
              </a:spcBef>
            </a:pPr>
            <a:endParaRPr lang="sv-SE" sz="2300" dirty="0">
              <a:latin typeface="Verdana" pitchFamily="34" charset="0"/>
            </a:endParaRPr>
          </a:p>
        </p:txBody>
      </p:sp>
      <p:sp>
        <p:nvSpPr>
          <p:cNvPr id="12292" name="Rectangle 4"/>
          <p:cNvSpPr>
            <a:spLocks noChangeArrowheads="1"/>
          </p:cNvSpPr>
          <p:nvPr/>
        </p:nvSpPr>
        <p:spPr bwMode="auto">
          <a:xfrm>
            <a:off x="381000" y="309562"/>
            <a:ext cx="914400" cy="6238875"/>
          </a:xfrm>
          <a:prstGeom prst="rect">
            <a:avLst/>
          </a:prstGeom>
          <a:solidFill>
            <a:schemeClr val="accent1">
              <a:lumMod val="40000"/>
              <a:lumOff val="60000"/>
            </a:schemeClr>
          </a:solidFill>
          <a:ln>
            <a:solidFill>
              <a:schemeClr val="tx1"/>
            </a:solidFill>
            <a:miter lim="800000"/>
            <a:headEnd/>
            <a:tailEnd/>
          </a:ln>
        </p:spPr>
        <p:txBody>
          <a:bodyPr vert="horz" lIns="91440" tIns="45720" rIns="91440" bIns="45720" rtlCol="0" anchor="ctr">
            <a:normAutofit fontScale="97500"/>
          </a:bodyPr>
          <a:lstStyle/>
          <a:p>
            <a:pPr algn="ctr">
              <a:spcBef>
                <a:spcPct val="0"/>
              </a:spcBef>
            </a:pPr>
            <a:endParaRPr lang="sv-SE" sz="2100" b="1" dirty="0">
              <a:solidFill>
                <a:srgbClr val="002060"/>
              </a:solidFill>
              <a:latin typeface="Verdana" pitchFamily="34" charset="0"/>
              <a:ea typeface="+mj-ea"/>
              <a:cs typeface="+mj-cs"/>
            </a:endParaRPr>
          </a:p>
        </p:txBody>
      </p:sp>
      <p:pic>
        <p:nvPicPr>
          <p:cNvPr id="12293" name="Picture 5" descr="MLD2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6461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1727684" y="1556792"/>
            <a:ext cx="5688632" cy="2954655"/>
          </a:xfrm>
          <a:prstGeom prst="rect">
            <a:avLst/>
          </a:prstGeom>
          <a:noFill/>
        </p:spPr>
        <p:txBody>
          <a:bodyPr wrap="square" rtlCol="0">
            <a:spAutoFit/>
          </a:bodyPr>
          <a:lstStyle/>
          <a:p>
            <a:r>
              <a:rPr lang="sv-SE" sz="1400" b="0" i="0" dirty="0">
                <a:solidFill>
                  <a:srgbClr val="000000"/>
                </a:solidFill>
                <a:effectLst/>
                <a:latin typeface="Roboto" panose="02000000000000000000" pitchFamily="2" charset="0"/>
              </a:rPr>
              <a:t>På grund av pandemin var Kulturbruket på Dal under januari och februari stängt för offentliga arrangemang. </a:t>
            </a:r>
            <a:endParaRPr lang="sv-SE" sz="1400" dirty="0">
              <a:solidFill>
                <a:srgbClr val="000000"/>
              </a:solidFill>
              <a:latin typeface="Roboto" panose="02000000000000000000" pitchFamily="2" charset="0"/>
            </a:endParaRPr>
          </a:p>
          <a:p>
            <a:r>
              <a:rPr lang="sv-SE" sz="1400" dirty="0">
                <a:solidFill>
                  <a:srgbClr val="000000"/>
                </a:solidFill>
                <a:latin typeface="Roboto" panose="02000000000000000000" pitchFamily="2" charset="0"/>
              </a:rPr>
              <a:t>Från mars månad och t o m maj bjöds publiken på föreläsningar, barnteater, konserter, teater. Sommarmusiken på Dalsland Center genomfördes och även festivalen Kontinent Dalsland.</a:t>
            </a:r>
          </a:p>
          <a:p>
            <a:r>
              <a:rPr lang="sv-SE" sz="1400" dirty="0">
                <a:solidFill>
                  <a:srgbClr val="000000"/>
                </a:solidFill>
                <a:latin typeface="Roboto" panose="02000000000000000000" pitchFamily="2" charset="0"/>
              </a:rPr>
              <a:t>I månadsskiftet augusti/september välkomnades publiken till höstens offentliga program. Under året har publiksiffrorna börjat lite trevande, troligtvis med tanke på osäkerhet kring Covid 19, men allt efterhand under hösten har publiken hittat tillbaka till Kulturbruket igen.</a:t>
            </a:r>
          </a:p>
          <a:p>
            <a:r>
              <a:rPr lang="sv-SE" sz="1400" dirty="0">
                <a:solidFill>
                  <a:srgbClr val="000000"/>
                </a:solidFill>
                <a:latin typeface="Roboto" panose="02000000000000000000" pitchFamily="2" charset="0"/>
              </a:rPr>
              <a:t>B</a:t>
            </a:r>
            <a:r>
              <a:rPr lang="sv-SE" sz="1400" b="0" i="0" dirty="0">
                <a:solidFill>
                  <a:srgbClr val="000000"/>
                </a:solidFill>
                <a:effectLst/>
                <a:latin typeface="Roboto" panose="02000000000000000000" pitchFamily="2" charset="0"/>
              </a:rPr>
              <a:t>arnkulturgruppen har arbetat med målet att barn/unga ska erbjudas minst en kulturupplevelse under året. Detta har i stort sett uppnåtts.</a:t>
            </a:r>
          </a:p>
          <a:p>
            <a:endParaRPr lang="sv-SE" sz="1400" dirty="0">
              <a:solidFill>
                <a:srgbClr val="000000"/>
              </a:solidFill>
              <a:latin typeface="Roboto" panose="02000000000000000000" pitchFamily="2" charset="0"/>
            </a:endParaRPr>
          </a:p>
          <a:p>
            <a:endParaRPr lang="sv-SE" b="1" dirty="0"/>
          </a:p>
        </p:txBody>
      </p:sp>
    </p:spTree>
    <p:extLst>
      <p:ext uri="{BB962C8B-B14F-4D97-AF65-F5344CB8AC3E}">
        <p14:creationId xmlns:p14="http://schemas.microsoft.com/office/powerpoint/2010/main" val="42163030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9B50C20F618FC46B5BFE784CBC9D060" ma:contentTypeVersion="16" ma:contentTypeDescription="Skapa ett nytt dokument." ma:contentTypeScope="" ma:versionID="9c6392108bac4a06b5632df43aeb2e04">
  <xsd:schema xmlns:xsd="http://www.w3.org/2001/XMLSchema" xmlns:xs="http://www.w3.org/2001/XMLSchema" xmlns:p="http://schemas.microsoft.com/office/2006/metadata/properties" xmlns:ns2="7638f86c-dee1-42f2-92b0-5215b9acbb7b" xmlns:ns3="cc6c0cc3-7f37-46ee-be7a-f8a5943e696b" targetNamespace="http://schemas.microsoft.com/office/2006/metadata/properties" ma:root="true" ma:fieldsID="fb3fb528492486e97ffb80f5cad60322" ns2:_="" ns3:_="">
    <xsd:import namespace="7638f86c-dee1-42f2-92b0-5215b9acbb7b"/>
    <xsd:import namespace="cc6c0cc3-7f37-46ee-be7a-f8a5943e69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8f86c-dee1-42f2-92b0-5215b9acbb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ed3c7b60-f66c-42a2-ad4e-1ce4044d237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c6c0cc3-7f37-46ee-be7a-f8a5943e696b" elementFormDefault="qualified">
    <xsd:import namespace="http://schemas.microsoft.com/office/2006/documentManagement/types"/>
    <xsd:import namespace="http://schemas.microsoft.com/office/infopath/2007/PartnerControls"/>
    <xsd:element name="SharedWithUsers" ma:index="19"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00d1bb43-0876-46c2-ba51-350397308c56}" ma:internalName="TaxCatchAll" ma:showField="CatchAllData" ma:web="cc6c0cc3-7f37-46ee-be7a-f8a5943e69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638f86c-dee1-42f2-92b0-5215b9acbb7b">
      <Terms xmlns="http://schemas.microsoft.com/office/infopath/2007/PartnerControls"/>
    </lcf76f155ced4ddcb4097134ff3c332f>
    <TaxCatchAll xmlns="cc6c0cc3-7f37-46ee-be7a-f8a5943e696b" xsi:nil="true"/>
    <SharedWithUsers xmlns="cc6c0cc3-7f37-46ee-be7a-f8a5943e696b">
      <UserInfo>
        <DisplayName>Clas-Göran Janson</DisplayName>
        <AccountId>23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E7444C-4F5D-4DC0-A56E-46D095ECF0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8f86c-dee1-42f2-92b0-5215b9acbb7b"/>
    <ds:schemaRef ds:uri="cc6c0cc3-7f37-46ee-be7a-f8a5943e69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F4AF8A-8AAA-42BE-BEB1-1F0AB3542D36}">
  <ds:schemaRefs>
    <ds:schemaRef ds:uri="http://schemas.microsoft.com/office/2006/metadata/properties"/>
    <ds:schemaRef ds:uri="http://schemas.microsoft.com/office/infopath/2007/PartnerControls"/>
    <ds:schemaRef ds:uri="7638f86c-dee1-42f2-92b0-5215b9acbb7b"/>
    <ds:schemaRef ds:uri="cc6c0cc3-7f37-46ee-be7a-f8a5943e696b"/>
  </ds:schemaRefs>
</ds:datastoreItem>
</file>

<file path=customXml/itemProps3.xml><?xml version="1.0" encoding="utf-8"?>
<ds:datastoreItem xmlns:ds="http://schemas.openxmlformats.org/officeDocument/2006/customXml" ds:itemID="{5B3A1B20-A270-4426-9E6D-59958C726E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1643</TotalTime>
  <Words>463</Words>
  <Application>Microsoft Office PowerPoint</Application>
  <PresentationFormat>Bildspel på skärmen (4:3)</PresentationFormat>
  <Paragraphs>125</Paragraphs>
  <Slides>7</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Arial</vt:lpstr>
      <vt:lpstr>Calibri</vt:lpstr>
      <vt:lpstr>Roboto</vt:lpstr>
      <vt:lpstr>Verdana</vt:lpstr>
      <vt:lpstr>Office-tema</vt:lpstr>
      <vt:lpstr>Bokslutsdialog 2022</vt:lpstr>
      <vt:lpstr>Nyckeltal</vt:lpstr>
      <vt:lpstr> Ekonomiskt resultat </vt:lpstr>
      <vt:lpstr>Nämndsmål Främja allas möjlighet till kulturupplevelser, bildning och till att utveckla sina skapande förmågor</vt:lpstr>
      <vt:lpstr>Bokslutsdialog 2022</vt:lpstr>
      <vt:lpstr> Ekonomiskt resultat </vt:lpstr>
      <vt:lpstr>Nämndsmål  Främja allas möjlighet till kulturupplevelser, bildning och till att utveckla sina skapande förmågor</vt:lpstr>
    </vt:vector>
  </TitlesOfParts>
  <Company>Melleruds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Pettersson";Liselott Vislander</dc:creator>
  <cp:lastModifiedBy>Clas-Göran Janson</cp:lastModifiedBy>
  <cp:revision>153</cp:revision>
  <dcterms:created xsi:type="dcterms:W3CDTF">2011-11-14T12:08:56Z</dcterms:created>
  <dcterms:modified xsi:type="dcterms:W3CDTF">2023-01-26T15:09:47Z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0x010100E9B50C20F618FC46B5BFE784CBC9D060</vt:lpwstr>
  </property>
  <property fmtid="{D5CDD505-2E9C-101B-9397-08002B2CF9AE}" pid="3" name="MediaServiceImageTags">
    <vt:lpwstr/>
  </property>
</Properties>
</file>