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13"/>
  </p:notesMasterIdLst>
  <p:sldIdLst>
    <p:sldId id="256" r:id="rId6"/>
    <p:sldId id="257" r:id="rId7"/>
    <p:sldId id="259" r:id="rId8"/>
    <p:sldId id="260" r:id="rId9"/>
    <p:sldId id="258" r:id="rId10"/>
    <p:sldId id="261" r:id="rId11"/>
    <p:sldId id="262" r:id="rId12"/>
  </p:sldIdLst>
  <p:sldSz cx="9144000" cy="5143500" type="screen16x9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CDC97-D5F6-4D6D-ACD0-EB0556AFD99F}" v="2" dt="2024-09-18T11:43:39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0"/>
  </p:normalViewPr>
  <p:slideViewPr>
    <p:cSldViewPr snapToGrid="0" snapToObjects="1">
      <p:cViewPr varScale="1">
        <p:scale>
          <a:sx n="210" d="100"/>
          <a:sy n="210" d="100"/>
        </p:scale>
        <p:origin x="292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2024-09-19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542" y="217810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537" y="3014103"/>
            <a:ext cx="6713538" cy="55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8705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EC8C68-2142-3743-A3D0-DBC9B7A4B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42" y="217810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28E13A7B-6464-3346-AEA2-40BA2848E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8537" y="3014103"/>
            <a:ext cx="6713538" cy="55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859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1896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338" y="539750"/>
            <a:ext cx="3852862" cy="12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1195" userDrawn="1">
          <p15:clr>
            <a:srgbClr val="F26B43"/>
          </p15:clr>
        </p15:guide>
        <p15:guide id="4" pos="341" userDrawn="1">
          <p15:clr>
            <a:srgbClr val="F26B43"/>
          </p15:clr>
        </p15:guide>
        <p15:guide id="5" orient="horz" pos="340" userDrawn="1">
          <p15:clr>
            <a:srgbClr val="F26B43"/>
          </p15:clr>
        </p15:guide>
        <p15:guide id="6" orient="horz" pos="2898" userDrawn="1">
          <p15:clr>
            <a:srgbClr val="F26B43"/>
          </p15:clr>
        </p15:guide>
        <p15:guide id="7" pos="5417" userDrawn="1">
          <p15:clr>
            <a:srgbClr val="F26B43"/>
          </p15:clr>
        </p15:guide>
        <p15:guide id="8" pos="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ttrafik.se/biljetter/mer-om-biljetter/ledsagnin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449C21-5B2D-4440-9DE8-989A542C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72" b="21772"/>
          <a:stretch/>
        </p:blipFill>
        <p:spPr>
          <a:xfrm>
            <a:off x="0" y="1864637"/>
            <a:ext cx="9144000" cy="3278863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F6B50B5-0373-E848-9B6C-205B2566B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Arbetsresor med färdtjänst i </a:t>
            </a:r>
            <a:br>
              <a:rPr lang="sv-SE" dirty="0"/>
            </a:br>
            <a:r>
              <a:rPr lang="sv-SE" dirty="0"/>
              <a:t>Melleruds kommun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5561240-3397-CC4B-9957-85006F996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Funktionshinderrådet 2024-09-18	</a:t>
            </a:r>
          </a:p>
          <a:p>
            <a:r>
              <a:rPr lang="sv-SE" dirty="0"/>
              <a:t>Tony Johansson, färdtjänsthandläggare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4B0A454-3D80-7846-8ED6-8AE9259DD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1" y="4369140"/>
            <a:ext cx="1036637" cy="2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Frågeställning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653D7E3-F3F7-3C4B-BB6B-95A2BAD2F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7994650" cy="278130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Fråga: </a:t>
            </a:r>
          </a:p>
          <a:p>
            <a:pPr marL="0" indent="0">
              <a:buNone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Arbetsresor med färdtjänst till annan kommun tillåts inte. Varför?</a:t>
            </a:r>
          </a:p>
        </p:txBody>
      </p:sp>
    </p:spTree>
    <p:extLst>
      <p:ext uri="{BB962C8B-B14F-4D97-AF65-F5344CB8AC3E}">
        <p14:creationId xmlns:p14="http://schemas.microsoft.com/office/powerpoint/2010/main" val="30780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Frågeställning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653D7E3-F3F7-3C4B-BB6B-95A2BAD2F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8245662" cy="278130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Fråga:</a:t>
            </a:r>
          </a:p>
          <a:p>
            <a:pPr marL="0" indent="0">
              <a:buNone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Arbetsresor med färdtjänst till annan kommun tillåts inte. Varför?</a:t>
            </a:r>
          </a:p>
          <a:p>
            <a:pPr marL="0" indent="0">
              <a:buNone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Svar: Du får resa färdtjänst till annan kommun i hela Västra Götaland, men eftersom det saknas lagstöd för arbetsresor i Lag om färdtjänst, SFS 1997:736, så har ”arbetsresor” upphört som tillståndsbegrepp i Mellerud i nu gällande riktlinjer (antagna av kommunstyrelsen 2021)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915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F129DE-28D4-7045-A2A3-7B2EC165C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Melleruds kommun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11F29B-9D56-9345-B52D-9CE852581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2031208"/>
            <a:ext cx="8102361" cy="2788841"/>
          </a:xfrm>
        </p:spPr>
        <p:txBody>
          <a:bodyPr/>
          <a:lstStyle/>
          <a:p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Egenavgiften för färdtjänsten är densamma oavsett om </a:t>
            </a:r>
            <a:r>
              <a:rPr lang="sv-SE" sz="2400" dirty="0"/>
              <a:t>resan avser arbete, studier eller fritidsändamål</a:t>
            </a:r>
          </a:p>
          <a:p>
            <a:r>
              <a:rPr lang="sv-SE" sz="2400" dirty="0"/>
              <a:t>Egenavgiften består av en fast grundnivå som gäller för de 10 första kilometerna (57,74 kr 2024) samt en tillkommande kilometerkostnad från 11:e kilometern (3,15 kr 2024)</a:t>
            </a:r>
          </a:p>
        </p:txBody>
      </p:sp>
    </p:spTree>
    <p:extLst>
      <p:ext uri="{BB962C8B-B14F-4D97-AF65-F5344CB8AC3E}">
        <p14:creationId xmlns:p14="http://schemas.microsoft.com/office/powerpoint/2010/main" val="284557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F129DE-28D4-7045-A2A3-7B2EC165C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Lag om färdtjänst, SFS 1997:736: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11F29B-9D56-9345-B52D-9CE852581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7676100" cy="2788841"/>
          </a:xfrm>
        </p:spPr>
        <p:txBody>
          <a:bodyPr/>
          <a:lstStyle/>
          <a:p>
            <a:r>
              <a:rPr lang="sv-SE" sz="2400" dirty="0"/>
              <a:t>Ur lagtextens 7 §:</a:t>
            </a:r>
          </a:p>
          <a:p>
            <a:endParaRPr lang="sv-SE" sz="2400" dirty="0"/>
          </a:p>
          <a:p>
            <a:pPr lvl="1"/>
            <a:r>
              <a:rPr lang="sv-SE" b="0" i="1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Tillståndet omfattar inte transporter som av någon annan anledning bekostas av det allmänna. Lag (2006:1114).</a:t>
            </a:r>
          </a:p>
          <a:p>
            <a:pPr lvl="2"/>
            <a:r>
              <a:rPr lang="sv-SE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Sjukresor, skolskjuts, </a:t>
            </a:r>
            <a:r>
              <a:rPr lang="sv-SE" dirty="0" err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et.c</a:t>
            </a:r>
            <a:r>
              <a:rPr lang="sv-SE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2"/>
            <a:r>
              <a:rPr lang="sv-SE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Arbetsresor?</a:t>
            </a:r>
            <a:endParaRPr lang="sv-S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3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F129DE-28D4-7045-A2A3-7B2EC165C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8263587" cy="733868"/>
          </a:xfrm>
        </p:spPr>
        <p:txBody>
          <a:bodyPr/>
          <a:lstStyle/>
          <a:p>
            <a:r>
              <a:rPr lang="sv-SE" dirty="0"/>
              <a:t>Merkostnadsersättning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11F29B-9D56-9345-B52D-9CE852581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2031208"/>
            <a:ext cx="8102361" cy="2788841"/>
          </a:xfrm>
        </p:spPr>
        <p:txBody>
          <a:bodyPr/>
          <a:lstStyle/>
          <a:p>
            <a:r>
              <a:rPr lang="sv-SE" sz="2400" dirty="0"/>
              <a:t>Merkostnadsersättning söks av försäkringskassan</a:t>
            </a:r>
          </a:p>
          <a:p>
            <a:pPr lvl="1"/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sökas av den som har en funktionsnedsättning som varar i minst ett år</a:t>
            </a:r>
          </a:p>
          <a:p>
            <a:pPr lvl="1"/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sökas om det finns merkostnader på minst 14.325 kr per år på grund av funktionsnedsättningen</a:t>
            </a:r>
          </a:p>
          <a:p>
            <a:pPr lvl="1"/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kan få mellan 1.433 kr och 3.343 kr per månad beroende på merkostnadens storlek</a:t>
            </a:r>
          </a:p>
        </p:txBody>
      </p:sp>
    </p:spTree>
    <p:extLst>
      <p:ext uri="{BB962C8B-B14F-4D97-AF65-F5344CB8AC3E}">
        <p14:creationId xmlns:p14="http://schemas.microsoft.com/office/powerpoint/2010/main" val="366012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5F129DE-28D4-7045-A2A3-7B2EC165C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8263587" cy="733868"/>
          </a:xfrm>
        </p:spPr>
        <p:txBody>
          <a:bodyPr/>
          <a:lstStyle/>
          <a:p>
            <a:r>
              <a:rPr lang="sv-SE" dirty="0"/>
              <a:t>Tips för den som pendlar långt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11F29B-9D56-9345-B52D-9CE852581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2031208"/>
            <a:ext cx="8102361" cy="2788841"/>
          </a:xfrm>
        </p:spPr>
        <p:txBody>
          <a:bodyPr/>
          <a:lstStyle/>
          <a:p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Planera din resa ungefär som vid riksfärdtjänstresa:</a:t>
            </a:r>
          </a:p>
          <a:p>
            <a:pPr lvl="1"/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Använd taxi till/från </a:t>
            </a:r>
            <a:r>
              <a:rPr lang="sv-S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närmaste station</a:t>
            </a:r>
            <a:endParaRPr lang="sv-S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 med tåg och (</a:t>
            </a:r>
            <a:r>
              <a:rPr lang="sv-S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</a:t>
            </a:r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ledsagarservice</a:t>
            </a:r>
          </a:p>
          <a:p>
            <a:pPr lvl="1"/>
            <a:r>
              <a:rPr lang="sv-S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Västtrafiks och SJ:s tåg i Mellerud är numera tillgängliga och kostnadsfri ledsagarservice går att beställa via telefon/texttelefon, läs mer:</a:t>
            </a:r>
          </a:p>
          <a:p>
            <a:pPr marL="457177" lvl="1" indent="0">
              <a:buNone/>
            </a:pPr>
            <a:r>
              <a:rPr lang="sv-S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https://www.vasttrafik.se/biljetter/mer-om-biljetter/ledsagning/</a:t>
            </a:r>
            <a:endParaRPr lang="sv-S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96037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startsida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B98C2A46-3166-D447-B6C9-8E2A8E127539}"/>
    </a:ext>
  </a:extLst>
</a:theme>
</file>

<file path=ppt/theme/theme2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4FCB92FB74FC47A13B028EA27DF7DD" ma:contentTypeVersion="17" ma:contentTypeDescription="Skapa ett nytt dokument." ma:contentTypeScope="" ma:versionID="2fefe81b0666dc0de2ceb989469049f5">
  <xsd:schema xmlns:xsd="http://www.w3.org/2001/XMLSchema" xmlns:xs="http://www.w3.org/2001/XMLSchema" xmlns:p="http://schemas.microsoft.com/office/2006/metadata/properties" xmlns:ns3="62f5b902-8ff8-4de5-bd96-517fd65040c2" xmlns:ns4="de995cb7-b0d0-4360-9910-17e031477da6" targetNamespace="http://schemas.microsoft.com/office/2006/metadata/properties" ma:root="true" ma:fieldsID="cba9c999991a44ccf6bf047e9cbfdd29" ns3:_="" ns4:_="">
    <xsd:import namespace="62f5b902-8ff8-4de5-bd96-517fd65040c2"/>
    <xsd:import namespace="de995cb7-b0d0-4360-9910-17e031477d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5b902-8ff8-4de5-bd96-517fd65040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95cb7-b0d0-4360-9910-17e031477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995cb7-b0d0-4360-9910-17e031477da6" xsi:nil="true"/>
  </documentManagement>
</p:properties>
</file>

<file path=customXml/itemProps1.xml><?xml version="1.0" encoding="utf-8"?>
<ds:datastoreItem xmlns:ds="http://schemas.openxmlformats.org/officeDocument/2006/customXml" ds:itemID="{ABB383AB-349B-4D1E-82C9-A93274916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5b902-8ff8-4de5-bd96-517fd65040c2"/>
    <ds:schemaRef ds:uri="de995cb7-b0d0-4360-9910-17e031477d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78E819-E66F-4681-96F8-8F08C4A03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9D996-68A6-4A89-8A07-C12961F09942}">
  <ds:schemaRefs>
    <ds:schemaRef ds:uri="http://schemas.microsoft.com/office/2006/documentManagement/types"/>
    <ds:schemaRef ds:uri="de995cb7-b0d0-4360-9910-17e031477da6"/>
    <ds:schemaRef ds:uri="http://purl.org/dc/dcmitype/"/>
    <ds:schemaRef ds:uri="http://schemas.microsoft.com/office/2006/metadata/properties"/>
    <ds:schemaRef ds:uri="http://purl.org/dc/terms/"/>
    <ds:schemaRef ds:uri="62f5b902-8ff8-4de5-bd96-517fd65040c2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450</TotalTime>
  <Words>297</Words>
  <Application>Microsoft Office PowerPoint</Application>
  <PresentationFormat>Bildspel på skärmen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Mellerud startsida</vt:lpstr>
      <vt:lpstr>Mellerud - Innehållssidor</vt:lpstr>
      <vt:lpstr>Arbetsresor med färdtjänst i  Melleruds kommun</vt:lpstr>
      <vt:lpstr>Frågeställning</vt:lpstr>
      <vt:lpstr>Frågeställning</vt:lpstr>
      <vt:lpstr>Melleruds kommun</vt:lpstr>
      <vt:lpstr>Lag om färdtjänst, SFS 1997:736:</vt:lpstr>
      <vt:lpstr>Merkostnadsersättning</vt:lpstr>
      <vt:lpstr>Tips för den som pendlar långt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Johansson</dc:creator>
  <cp:lastModifiedBy>Niclas Nilsson</cp:lastModifiedBy>
  <cp:revision>2</cp:revision>
  <cp:lastPrinted>2024-09-18T11:43:56Z</cp:lastPrinted>
  <dcterms:created xsi:type="dcterms:W3CDTF">2024-09-10T08:22:54Z</dcterms:created>
  <dcterms:modified xsi:type="dcterms:W3CDTF">2024-09-19T06:16:44Z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0x010100FF4FCB92FB74FC47A13B028EA27DF7DD</vt:lpwstr>
  </property>
</Properties>
</file>