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9" r:id="rId3"/>
    <p:sldMasterId id="2147483665"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5143500" type="screen16x9"/>
  <p:notesSz cx="6735763" cy="9866313"/>
  <p:embeddedFontLst>
    <p:embeddedFont>
      <p:font typeface="Arim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Roboto Slab"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y9tLTH4TrE/UBrOMQr9+C0FiB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74"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0" cy="49331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0" cy="493316"/>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5"/>
            <a:ext cx="2918830" cy="49331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5"/>
            <a:ext cx="2918830"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sv-S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898102" y="4686499"/>
            <a:ext cx="493956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p:txBody>
      </p:sp>
      <p:sp>
        <p:nvSpPr>
          <p:cNvPr id="101" name="Google Shape;101;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8" name="Google Shape;168;p1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75" name="Google Shape;175;p11: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81" name="Google Shape;181;p12: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88" name="Google Shape;188;p13: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95" name="Google Shape;195;p14: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01" name="Google Shape;201;p15: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7" name="Google Shape;207;p1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7: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14" name="Google Shape;214;p17: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30" name="Google Shape;230;p18: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37" name="Google Shape;237;p19: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1" name="Google Shape;111;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43" name="Google Shape;243;p20: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sv-S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Strategi: 3V,  varumärkesplattform, emplyer branding, HR-utveckling </a:t>
            </a:r>
            <a:endParaRPr/>
          </a:p>
          <a:p>
            <a:pPr marL="0" marR="0" lvl="0" indent="0" algn="l" rtl="0">
              <a:lnSpc>
                <a:spcPct val="100000"/>
              </a:lnSpc>
              <a:spcBef>
                <a:spcPts val="0"/>
              </a:spcBef>
              <a:spcAft>
                <a:spcPts val="0"/>
              </a:spcAft>
              <a:buClr>
                <a:schemeClr val="dk1"/>
              </a:buClr>
              <a:buSzPts val="300"/>
              <a:buFont typeface="Calibri"/>
              <a:buNone/>
            </a:pPr>
            <a:r>
              <a:rPr lang="sv-SE" sz="1200" b="0" i="0" u="none" strike="noStrike" cap="none">
                <a:solidFill>
                  <a:schemeClr val="dk1"/>
                </a:solidFill>
                <a:latin typeface="Calibri"/>
                <a:ea typeface="Calibri"/>
                <a:cs typeface="Calibri"/>
                <a:sym typeface="Calibri"/>
              </a:rPr>
              <a:t>Förändringsarbete: Change management, medarbetarskap, processledning, arbetsmiljö, spridning av strategi mm</a:t>
            </a:r>
            <a:endParaRPr/>
          </a:p>
        </p:txBody>
      </p:sp>
      <p:sp>
        <p:nvSpPr>
          <p:cNvPr id="249" name="Google Shape;249;p2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73577" y="4686499"/>
            <a:ext cx="5388609"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73577" y="4686499"/>
            <a:ext cx="5388609"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txBox="1">
            <a:spLocks noGrp="1"/>
          </p:cNvSpPr>
          <p:nvPr>
            <p:ph type="body" idx="1"/>
          </p:nvPr>
        </p:nvSpPr>
        <p:spPr>
          <a:xfrm>
            <a:off x="673577" y="4686499"/>
            <a:ext cx="5388609"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26" name="Google Shape;126;p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32" name="Google Shape;132;p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39" name="Google Shape;139;p5:notes"/>
          <p:cNvSpPr txBox="1">
            <a:spLocks noGrp="1"/>
          </p:cNvSpPr>
          <p:nvPr>
            <p:ph type="sldNum" idx="12"/>
          </p:nvPr>
        </p:nvSpPr>
        <p:spPr>
          <a:xfrm>
            <a:off x="3815372" y="9371285"/>
            <a:ext cx="2918831" cy="4933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4" name="Google Shape;144;p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6" name="Google Shape;156;p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73577" y="4686499"/>
            <a:ext cx="5388609"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2" name="Google Shape;162;p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13"/>
        <p:cNvGrpSpPr/>
        <p:nvPr/>
      </p:nvGrpSpPr>
      <p:grpSpPr>
        <a:xfrm>
          <a:off x="0" y="0"/>
          <a:ext cx="0" cy="0"/>
          <a:chOff x="0" y="0"/>
          <a:chExt cx="0" cy="0"/>
        </a:xfrm>
      </p:grpSpPr>
      <p:sp>
        <p:nvSpPr>
          <p:cNvPr id="14" name="Google Shape;14;p26"/>
          <p:cNvSpPr txBox="1">
            <a:spLocks noGrp="1"/>
          </p:cNvSpPr>
          <p:nvPr>
            <p:ph type="title"/>
          </p:nvPr>
        </p:nvSpPr>
        <p:spPr>
          <a:xfrm>
            <a:off x="1835696" y="843558"/>
            <a:ext cx="5518500" cy="17412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Roboto Slab"/>
                <a:ea typeface="Roboto Slab"/>
                <a:cs typeface="Roboto Slab"/>
                <a:sym typeface="Roboto Slab"/>
              </a:defRPr>
            </a:lvl1pPr>
            <a:lvl2pPr marR="0" lvl="1"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2pPr>
            <a:lvl3pPr marR="0" lvl="2"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3pPr>
            <a:lvl4pPr marR="0" lvl="3"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4pPr>
            <a:lvl5pPr marR="0" lvl="4"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5pPr>
            <a:lvl6pPr marR="0" lvl="5"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6pPr>
            <a:lvl7pPr marR="0" lvl="6"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7pPr>
            <a:lvl8pPr marR="0" lvl="7"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8pPr>
            <a:lvl9pPr marR="0" lvl="8"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9pPr>
          </a:lstStyle>
          <a:p>
            <a:endParaRPr/>
          </a:p>
        </p:txBody>
      </p:sp>
      <p:sp>
        <p:nvSpPr>
          <p:cNvPr id="15" name="Google Shape;15;p26"/>
          <p:cNvSpPr txBox="1">
            <a:spLocks noGrp="1"/>
          </p:cNvSpPr>
          <p:nvPr>
            <p:ph type="body" idx="1"/>
          </p:nvPr>
        </p:nvSpPr>
        <p:spPr>
          <a:xfrm>
            <a:off x="1812725" y="2652116"/>
            <a:ext cx="5518500" cy="5961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2pPr>
            <a:lvl3pPr marL="1371600" marR="0" lvl="2"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3pPr>
            <a:lvl4pPr marL="1828800" marR="0" lvl="3"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4pPr>
            <a:lvl5pPr marL="2286000" marR="0" lvl="4"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5pPr>
            <a:lvl6pPr marL="2743200" marR="0" lvl="5"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6pPr>
            <a:lvl7pPr marL="3200400" marR="0" lvl="6"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7pPr>
            <a:lvl8pPr marL="3657600" marR="0" lvl="7"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8pPr>
            <a:lvl9pPr marL="4114800" marR="0" lvl="8"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350390"/>
            <a:ext cx="8229600" cy="56517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30"/>
          <p:cNvSpPr txBox="1">
            <a:spLocks noGrp="1"/>
          </p:cNvSpPr>
          <p:nvPr>
            <p:ph type="body" idx="1"/>
          </p:nvPr>
        </p:nvSpPr>
        <p:spPr>
          <a:xfrm>
            <a:off x="457200" y="915566"/>
            <a:ext cx="8229600" cy="3678658"/>
          </a:xfrm>
          <a:prstGeom prst="rect">
            <a:avLst/>
          </a:prstGeom>
          <a:noFill/>
          <a:ln>
            <a:noFill/>
          </a:ln>
        </p:spPr>
        <p:txBody>
          <a:bodyPr spcFirstLastPara="1" wrap="square" lIns="91425" tIns="91425" rIns="91425" bIns="91425" anchor="t" anchorCtr="0">
            <a:noAutofit/>
          </a:bodyPr>
          <a:lstStyle>
            <a:lvl1pPr marL="457200" marR="0" lvl="0" indent="-350520" algn="l">
              <a:lnSpc>
                <a:spcPct val="100000"/>
              </a:lnSpc>
              <a:spcBef>
                <a:spcPts val="320"/>
              </a:spcBef>
              <a:spcAft>
                <a:spcPts val="0"/>
              </a:spcAft>
              <a:buClr>
                <a:schemeClr val="accent4"/>
              </a:buClr>
              <a:buSzPts val="192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dt" idx="10"/>
          </p:nvPr>
        </p:nvSpPr>
        <p:spPr>
          <a:xfrm>
            <a:off x="457200" y="4767262"/>
            <a:ext cx="1090463" cy="27463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1835696" y="843558"/>
            <a:ext cx="5518500" cy="17412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Roboto Slab"/>
                <a:ea typeface="Roboto Slab"/>
                <a:cs typeface="Roboto Slab"/>
                <a:sym typeface="Roboto Slab"/>
              </a:defRPr>
            </a:lvl1pPr>
            <a:lvl2pPr marR="0" lvl="1"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2pPr>
            <a:lvl3pPr marR="0" lvl="2"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3pPr>
            <a:lvl4pPr marR="0" lvl="3"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4pPr>
            <a:lvl5pPr marR="0" lvl="4"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5pPr>
            <a:lvl6pPr marR="0" lvl="5"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6pPr>
            <a:lvl7pPr marR="0" lvl="6"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7pPr>
            <a:lvl8pPr marR="0" lvl="7"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8pPr>
            <a:lvl9pPr marR="0" lvl="8" algn="l">
              <a:lnSpc>
                <a:spcPct val="100000"/>
              </a:lnSpc>
              <a:spcBef>
                <a:spcPts val="0"/>
              </a:spcBef>
              <a:spcAft>
                <a:spcPts val="0"/>
              </a:spcAft>
              <a:buClr>
                <a:srgbClr val="000000"/>
              </a:buClr>
              <a:buSzPts val="2000"/>
              <a:buFont typeface="Arimo"/>
              <a:buNone/>
              <a:defRPr sz="2000" b="0" i="0" u="none" strike="noStrike" cap="none">
                <a:solidFill>
                  <a:srgbClr val="000000"/>
                </a:solidFill>
                <a:latin typeface="Arimo"/>
                <a:ea typeface="Arimo"/>
                <a:cs typeface="Arimo"/>
                <a:sym typeface="Arimo"/>
              </a:defRPr>
            </a:lvl9pPr>
          </a:lstStyle>
          <a:p>
            <a:endParaRPr/>
          </a:p>
        </p:txBody>
      </p:sp>
      <p:sp>
        <p:nvSpPr>
          <p:cNvPr id="64" name="Google Shape;64;p33"/>
          <p:cNvSpPr txBox="1">
            <a:spLocks noGrp="1"/>
          </p:cNvSpPr>
          <p:nvPr>
            <p:ph type="body" idx="1"/>
          </p:nvPr>
        </p:nvSpPr>
        <p:spPr>
          <a:xfrm>
            <a:off x="1812725" y="2652116"/>
            <a:ext cx="5518500" cy="5961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2pPr>
            <a:lvl3pPr marL="1371600" marR="0" lvl="2"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3pPr>
            <a:lvl4pPr marL="1828800" marR="0" lvl="3"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4pPr>
            <a:lvl5pPr marL="2286000" marR="0" lvl="4" indent="-22860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Helvetica Neue"/>
                <a:ea typeface="Helvetica Neue"/>
                <a:cs typeface="Helvetica Neue"/>
                <a:sym typeface="Helvetica Neue"/>
              </a:defRPr>
            </a:lvl5pPr>
            <a:lvl6pPr marL="2743200" marR="0" lvl="5"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6pPr>
            <a:lvl7pPr marL="3200400" marR="0" lvl="6"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7pPr>
            <a:lvl8pPr marL="3657600" marR="0" lvl="7"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8pPr>
            <a:lvl9pPr marL="4114800" marR="0" lvl="8" indent="-381000" algn="l">
              <a:lnSpc>
                <a:spcPct val="100000"/>
              </a:lnSpc>
              <a:spcBef>
                <a:spcPts val="400"/>
              </a:spcBef>
              <a:spcAft>
                <a:spcPts val="0"/>
              </a:spcAft>
              <a:buClr>
                <a:schemeClr val="accent6"/>
              </a:buClr>
              <a:buSzPts val="2400"/>
              <a:buFont typeface="Arial"/>
              <a:buChar char="•"/>
              <a:defRPr sz="2400" b="0" i="0" u="none" strike="noStrike" cap="none">
                <a:solidFill>
                  <a:srgbClr val="000000"/>
                </a:solidFill>
                <a:latin typeface="Arimo"/>
                <a:ea typeface="Arimo"/>
                <a:cs typeface="Arimo"/>
                <a:sym typeface="Arim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457200" y="350390"/>
            <a:ext cx="8229600" cy="56517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34"/>
          <p:cNvSpPr txBox="1">
            <a:spLocks noGrp="1"/>
          </p:cNvSpPr>
          <p:nvPr>
            <p:ph type="body" idx="1"/>
          </p:nvPr>
        </p:nvSpPr>
        <p:spPr>
          <a:xfrm>
            <a:off x="457200" y="915566"/>
            <a:ext cx="4038599" cy="3678658"/>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2"/>
          </p:nvPr>
        </p:nvSpPr>
        <p:spPr>
          <a:xfrm>
            <a:off x="4648200" y="915566"/>
            <a:ext cx="4038599" cy="3678658"/>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dt" idx="10"/>
          </p:nvPr>
        </p:nvSpPr>
        <p:spPr>
          <a:xfrm>
            <a:off x="457200" y="4767262"/>
            <a:ext cx="1162471" cy="27463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70"/>
        <p:cNvGrpSpPr/>
        <p:nvPr/>
      </p:nvGrpSpPr>
      <p:grpSpPr>
        <a:xfrm>
          <a:off x="0" y="0"/>
          <a:ext cx="0" cy="0"/>
          <a:chOff x="0" y="0"/>
          <a:chExt cx="0" cy="0"/>
        </a:xfrm>
      </p:grpSpPr>
      <p:sp>
        <p:nvSpPr>
          <p:cNvPr id="71" name="Google Shape;71;p35"/>
          <p:cNvSpPr txBox="1">
            <a:spLocks noGrp="1"/>
          </p:cNvSpPr>
          <p:nvPr>
            <p:ph type="title"/>
          </p:nvPr>
        </p:nvSpPr>
        <p:spPr>
          <a:xfrm>
            <a:off x="457200" y="206375"/>
            <a:ext cx="8229600" cy="49316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5"/>
          <p:cNvSpPr txBox="1">
            <a:spLocks noGrp="1"/>
          </p:cNvSpPr>
          <p:nvPr>
            <p:ph type="body" idx="1"/>
          </p:nvPr>
        </p:nvSpPr>
        <p:spPr>
          <a:xfrm>
            <a:off x="457200" y="1150937"/>
            <a:ext cx="4040187" cy="481011"/>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body" idx="2"/>
          </p:nvPr>
        </p:nvSpPr>
        <p:spPr>
          <a:xfrm>
            <a:off x="457200" y="1631950"/>
            <a:ext cx="4040187" cy="296227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3"/>
          </p:nvPr>
        </p:nvSpPr>
        <p:spPr>
          <a:xfrm>
            <a:off x="4645025" y="1150937"/>
            <a:ext cx="4041774" cy="481011"/>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body" idx="4"/>
          </p:nvPr>
        </p:nvSpPr>
        <p:spPr>
          <a:xfrm>
            <a:off x="4645025" y="1631950"/>
            <a:ext cx="4041774" cy="296227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dt" idx="10"/>
          </p:nvPr>
        </p:nvSpPr>
        <p:spPr>
          <a:xfrm>
            <a:off x="457200" y="4767262"/>
            <a:ext cx="3826768" cy="27463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84" name="Google Shape;84;p32"/>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50520" algn="l">
              <a:lnSpc>
                <a:spcPct val="100000"/>
              </a:lnSpc>
              <a:spcBef>
                <a:spcPts val="320"/>
              </a:spcBef>
              <a:spcAft>
                <a:spcPts val="0"/>
              </a:spcAft>
              <a:buClr>
                <a:schemeClr val="accent4"/>
              </a:buClr>
              <a:buSzPts val="192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32"/>
          <p:cNvSpPr txBox="1">
            <a:spLocks noGrp="1"/>
          </p:cNvSpPr>
          <p:nvPr>
            <p:ph type="dt" idx="10"/>
          </p:nvPr>
        </p:nvSpPr>
        <p:spPr>
          <a:xfrm>
            <a:off x="457200" y="4767262"/>
            <a:ext cx="1090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88" name="Google Shape;88;p40"/>
          <p:cNvSpPr txBox="1">
            <a:spLocks noGrp="1"/>
          </p:cNvSpPr>
          <p:nvPr>
            <p:ph type="body" idx="1"/>
          </p:nvPr>
        </p:nvSpPr>
        <p:spPr>
          <a:xfrm>
            <a:off x="457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0"/>
          <p:cNvSpPr txBox="1">
            <a:spLocks noGrp="1"/>
          </p:cNvSpPr>
          <p:nvPr>
            <p:ph type="body" idx="2"/>
          </p:nvPr>
        </p:nvSpPr>
        <p:spPr>
          <a:xfrm>
            <a:off x="4648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40"/>
          <p:cNvSpPr txBox="1">
            <a:spLocks noGrp="1"/>
          </p:cNvSpPr>
          <p:nvPr>
            <p:ph type="dt" idx="10"/>
          </p:nvPr>
        </p:nvSpPr>
        <p:spPr>
          <a:xfrm>
            <a:off x="457200" y="4767262"/>
            <a:ext cx="1162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91"/>
        <p:cNvGrpSpPr/>
        <p:nvPr/>
      </p:nvGrpSpPr>
      <p:grpSpPr>
        <a:xfrm>
          <a:off x="0" y="0"/>
          <a:ext cx="0" cy="0"/>
          <a:chOff x="0" y="0"/>
          <a:chExt cx="0" cy="0"/>
        </a:xfrm>
      </p:grpSpPr>
      <p:sp>
        <p:nvSpPr>
          <p:cNvPr id="92" name="Google Shape;92;p41"/>
          <p:cNvSpPr txBox="1">
            <a:spLocks noGrp="1"/>
          </p:cNvSpPr>
          <p:nvPr>
            <p:ph type="title"/>
          </p:nvPr>
        </p:nvSpPr>
        <p:spPr>
          <a:xfrm>
            <a:off x="457200" y="206375"/>
            <a:ext cx="8229600" cy="493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3" name="Google Shape;93;p41"/>
          <p:cNvSpPr txBox="1">
            <a:spLocks noGrp="1"/>
          </p:cNvSpPr>
          <p:nvPr>
            <p:ph type="body" idx="1"/>
          </p:nvPr>
        </p:nvSpPr>
        <p:spPr>
          <a:xfrm>
            <a:off x="457200" y="1150937"/>
            <a:ext cx="40401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41"/>
          <p:cNvSpPr txBox="1">
            <a:spLocks noGrp="1"/>
          </p:cNvSpPr>
          <p:nvPr>
            <p:ph type="body" idx="2"/>
          </p:nvPr>
        </p:nvSpPr>
        <p:spPr>
          <a:xfrm>
            <a:off x="457200" y="1631950"/>
            <a:ext cx="40401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5" name="Google Shape;95;p41"/>
          <p:cNvSpPr txBox="1">
            <a:spLocks noGrp="1"/>
          </p:cNvSpPr>
          <p:nvPr>
            <p:ph type="body" idx="3"/>
          </p:nvPr>
        </p:nvSpPr>
        <p:spPr>
          <a:xfrm>
            <a:off x="4645025" y="1150937"/>
            <a:ext cx="40419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Google Shape;96;p41"/>
          <p:cNvSpPr txBox="1">
            <a:spLocks noGrp="1"/>
          </p:cNvSpPr>
          <p:nvPr>
            <p:ph type="body" idx="4"/>
          </p:nvPr>
        </p:nvSpPr>
        <p:spPr>
          <a:xfrm>
            <a:off x="4645025" y="1631950"/>
            <a:ext cx="40419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7" name="Google Shape;97;p41"/>
          <p:cNvSpPr txBox="1">
            <a:spLocks noGrp="1"/>
          </p:cNvSpPr>
          <p:nvPr>
            <p:ph type="dt" idx="10"/>
          </p:nvPr>
        </p:nvSpPr>
        <p:spPr>
          <a:xfrm>
            <a:off x="457200" y="4767262"/>
            <a:ext cx="38268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8" name="Google Shape;18;p43"/>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50520" algn="l">
              <a:lnSpc>
                <a:spcPct val="100000"/>
              </a:lnSpc>
              <a:spcBef>
                <a:spcPts val="320"/>
              </a:spcBef>
              <a:spcAft>
                <a:spcPts val="0"/>
              </a:spcAft>
              <a:buClr>
                <a:schemeClr val="accent4"/>
              </a:buClr>
              <a:buSzPts val="192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43"/>
          <p:cNvSpPr txBox="1">
            <a:spLocks noGrp="1"/>
          </p:cNvSpPr>
          <p:nvPr>
            <p:ph type="dt" idx="10"/>
          </p:nvPr>
        </p:nvSpPr>
        <p:spPr>
          <a:xfrm>
            <a:off x="457200" y="4767262"/>
            <a:ext cx="1090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0"/>
        <p:cNvGrpSpPr/>
        <p:nvPr/>
      </p:nvGrpSpPr>
      <p:grpSpPr>
        <a:xfrm>
          <a:off x="0" y="0"/>
          <a:ext cx="0" cy="0"/>
          <a:chOff x="0" y="0"/>
          <a:chExt cx="0" cy="0"/>
        </a:xfrm>
      </p:grpSpPr>
      <p:sp>
        <p:nvSpPr>
          <p:cNvPr id="21" name="Google Shape;21;p44"/>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2" name="Google Shape;22;p44"/>
          <p:cNvSpPr txBox="1">
            <a:spLocks noGrp="1"/>
          </p:cNvSpPr>
          <p:nvPr>
            <p:ph type="body" idx="1"/>
          </p:nvPr>
        </p:nvSpPr>
        <p:spPr>
          <a:xfrm>
            <a:off x="457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4"/>
          <p:cNvSpPr txBox="1">
            <a:spLocks noGrp="1"/>
          </p:cNvSpPr>
          <p:nvPr>
            <p:ph type="body" idx="2"/>
          </p:nvPr>
        </p:nvSpPr>
        <p:spPr>
          <a:xfrm>
            <a:off x="4648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4"/>
          <p:cNvSpPr txBox="1">
            <a:spLocks noGrp="1"/>
          </p:cNvSpPr>
          <p:nvPr>
            <p:ph type="dt" idx="10"/>
          </p:nvPr>
        </p:nvSpPr>
        <p:spPr>
          <a:xfrm>
            <a:off x="457200" y="4767262"/>
            <a:ext cx="1162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457200" y="206375"/>
            <a:ext cx="8229600" cy="493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27" name="Google Shape;27;p45"/>
          <p:cNvSpPr txBox="1">
            <a:spLocks noGrp="1"/>
          </p:cNvSpPr>
          <p:nvPr>
            <p:ph type="body" idx="1"/>
          </p:nvPr>
        </p:nvSpPr>
        <p:spPr>
          <a:xfrm>
            <a:off x="457200" y="1150937"/>
            <a:ext cx="40401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 name="Google Shape;28;p45"/>
          <p:cNvSpPr txBox="1">
            <a:spLocks noGrp="1"/>
          </p:cNvSpPr>
          <p:nvPr>
            <p:ph type="body" idx="2"/>
          </p:nvPr>
        </p:nvSpPr>
        <p:spPr>
          <a:xfrm>
            <a:off x="457200" y="1631950"/>
            <a:ext cx="40401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 name="Google Shape;29;p45"/>
          <p:cNvSpPr txBox="1">
            <a:spLocks noGrp="1"/>
          </p:cNvSpPr>
          <p:nvPr>
            <p:ph type="body" idx="3"/>
          </p:nvPr>
        </p:nvSpPr>
        <p:spPr>
          <a:xfrm>
            <a:off x="4645025" y="1150937"/>
            <a:ext cx="40419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Google Shape;30;p45"/>
          <p:cNvSpPr txBox="1">
            <a:spLocks noGrp="1"/>
          </p:cNvSpPr>
          <p:nvPr>
            <p:ph type="body" idx="4"/>
          </p:nvPr>
        </p:nvSpPr>
        <p:spPr>
          <a:xfrm>
            <a:off x="4645025" y="1631950"/>
            <a:ext cx="40419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1" name="Google Shape;31;p45"/>
          <p:cNvSpPr txBox="1">
            <a:spLocks noGrp="1"/>
          </p:cNvSpPr>
          <p:nvPr>
            <p:ph type="dt" idx="10"/>
          </p:nvPr>
        </p:nvSpPr>
        <p:spPr>
          <a:xfrm>
            <a:off x="457200" y="4767262"/>
            <a:ext cx="38268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39" name="Google Shape;39;p28"/>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50520" algn="l">
              <a:lnSpc>
                <a:spcPct val="100000"/>
              </a:lnSpc>
              <a:spcBef>
                <a:spcPts val="320"/>
              </a:spcBef>
              <a:spcAft>
                <a:spcPts val="0"/>
              </a:spcAft>
              <a:buClr>
                <a:schemeClr val="accent4"/>
              </a:buClr>
              <a:buSzPts val="192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dt" idx="10"/>
          </p:nvPr>
        </p:nvSpPr>
        <p:spPr>
          <a:xfrm>
            <a:off x="457200" y="4767262"/>
            <a:ext cx="1090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43" name="Google Shape;43;p37"/>
          <p:cNvSpPr txBox="1">
            <a:spLocks noGrp="1"/>
          </p:cNvSpPr>
          <p:nvPr>
            <p:ph type="body" idx="1"/>
          </p:nvPr>
        </p:nvSpPr>
        <p:spPr>
          <a:xfrm>
            <a:off x="457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7"/>
          <p:cNvSpPr txBox="1">
            <a:spLocks noGrp="1"/>
          </p:cNvSpPr>
          <p:nvPr>
            <p:ph type="body" idx="2"/>
          </p:nvPr>
        </p:nvSpPr>
        <p:spPr>
          <a:xfrm>
            <a:off x="4648200" y="915566"/>
            <a:ext cx="4038600" cy="36786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7"/>
          <p:cNvSpPr txBox="1">
            <a:spLocks noGrp="1"/>
          </p:cNvSpPr>
          <p:nvPr>
            <p:ph type="dt" idx="10"/>
          </p:nvPr>
        </p:nvSpPr>
        <p:spPr>
          <a:xfrm>
            <a:off x="457200" y="4767262"/>
            <a:ext cx="11625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457200" y="206375"/>
            <a:ext cx="8229600" cy="493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48" name="Google Shape;48;p38"/>
          <p:cNvSpPr txBox="1">
            <a:spLocks noGrp="1"/>
          </p:cNvSpPr>
          <p:nvPr>
            <p:ph type="body" idx="1"/>
          </p:nvPr>
        </p:nvSpPr>
        <p:spPr>
          <a:xfrm>
            <a:off x="457200" y="1150937"/>
            <a:ext cx="40401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38"/>
          <p:cNvSpPr txBox="1">
            <a:spLocks noGrp="1"/>
          </p:cNvSpPr>
          <p:nvPr>
            <p:ph type="body" idx="2"/>
          </p:nvPr>
        </p:nvSpPr>
        <p:spPr>
          <a:xfrm>
            <a:off x="457200" y="1631950"/>
            <a:ext cx="40401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38"/>
          <p:cNvSpPr txBox="1">
            <a:spLocks noGrp="1"/>
          </p:cNvSpPr>
          <p:nvPr>
            <p:ph type="body" idx="3"/>
          </p:nvPr>
        </p:nvSpPr>
        <p:spPr>
          <a:xfrm>
            <a:off x="4645025" y="1150937"/>
            <a:ext cx="4041900" cy="480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Google Shape;51;p38"/>
          <p:cNvSpPr txBox="1">
            <a:spLocks noGrp="1"/>
          </p:cNvSpPr>
          <p:nvPr>
            <p:ph type="body" idx="4"/>
          </p:nvPr>
        </p:nvSpPr>
        <p:spPr>
          <a:xfrm>
            <a:off x="4645025" y="1631950"/>
            <a:ext cx="4041900" cy="29622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Google Shape;52;p38"/>
          <p:cNvSpPr txBox="1">
            <a:spLocks noGrp="1"/>
          </p:cNvSpPr>
          <p:nvPr>
            <p:ph type="dt" idx="10"/>
          </p:nvPr>
        </p:nvSpPr>
        <p:spPr>
          <a:xfrm>
            <a:off x="457200" y="4767262"/>
            <a:ext cx="3826800" cy="27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5"/>
          <p:cNvPicPr preferRelativeResize="0"/>
          <p:nvPr/>
        </p:nvPicPr>
        <p:blipFill rotWithShape="1">
          <a:blip r:embed="rId7">
            <a:alphaModFix/>
          </a:blip>
          <a:srcRect/>
          <a:stretch/>
        </p:blipFill>
        <p:spPr>
          <a:xfrm>
            <a:off x="7677402" y="4731989"/>
            <a:ext cx="1201350" cy="42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27"/>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 name="Google Shape;36;p27"/>
          <p:cNvPicPr preferRelativeResize="0"/>
          <p:nvPr/>
        </p:nvPicPr>
        <p:blipFill rotWithShape="1">
          <a:blip r:embed="rId6">
            <a:alphaModFix/>
          </a:blip>
          <a:srcRect/>
          <a:stretch/>
        </p:blipFill>
        <p:spPr>
          <a:xfrm>
            <a:off x="7677402" y="4731989"/>
            <a:ext cx="1201350" cy="42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350390"/>
            <a:ext cx="8229600" cy="56517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29"/>
          <p:cNvSpPr txBox="1">
            <a:spLocks noGrp="1"/>
          </p:cNvSpPr>
          <p:nvPr>
            <p:ph type="body" idx="1"/>
          </p:nvPr>
        </p:nvSpPr>
        <p:spPr>
          <a:xfrm>
            <a:off x="457200" y="915566"/>
            <a:ext cx="8229600" cy="3678658"/>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Google Shape;57;p29"/>
          <p:cNvPicPr preferRelativeResize="0"/>
          <p:nvPr/>
        </p:nvPicPr>
        <p:blipFill rotWithShape="1">
          <a:blip r:embed="rId7">
            <a:alphaModFix/>
          </a:blip>
          <a:srcRect/>
          <a:stretch/>
        </p:blipFill>
        <p:spPr>
          <a:xfrm>
            <a:off x="7677402" y="4731989"/>
            <a:ext cx="1201349" cy="42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000"/>
              <a:buFont typeface="Roboto Slab"/>
              <a:buNone/>
              <a:defRPr sz="2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31"/>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1" name="Google Shape;81;p31"/>
          <p:cNvPicPr preferRelativeResize="0"/>
          <p:nvPr/>
        </p:nvPicPr>
        <p:blipFill rotWithShape="1">
          <a:blip r:embed="rId6">
            <a:alphaModFix/>
          </a:blip>
          <a:srcRect/>
          <a:stretch/>
        </p:blipFill>
        <p:spPr>
          <a:xfrm>
            <a:off x="7677402" y="4731989"/>
            <a:ext cx="1201350" cy="42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32495" y="-878175"/>
            <a:ext cx="9180510" cy="6108107"/>
          </a:xfrm>
          <a:prstGeom prst="rect">
            <a:avLst/>
          </a:prstGeom>
          <a:noFill/>
          <a:ln>
            <a:noFill/>
          </a:ln>
        </p:spPr>
      </p:pic>
      <p:sp>
        <p:nvSpPr>
          <p:cNvPr id="104" name="Google Shape;104;p1"/>
          <p:cNvSpPr/>
          <p:nvPr/>
        </p:nvSpPr>
        <p:spPr>
          <a:xfrm>
            <a:off x="802150" y="3035750"/>
            <a:ext cx="4167300" cy="18207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896425" y="3539850"/>
            <a:ext cx="5230800" cy="705000"/>
          </a:xfrm>
          <a:prstGeom prst="rect">
            <a:avLst/>
          </a:prstGeom>
          <a:noFill/>
          <a:ln>
            <a:noFill/>
          </a:ln>
          <a:effectLst>
            <a:outerShdw blurRad="76200" rotWithShape="0">
              <a:srgbClr val="000000">
                <a:alpha val="54117"/>
              </a:srgbClr>
            </a:outerShdw>
          </a:effectLst>
        </p:spPr>
        <p:txBody>
          <a:bodyPr spcFirstLastPara="1" wrap="square" lIns="26775" tIns="26775" rIns="26775" bIns="26775" anchor="ctr" anchorCtr="0">
            <a:noAutofit/>
          </a:bodyPr>
          <a:lstStyle/>
          <a:p>
            <a:pPr marL="0" marR="0" lvl="0" indent="0" algn="l" rtl="0">
              <a:lnSpc>
                <a:spcPct val="90000"/>
              </a:lnSpc>
              <a:spcBef>
                <a:spcPts val="0"/>
              </a:spcBef>
              <a:spcAft>
                <a:spcPts val="0"/>
              </a:spcAft>
              <a:buNone/>
            </a:pPr>
            <a:r>
              <a:rPr lang="sv-SE" sz="2000" b="0" i="0" u="none" strike="noStrike" cap="none">
                <a:solidFill>
                  <a:srgbClr val="FFFFFF"/>
                </a:solidFill>
                <a:latin typeface="Roboto Slab"/>
                <a:ea typeface="Roboto Slab"/>
                <a:cs typeface="Roboto Slab"/>
                <a:sym typeface="Roboto Slab"/>
              </a:rPr>
              <a:t>Slutrapport - </a:t>
            </a:r>
            <a:endParaRPr sz="2000" b="0" i="0" u="none" strike="noStrike" cap="none">
              <a:solidFill>
                <a:srgbClr val="FFFFFF"/>
              </a:solidFill>
              <a:latin typeface="Roboto Slab"/>
              <a:ea typeface="Roboto Slab"/>
              <a:cs typeface="Roboto Slab"/>
              <a:sym typeface="Roboto Slab"/>
            </a:endParaRPr>
          </a:p>
          <a:p>
            <a:pPr marL="0" marR="0" lvl="0" indent="0" algn="l" rtl="0">
              <a:lnSpc>
                <a:spcPct val="90000"/>
              </a:lnSpc>
              <a:spcBef>
                <a:spcPts val="0"/>
              </a:spcBef>
              <a:spcAft>
                <a:spcPts val="0"/>
              </a:spcAft>
              <a:buNone/>
            </a:pPr>
            <a:r>
              <a:rPr lang="sv-SE" sz="2000" b="0" i="0" u="none" strike="noStrike" cap="none">
                <a:solidFill>
                  <a:srgbClr val="FFFFFF"/>
                </a:solidFill>
                <a:latin typeface="Roboto Slab"/>
                <a:ea typeface="Roboto Slab"/>
                <a:cs typeface="Roboto Slab"/>
                <a:sym typeface="Roboto Slab"/>
              </a:rPr>
              <a:t>Dalslandssamverkan</a:t>
            </a:r>
            <a:endParaRPr sz="2000" b="0" i="0" u="none" strike="noStrike" cap="none">
              <a:solidFill>
                <a:srgbClr val="FFFFFF"/>
              </a:solidFill>
              <a:latin typeface="Roboto Slab"/>
              <a:ea typeface="Roboto Slab"/>
              <a:cs typeface="Roboto Slab"/>
              <a:sym typeface="Roboto Slab"/>
            </a:endParaRPr>
          </a:p>
        </p:txBody>
      </p:sp>
      <p:sp>
        <p:nvSpPr>
          <p:cNvPr id="106" name="Google Shape;106;p1"/>
          <p:cNvSpPr/>
          <p:nvPr/>
        </p:nvSpPr>
        <p:spPr>
          <a:xfrm>
            <a:off x="896425" y="4392000"/>
            <a:ext cx="3507300" cy="227100"/>
          </a:xfrm>
          <a:prstGeom prst="rect">
            <a:avLst/>
          </a:prstGeom>
          <a:noFill/>
          <a:ln>
            <a:noFill/>
          </a:ln>
          <a:effectLst>
            <a:outerShdw blurRad="76200" rotWithShape="0">
              <a:srgbClr val="000000">
                <a:alpha val="54117"/>
              </a:srgbClr>
            </a:outerShdw>
          </a:effectLst>
        </p:spPr>
        <p:txBody>
          <a:bodyPr spcFirstLastPara="1" wrap="square" lIns="26775" tIns="26775" rIns="26775" bIns="26775" anchor="ctr" anchorCtr="0">
            <a:noAutofit/>
          </a:bodyPr>
          <a:lstStyle/>
          <a:p>
            <a:pPr marL="0" marR="0" lvl="0" indent="0" algn="l" rtl="0">
              <a:lnSpc>
                <a:spcPct val="90000"/>
              </a:lnSpc>
              <a:spcBef>
                <a:spcPts val="0"/>
              </a:spcBef>
              <a:spcAft>
                <a:spcPts val="0"/>
              </a:spcAft>
              <a:buClr>
                <a:srgbClr val="FFFFFF"/>
              </a:buClr>
              <a:buSzPts val="300"/>
              <a:buFont typeface="Helvetica Neue"/>
              <a:buNone/>
            </a:pPr>
            <a:r>
              <a:rPr lang="sv-SE" sz="1200" b="0" i="0" u="none" strike="noStrike" cap="none">
                <a:solidFill>
                  <a:srgbClr val="FFFFFF"/>
                </a:solidFill>
                <a:latin typeface="Arial"/>
                <a:ea typeface="Arial"/>
                <a:cs typeface="Arial"/>
                <a:sym typeface="Arial"/>
              </a:rPr>
              <a:t>Charlotte Wäreborn Schultz och Leif Helgman</a:t>
            </a:r>
            <a:endParaRPr sz="1200" b="0" i="0" u="none" strike="noStrike" cap="none">
              <a:solidFill>
                <a:srgbClr val="FFFFFF"/>
              </a:solidFill>
              <a:latin typeface="Arial"/>
              <a:ea typeface="Arial"/>
              <a:cs typeface="Arial"/>
              <a:sym typeface="Arial"/>
            </a:endParaRPr>
          </a:p>
        </p:txBody>
      </p:sp>
      <p:pic>
        <p:nvPicPr>
          <p:cNvPr id="107" name="Google Shape;107;p1"/>
          <p:cNvPicPr preferRelativeResize="0"/>
          <p:nvPr/>
        </p:nvPicPr>
        <p:blipFill rotWithShape="1">
          <a:blip r:embed="rId4">
            <a:alphaModFix/>
          </a:blip>
          <a:srcRect/>
          <a:stretch/>
        </p:blipFill>
        <p:spPr>
          <a:xfrm>
            <a:off x="896425" y="3035750"/>
            <a:ext cx="1265035" cy="445925"/>
          </a:xfrm>
          <a:prstGeom prst="rect">
            <a:avLst/>
          </a:prstGeom>
          <a:noFill/>
          <a:ln>
            <a:noFill/>
          </a:ln>
        </p:spPr>
      </p:pic>
      <p:sp>
        <p:nvSpPr>
          <p:cNvPr id="108" name="Google Shape;108;p1"/>
          <p:cNvSpPr txBox="1"/>
          <p:nvPr/>
        </p:nvSpPr>
        <p:spPr>
          <a:xfrm>
            <a:off x="7429500" y="4203601"/>
            <a:ext cx="154744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400" b="1" i="0" u="none" strike="noStrike" cap="none">
                <a:solidFill>
                  <a:schemeClr val="lt1"/>
                </a:solidFill>
                <a:latin typeface="Arial"/>
                <a:ea typeface="Arial"/>
                <a:cs typeface="Arial"/>
                <a:sym typeface="Arial"/>
              </a:rPr>
              <a:t>KORP 180525</a:t>
            </a: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457200" y="124147"/>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GEMENSAMMA HOT </a:t>
            </a:r>
            <a:endParaRPr sz="1400" b="0" i="0" u="none" strike="noStrike" cap="none">
              <a:solidFill>
                <a:schemeClr val="dk1"/>
              </a:solidFill>
              <a:latin typeface="Roboto Slab"/>
              <a:ea typeface="Roboto Slab"/>
              <a:cs typeface="Roboto Slab"/>
              <a:sym typeface="Roboto Slab"/>
            </a:endParaRPr>
          </a:p>
        </p:txBody>
      </p:sp>
      <p:sp>
        <p:nvSpPr>
          <p:cNvPr id="171" name="Google Shape;171;p10"/>
          <p:cNvSpPr txBox="1">
            <a:spLocks noGrp="1"/>
          </p:cNvSpPr>
          <p:nvPr>
            <p:ph type="body" idx="1"/>
          </p:nvPr>
        </p:nvSpPr>
        <p:spPr>
          <a:xfrm>
            <a:off x="457200" y="593575"/>
            <a:ext cx="8229600" cy="41844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accent4"/>
              </a:buClr>
              <a:buSzPts val="1200"/>
              <a:buFont typeface="Arial"/>
              <a:buChar char="•"/>
            </a:pPr>
            <a:r>
              <a:rPr lang="sv-SE" sz="1200"/>
              <a:t>Att hantera den </a:t>
            </a:r>
            <a:r>
              <a:rPr lang="sv-SE" sz="1200" b="0" i="0" u="none" strike="noStrike" cap="none">
                <a:solidFill>
                  <a:schemeClr val="dk1"/>
                </a:solidFill>
                <a:latin typeface="Arial"/>
                <a:ea typeface="Arial"/>
                <a:cs typeface="Arial"/>
                <a:sym typeface="Arial"/>
              </a:rPr>
              <a:t>demografiska utvecklingen med högre andel äldre, sviktande befolkningsutveckling, urbanis</a:t>
            </a:r>
            <a:r>
              <a:rPr lang="sv-SE" sz="1200"/>
              <a:t>ering, samt en </a:t>
            </a:r>
            <a:r>
              <a:rPr lang="sv-SE" sz="1200" b="0" i="0" u="none" strike="noStrike" cap="none">
                <a:solidFill>
                  <a:schemeClr val="dk1"/>
                </a:solidFill>
                <a:latin typeface="Arial"/>
                <a:ea typeface="Arial"/>
                <a:cs typeface="Arial"/>
                <a:sym typeface="Arial"/>
              </a:rPr>
              <a:t>låg utbildnings- och inkomstnivå</a:t>
            </a:r>
            <a:r>
              <a:rPr lang="sv-SE" sz="1200"/>
              <a:t>. 		 	 </a:t>
            </a:r>
            <a:endParaRPr sz="1200"/>
          </a:p>
          <a:p>
            <a:pPr marL="457200" lvl="0" indent="-304800" algn="l" rtl="0">
              <a:lnSpc>
                <a:spcPct val="100000"/>
              </a:lnSpc>
              <a:spcBef>
                <a:spcPts val="500"/>
              </a:spcBef>
              <a:spcAft>
                <a:spcPts val="0"/>
              </a:spcAft>
              <a:buClr>
                <a:schemeClr val="accent4"/>
              </a:buClr>
              <a:buSzPts val="1200"/>
              <a:buFont typeface="Arial"/>
              <a:buChar char="•"/>
            </a:pPr>
            <a:r>
              <a:rPr lang="sv-SE" sz="1200"/>
              <a:t>Att inte lyckas bryta trenden med hög andel personer som står utanför arbetsmarknaden samt integrationsutmaningarna med risk för utanförskap och ökade klyftor i samhället. </a:t>
            </a:r>
            <a:endParaRPr sz="1200"/>
          </a:p>
          <a:p>
            <a:pPr marL="457200" lvl="0" indent="-304800" algn="l" rtl="0">
              <a:lnSpc>
                <a:spcPct val="100000"/>
              </a:lnSpc>
              <a:spcBef>
                <a:spcPts val="500"/>
              </a:spcBef>
              <a:spcAft>
                <a:spcPts val="0"/>
              </a:spcAft>
              <a:buClr>
                <a:schemeClr val="accent4"/>
              </a:buClr>
              <a:buSzPts val="1200"/>
              <a:buFont typeface="Arial"/>
              <a:buChar char="•"/>
            </a:pPr>
            <a:r>
              <a:rPr lang="sv-SE" sz="1200"/>
              <a:t>Att inte ha de ekonomiska förutsättningarna genom ett tillräckligt skatteunderlag för att klara välfärdsuppdraget.</a:t>
            </a:r>
            <a:endParaRPr sz="1200"/>
          </a:p>
          <a:p>
            <a:pPr marL="457200" marR="0" lvl="0" indent="-304800" algn="l" rtl="0">
              <a:lnSpc>
                <a:spcPct val="100000"/>
              </a:lnSpc>
              <a:spcBef>
                <a:spcPts val="500"/>
              </a:spcBef>
              <a:spcAft>
                <a:spcPts val="0"/>
              </a:spcAft>
              <a:buClr>
                <a:schemeClr val="accent4"/>
              </a:buClr>
              <a:buSzPts val="1200"/>
              <a:buFont typeface="Arial"/>
              <a:buChar char="•"/>
            </a:pPr>
            <a:r>
              <a:rPr lang="sv-SE" sz="1200"/>
              <a:t>Den lilla kommunens sårbarhet vad gäller att säkerställa rättssäker och likvärdig service med hög kvalitet till medborgarna.</a:t>
            </a:r>
            <a:endParaRPr sz="1200"/>
          </a:p>
          <a:p>
            <a:pPr marL="457200" lvl="0" indent="-304800" algn="l" rtl="0">
              <a:lnSpc>
                <a:spcPct val="100000"/>
              </a:lnSpc>
              <a:spcBef>
                <a:spcPts val="500"/>
              </a:spcBef>
              <a:spcAft>
                <a:spcPts val="0"/>
              </a:spcAft>
              <a:buClr>
                <a:schemeClr val="accent4"/>
              </a:buClr>
              <a:buSzPts val="1200"/>
              <a:buFont typeface="Arial"/>
              <a:buChar char="•"/>
            </a:pPr>
            <a:r>
              <a:rPr lang="sv-SE" sz="1200"/>
              <a:t>Statliga krav och övervältring av ansvar utan medföljande statlig finansiering samt krav om kommunsammanslagning. </a:t>
            </a:r>
            <a:endParaRPr sz="1200"/>
          </a:p>
          <a:p>
            <a:pPr marL="457200" marR="0" lvl="0" indent="-304800" algn="l" rtl="0">
              <a:lnSpc>
                <a:spcPct val="100000"/>
              </a:lnSpc>
              <a:spcBef>
                <a:spcPts val="500"/>
              </a:spcBef>
              <a:spcAft>
                <a:spcPts val="0"/>
              </a:spcAft>
              <a:buClr>
                <a:schemeClr val="accent4"/>
              </a:buClr>
              <a:buSzPts val="1200"/>
              <a:buFont typeface="Arial"/>
              <a:buChar char="•"/>
            </a:pPr>
            <a:r>
              <a:rPr lang="sv-SE" sz="1200"/>
              <a:t>Hindrande och stelbenta regelverk och lagstiftning (förbudslagstiftning) som motverkar utveckling inom kommunen, t ex strandskydd och digitalisering.</a:t>
            </a:r>
            <a:endParaRPr sz="1200"/>
          </a:p>
          <a:p>
            <a:pPr marL="457200" marR="0" lvl="0" indent="-304800" algn="l" rtl="0">
              <a:lnSpc>
                <a:spcPct val="100000"/>
              </a:lnSpc>
              <a:spcBef>
                <a:spcPts val="500"/>
              </a:spcBef>
              <a:spcAft>
                <a:spcPts val="0"/>
              </a:spcAft>
              <a:buClr>
                <a:schemeClr val="accent4"/>
              </a:buClr>
              <a:buSzPts val="1200"/>
              <a:buFont typeface="Arial"/>
              <a:buChar char="•"/>
            </a:pPr>
            <a:r>
              <a:rPr lang="sv-SE" sz="1200"/>
              <a:t>Att inte förmå möta ökade krav</a:t>
            </a:r>
            <a:r>
              <a:rPr lang="sv-SE" sz="1200" b="0" i="0" u="none" strike="noStrike" cap="none">
                <a:solidFill>
                  <a:schemeClr val="dk1"/>
                </a:solidFill>
                <a:latin typeface="Arial"/>
                <a:ea typeface="Arial"/>
                <a:cs typeface="Arial"/>
                <a:sym typeface="Arial"/>
              </a:rPr>
              <a:t> på utvecklingskraft och omställningsförmåga för att anpassa verksamheterna som följd av teknisk utveckling, ändringar i regelverk</a:t>
            </a:r>
            <a:r>
              <a:rPr lang="sv-SE" sz="1200"/>
              <a:t> och </a:t>
            </a:r>
            <a:r>
              <a:rPr lang="sv-SE" sz="1200" b="0" i="0" u="none" strike="noStrike" cap="none">
                <a:solidFill>
                  <a:schemeClr val="dk1"/>
                </a:solidFill>
                <a:latin typeface="Arial"/>
                <a:ea typeface="Arial"/>
                <a:cs typeface="Arial"/>
                <a:sym typeface="Arial"/>
              </a:rPr>
              <a:t>statsbidrag etc.  </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500"/>
              </a:spcBef>
              <a:spcAft>
                <a:spcPts val="0"/>
              </a:spcAft>
              <a:buClr>
                <a:schemeClr val="accent4"/>
              </a:buClr>
              <a:buSzPts val="1200"/>
              <a:buFont typeface="Arial"/>
              <a:buChar char="•"/>
            </a:pPr>
            <a:r>
              <a:rPr lang="sv-SE" sz="1200"/>
              <a:t>Risk för konkurrens mellan kommunerna är det gäller </a:t>
            </a:r>
            <a:r>
              <a:rPr lang="sv-SE" sz="1200" b="0" i="0" u="none" strike="noStrike" cap="none">
                <a:solidFill>
                  <a:schemeClr val="dk1"/>
                </a:solidFill>
                <a:latin typeface="Arial"/>
                <a:ea typeface="Arial"/>
                <a:cs typeface="Arial"/>
                <a:sym typeface="Arial"/>
              </a:rPr>
              <a:t>kompetensförsörjning </a:t>
            </a:r>
            <a:r>
              <a:rPr lang="sv-SE" sz="1200"/>
              <a:t>och rekrytering av specialistkompetenser</a:t>
            </a:r>
            <a:r>
              <a:rPr lang="sv-SE" sz="1200" b="0" i="0" u="none" strike="noStrike" cap="none">
                <a:solidFill>
                  <a:schemeClr val="dk1"/>
                </a:solidFill>
                <a:latin typeface="Arial"/>
                <a:ea typeface="Arial"/>
                <a:cs typeface="Arial"/>
                <a:sym typeface="Arial"/>
              </a:rPr>
              <a:t>. Det kan heller aldrig bli millimeterrättvisa, vilket vi måste inse.</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500"/>
              </a:spcBef>
              <a:spcAft>
                <a:spcPts val="0"/>
              </a:spcAft>
              <a:buClr>
                <a:schemeClr val="accent4"/>
              </a:buClr>
              <a:buSzPts val="1200"/>
              <a:buFont typeface="Arial"/>
              <a:buChar char="•"/>
            </a:pPr>
            <a:r>
              <a:rPr lang="sv-SE" sz="1200"/>
              <a:t>Att inte klara av att skapa gemensam handlingskraft när det gäller att fatta de nödvändiga besluten om ökad samverkan samt att inte lyckas förankra samverkan på hemmaplan.	 	 	 		</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457200" y="2188115"/>
            <a:ext cx="8229600" cy="56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sv-SE" sz="2800">
                <a:latin typeface="Arial"/>
                <a:ea typeface="Arial"/>
                <a:cs typeface="Arial"/>
                <a:sym typeface="Arial"/>
              </a:rPr>
              <a:t>VÅR GEMENSAMMA VISION</a:t>
            </a:r>
            <a:endParaRPr sz="2800">
              <a:latin typeface="Arial"/>
              <a:ea typeface="Arial"/>
              <a:cs typeface="Arial"/>
              <a:sym typeface="Arial"/>
            </a:endParaRPr>
          </a:p>
          <a:p>
            <a:pPr marL="0" lvl="0" indent="0" algn="ctr" rtl="0">
              <a:lnSpc>
                <a:spcPct val="100000"/>
              </a:lnSpc>
              <a:spcBef>
                <a:spcPts val="0"/>
              </a:spcBef>
              <a:spcAft>
                <a:spcPts val="0"/>
              </a:spcAft>
              <a:buSzPts val="2000"/>
              <a:buNone/>
            </a:pPr>
            <a:r>
              <a:rPr lang="sv-SE" sz="1400" i="1">
                <a:latin typeface="Calibri"/>
                <a:ea typeface="Calibri"/>
                <a:cs typeface="Calibri"/>
                <a:sym typeface="Calibri"/>
              </a:rPr>
              <a:t>Hur vill vi att det ska vara i framtiden?</a:t>
            </a:r>
            <a:endParaRPr sz="1400" i="1">
              <a:latin typeface="Calibri"/>
              <a:ea typeface="Calibri"/>
              <a:cs typeface="Calibri"/>
              <a:sym typeface="Calibri"/>
            </a:endParaRPr>
          </a:p>
          <a:p>
            <a:pPr marL="0" lvl="0" indent="0" algn="ctr" rtl="0">
              <a:lnSpc>
                <a:spcPct val="100000"/>
              </a:lnSpc>
              <a:spcBef>
                <a:spcPts val="0"/>
              </a:spcBef>
              <a:spcAft>
                <a:spcPts val="0"/>
              </a:spcAft>
              <a:buSzPts val="2000"/>
              <a:buNone/>
            </a:pPr>
            <a:endParaRPr sz="1400" i="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sv-SE"/>
              <a:t>VÅR GEMENSAMMA VISION</a:t>
            </a:r>
            <a:endParaRPr/>
          </a:p>
          <a:p>
            <a:pPr marL="0" lvl="0" indent="0" algn="l" rtl="0">
              <a:lnSpc>
                <a:spcPct val="100000"/>
              </a:lnSpc>
              <a:spcBef>
                <a:spcPts val="0"/>
              </a:spcBef>
              <a:spcAft>
                <a:spcPts val="0"/>
              </a:spcAft>
              <a:buClr>
                <a:schemeClr val="dk1"/>
              </a:buClr>
              <a:buSzPts val="1100"/>
              <a:buFont typeface="Arial"/>
              <a:buNone/>
            </a:pPr>
            <a:r>
              <a:rPr lang="sv-SE" sz="1400" i="1">
                <a:latin typeface="Calibri"/>
                <a:ea typeface="Calibri"/>
                <a:cs typeface="Calibri"/>
                <a:sym typeface="Calibri"/>
              </a:rPr>
              <a:t>Hur vill vi att det ska vara i framtiden?</a:t>
            </a:r>
            <a:endParaRPr sz="1400" i="1">
              <a:latin typeface="Calibri"/>
              <a:ea typeface="Calibri"/>
              <a:cs typeface="Calibri"/>
              <a:sym typeface="Calibri"/>
            </a:endParaRPr>
          </a:p>
        </p:txBody>
      </p:sp>
      <p:sp>
        <p:nvSpPr>
          <p:cNvPr id="184" name="Google Shape;184;p12"/>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920"/>
              <a:buNone/>
            </a:pPr>
            <a:r>
              <a:rPr lang="sv-SE" sz="2400"/>
              <a:t>Vår gemensamma vision är att:</a:t>
            </a:r>
            <a:endParaRPr sz="2400"/>
          </a:p>
          <a:p>
            <a:pPr marL="457200" lvl="0" indent="0" algn="l" rtl="0">
              <a:lnSpc>
                <a:spcPct val="100000"/>
              </a:lnSpc>
              <a:spcBef>
                <a:spcPts val="0"/>
              </a:spcBef>
              <a:spcAft>
                <a:spcPts val="0"/>
              </a:spcAft>
              <a:buSzPts val="1920"/>
              <a:buNone/>
            </a:pPr>
            <a:endParaRPr sz="2400"/>
          </a:p>
          <a:p>
            <a:pPr marL="457200" lvl="0" indent="0" algn="l" rtl="0">
              <a:lnSpc>
                <a:spcPct val="100000"/>
              </a:lnSpc>
              <a:spcBef>
                <a:spcPts val="0"/>
              </a:spcBef>
              <a:spcAft>
                <a:spcPts val="0"/>
              </a:spcAft>
              <a:buClr>
                <a:schemeClr val="dk1"/>
              </a:buClr>
              <a:buSzPts val="1100"/>
              <a:buFont typeface="Arial"/>
              <a:buNone/>
            </a:pPr>
            <a:r>
              <a:rPr lang="sv-SE" sz="2400" b="1">
                <a:solidFill>
                  <a:srgbClr val="FF0000"/>
                </a:solidFill>
              </a:rPr>
              <a:t>"Tillsammans</a:t>
            </a:r>
            <a:r>
              <a:rPr lang="sv-SE" sz="2400">
                <a:solidFill>
                  <a:srgbClr val="FF0000"/>
                </a:solidFill>
              </a:rPr>
              <a:t> ska vi stärka Dalsland som plats att leva, bo och arbeta i, och som besöksmål” </a:t>
            </a:r>
            <a:endParaRPr/>
          </a:p>
          <a:p>
            <a:pPr marL="457200" lvl="0" indent="0" algn="l" rtl="0">
              <a:lnSpc>
                <a:spcPct val="100000"/>
              </a:lnSpc>
              <a:spcBef>
                <a:spcPts val="0"/>
              </a:spcBef>
              <a:spcAft>
                <a:spcPts val="0"/>
              </a:spcAft>
              <a:buClr>
                <a:schemeClr val="dk1"/>
              </a:buClr>
              <a:buSzPts val="1100"/>
              <a:buFont typeface="Arial"/>
              <a:buNone/>
            </a:pPr>
            <a:endParaRPr sz="2000" i="1"/>
          </a:p>
          <a:p>
            <a:pPr marL="457200" lvl="0" indent="0" algn="l" rtl="0">
              <a:lnSpc>
                <a:spcPct val="100000"/>
              </a:lnSpc>
              <a:spcBef>
                <a:spcPts val="0"/>
              </a:spcBef>
              <a:spcAft>
                <a:spcPts val="0"/>
              </a:spcAft>
              <a:buClr>
                <a:schemeClr val="dk1"/>
              </a:buClr>
              <a:buSzPts val="1100"/>
              <a:buFont typeface="Arial"/>
              <a:buNone/>
            </a:pPr>
            <a:r>
              <a:rPr lang="sv-SE" sz="2000" i="1"/>
              <a:t>(Synpunkter: Behöver pratas mer om, eventuellt formuleras om för att trigga igång kraften i samverkan. Detta är egentligen en allmän vision för Dalsland, vi bör även/istället sätta upp en vision för vår samverkan. Stärka gemensamma kapaciteten)</a:t>
            </a:r>
            <a:endParaRPr sz="20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sv-SE"/>
              <a:t>GEMENSAM VÄRDEGRUND</a:t>
            </a:r>
            <a:endParaRPr/>
          </a:p>
          <a:p>
            <a:pPr marL="0" lvl="0" indent="0" algn="l" rtl="0">
              <a:lnSpc>
                <a:spcPct val="100000"/>
              </a:lnSpc>
              <a:spcBef>
                <a:spcPts val="0"/>
              </a:spcBef>
              <a:spcAft>
                <a:spcPts val="0"/>
              </a:spcAft>
              <a:buClr>
                <a:schemeClr val="dk1"/>
              </a:buClr>
              <a:buSzPts val="1100"/>
              <a:buFont typeface="Arial"/>
              <a:buNone/>
            </a:pPr>
            <a:r>
              <a:rPr lang="sv-SE" sz="1400" i="1">
                <a:latin typeface="Calibri"/>
                <a:ea typeface="Calibri"/>
                <a:cs typeface="Calibri"/>
                <a:sym typeface="Calibri"/>
              </a:rPr>
              <a:t>Vilka egenskaper och förhållningssätt genomsyrar vårt arbetssätt och våra relationer?</a:t>
            </a:r>
            <a:endParaRPr sz="1400"/>
          </a:p>
        </p:txBody>
      </p:sp>
      <p:sp>
        <p:nvSpPr>
          <p:cNvPr id="191" name="Google Shape;191;p13"/>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20"/>
              </a:spcBef>
              <a:spcAft>
                <a:spcPts val="0"/>
              </a:spcAft>
              <a:buSzPts val="1920"/>
              <a:buNone/>
            </a:pPr>
            <a:r>
              <a:rPr lang="sv-SE" sz="1400"/>
              <a:t>Vår gemensamma värdegrund och förhållningssätt bygger på tillit och förtroende för varandras vilja och förmåga att samverka. Vi är prestigelösa och modiga samt vill varandra väl. </a:t>
            </a:r>
            <a:endParaRPr sz="1400"/>
          </a:p>
          <a:p>
            <a:pPr marL="0" lvl="0" indent="0" algn="l" rtl="0">
              <a:lnSpc>
                <a:spcPct val="100000"/>
              </a:lnSpc>
              <a:spcBef>
                <a:spcPts val="320"/>
              </a:spcBef>
              <a:spcAft>
                <a:spcPts val="0"/>
              </a:spcAft>
              <a:buSzPts val="1920"/>
              <a:buNone/>
            </a:pPr>
            <a:endParaRPr sz="1400"/>
          </a:p>
          <a:p>
            <a:pPr marL="0" lvl="0" indent="0" algn="l" rtl="0">
              <a:lnSpc>
                <a:spcPct val="100000"/>
              </a:lnSpc>
              <a:spcBef>
                <a:spcPts val="320"/>
              </a:spcBef>
              <a:spcAft>
                <a:spcPts val="0"/>
              </a:spcAft>
              <a:buSzPts val="1920"/>
              <a:buNone/>
            </a:pPr>
            <a:r>
              <a:rPr lang="sv-SE" sz="1400"/>
              <a:t>Det betyder att : </a:t>
            </a:r>
            <a:endParaRPr sz="1400"/>
          </a:p>
          <a:p>
            <a:pPr marL="457200" lvl="0" indent="-317500" algn="l" rtl="0">
              <a:lnSpc>
                <a:spcPct val="100000"/>
              </a:lnSpc>
              <a:spcBef>
                <a:spcPts val="0"/>
              </a:spcBef>
              <a:spcAft>
                <a:spcPts val="0"/>
              </a:spcAft>
              <a:buSzPts val="1400"/>
              <a:buChar char="•"/>
            </a:pPr>
            <a:r>
              <a:rPr lang="sv-SE" sz="1400"/>
              <a:t>All samverkan präglas av en kultur där vi litar på varandra och vi vill varandras väl. Vi finns för våra invånare och vårt uppdrag är att ge så bra kommunal service som möjligt. Vi har invånaren i fokus och förvaltar </a:t>
            </a:r>
            <a:r>
              <a:rPr lang="sv-SE" sz="1400">
                <a:solidFill>
                  <a:srgbClr val="FF0000"/>
                </a:solidFill>
              </a:rPr>
              <a:t>vårt förtroende </a:t>
            </a:r>
            <a:r>
              <a:rPr lang="sv-SE" sz="1400"/>
              <a:t>på bästa sätt.</a:t>
            </a:r>
            <a:endParaRPr sz="1400"/>
          </a:p>
          <a:p>
            <a:pPr marL="0" lvl="0" indent="0" algn="l" rtl="0">
              <a:lnSpc>
                <a:spcPct val="100000"/>
              </a:lnSpc>
              <a:spcBef>
                <a:spcPts val="0"/>
              </a:spcBef>
              <a:spcAft>
                <a:spcPts val="0"/>
              </a:spcAft>
              <a:buSzPts val="1920"/>
              <a:buNone/>
            </a:pPr>
            <a:endParaRPr sz="1400"/>
          </a:p>
          <a:p>
            <a:pPr marL="457200" lvl="0" indent="-317500" algn="l" rtl="0">
              <a:lnSpc>
                <a:spcPct val="100000"/>
              </a:lnSpc>
              <a:spcBef>
                <a:spcPts val="0"/>
              </a:spcBef>
              <a:spcAft>
                <a:spcPts val="0"/>
              </a:spcAft>
              <a:buSzPts val="1400"/>
              <a:buChar char="•"/>
            </a:pPr>
            <a:r>
              <a:rPr lang="sv-SE" sz="1400"/>
              <a:t>Genom ett prestigelöst förhållningssätt både mellan och inom kommunerna skapas goda förutsättningar för samverkan och sammanhållning i Dalsland.</a:t>
            </a:r>
            <a:endParaRPr sz="1400"/>
          </a:p>
          <a:p>
            <a:pPr marL="0" lvl="0" indent="0" algn="l" rtl="0">
              <a:lnSpc>
                <a:spcPct val="100000"/>
              </a:lnSpc>
              <a:spcBef>
                <a:spcPts val="0"/>
              </a:spcBef>
              <a:spcAft>
                <a:spcPts val="0"/>
              </a:spcAft>
              <a:buSzPts val="1920"/>
              <a:buNone/>
            </a:pPr>
            <a:endParaRPr sz="1400"/>
          </a:p>
          <a:p>
            <a:pPr marL="457200" lvl="0" indent="-317500" algn="l" rtl="0">
              <a:lnSpc>
                <a:spcPct val="100000"/>
              </a:lnSpc>
              <a:spcBef>
                <a:spcPts val="0"/>
              </a:spcBef>
              <a:spcAft>
                <a:spcPts val="0"/>
              </a:spcAft>
              <a:buSzPts val="1400"/>
              <a:buChar char="•"/>
            </a:pPr>
            <a:r>
              <a:rPr lang="sv-SE" sz="1400"/>
              <a:t>Invånarna känner sig delaktiga och välinformerade om de välfärdstjänster som sker i samverkan. Det kan t ex handla om gemensamma uppdragsbeskrivningar för gemensamma tjänster för att skapa tydlig bild av innehållet i tjänsten/verksamheten.</a:t>
            </a:r>
            <a:endParaRPr sz="1400"/>
          </a:p>
          <a:p>
            <a:pPr marL="0" lvl="0" indent="0" algn="l" rtl="0">
              <a:lnSpc>
                <a:spcPct val="100000"/>
              </a:lnSpc>
              <a:spcBef>
                <a:spcPts val="0"/>
              </a:spcBef>
              <a:spcAft>
                <a:spcPts val="0"/>
              </a:spcAft>
              <a:buSzPts val="1920"/>
              <a:buNone/>
            </a:pPr>
            <a:endParaRPr sz="1400"/>
          </a:p>
          <a:p>
            <a:pPr marL="457200" lvl="0" indent="-317500" algn="l" rtl="0">
              <a:lnSpc>
                <a:spcPct val="100000"/>
              </a:lnSpc>
              <a:spcBef>
                <a:spcPts val="0"/>
              </a:spcBef>
              <a:spcAft>
                <a:spcPts val="0"/>
              </a:spcAft>
              <a:buSzPts val="1400"/>
              <a:buChar char="•"/>
            </a:pPr>
            <a:r>
              <a:rPr lang="sv-SE" sz="1400"/>
              <a:t>Samverkan sker där gemensamt behov och intresse finns.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457200" y="2188115"/>
            <a:ext cx="8229600" cy="56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sv-SE" sz="2800">
                <a:latin typeface="Arial"/>
                <a:ea typeface="Arial"/>
                <a:cs typeface="Arial"/>
                <a:sym typeface="Arial"/>
              </a:rPr>
              <a:t>VÅRT GEMENSAMMA SYFTE OCH MÅL</a:t>
            </a:r>
            <a:endParaRPr sz="2800">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sv-SE" sz="1400" i="1">
                <a:latin typeface="Calibri"/>
                <a:ea typeface="Calibri"/>
                <a:cs typeface="Calibri"/>
                <a:sym typeface="Calibri"/>
              </a:rPr>
              <a:t>Vad ska vi göra, för vilka och varför? Vad vill vi uppnå? Vilka avgränsningar gör vi?</a:t>
            </a:r>
            <a:endParaRPr sz="1400" i="1">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1400" i="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2000"/>
              </a:spcBef>
              <a:spcAft>
                <a:spcPts val="600"/>
              </a:spcAft>
              <a:buClr>
                <a:schemeClr val="dk1"/>
              </a:buClr>
              <a:buSzPts val="1100"/>
              <a:buFont typeface="Arial"/>
              <a:buNone/>
            </a:pPr>
            <a:r>
              <a:rPr lang="sv-SE"/>
              <a:t>GEMENSAMT SYFTE OCH MÅL MED SAMVERKAN </a:t>
            </a:r>
            <a:endParaRPr/>
          </a:p>
        </p:txBody>
      </p:sp>
      <p:sp>
        <p:nvSpPr>
          <p:cNvPr id="204" name="Google Shape;204;p15"/>
          <p:cNvSpPr txBox="1">
            <a:spLocks noGrp="1"/>
          </p:cNvSpPr>
          <p:nvPr>
            <p:ph type="body" idx="1"/>
          </p:nvPr>
        </p:nvSpPr>
        <p:spPr>
          <a:xfrm>
            <a:off x="457200" y="915576"/>
            <a:ext cx="8229600" cy="39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sv-SE" sz="1200">
                <a:solidFill>
                  <a:srgbClr val="000000"/>
                </a:solidFill>
              </a:rPr>
              <a:t>Syftet är att gemensamt stärka vår gemensamma kapacitet och åstadkomma minskad sårbarhet - resursmässigt, kompetensmässigt och verksamhetsmässigt - för att kunna tillhandahålla en god service och hög kvalitet till våra kommuninvånare. Viktigt att kommunicera syftet och drivkrafterna bakom, vi ska arbeta behovsstyrt men även inom befintliga resurser = resursstyrt. Krävs tydlighet kring det! </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sv-SE" sz="1200" i="1"/>
              <a:t>Det innebär att vi </a:t>
            </a:r>
            <a:r>
              <a:rPr lang="sv-SE" sz="1200" i="1">
                <a:solidFill>
                  <a:srgbClr val="FF0000"/>
                </a:solidFill>
              </a:rPr>
              <a:t>ska</a:t>
            </a:r>
            <a:r>
              <a:rPr lang="sv-SE" sz="1200" i="1"/>
              <a:t>:</a:t>
            </a:r>
            <a:endParaRPr sz="1200" i="1"/>
          </a:p>
          <a:p>
            <a:pPr marL="457200" lvl="0" indent="-304800" algn="l" rtl="0">
              <a:lnSpc>
                <a:spcPct val="115000"/>
              </a:lnSpc>
              <a:spcBef>
                <a:spcPts val="0"/>
              </a:spcBef>
              <a:spcAft>
                <a:spcPts val="0"/>
              </a:spcAft>
              <a:buSzPts val="1200"/>
              <a:buChar char="•"/>
            </a:pPr>
            <a:r>
              <a:rPr lang="sv-SE" sz="1200" b="1"/>
              <a:t>Effektivisera och kvalitetssäkra verksamheten</a:t>
            </a:r>
            <a:endParaRPr sz="1200"/>
          </a:p>
          <a:p>
            <a:pPr marL="0" lvl="0" indent="0" algn="l" rtl="0">
              <a:lnSpc>
                <a:spcPct val="115000"/>
              </a:lnSpc>
              <a:spcBef>
                <a:spcPts val="0"/>
              </a:spcBef>
              <a:spcAft>
                <a:spcPts val="0"/>
              </a:spcAft>
              <a:buSzPts val="1920"/>
              <a:buNone/>
            </a:pPr>
            <a:r>
              <a:rPr lang="sv-SE" sz="1200">
                <a:solidFill>
                  <a:srgbClr val="000000"/>
                </a:solidFill>
              </a:rPr>
              <a:t>Vi vill samverka för att bli mer effektiva och frigöra resurser, för att utveckla och kvalitetssäkra våra tjänster, till nytta för invånarna</a:t>
            </a:r>
            <a:endParaRPr sz="1200">
              <a:solidFill>
                <a:srgbClr val="000000"/>
              </a:solidFill>
            </a:endParaRPr>
          </a:p>
          <a:p>
            <a:pPr marL="0" lvl="0" indent="0" algn="l" rtl="0">
              <a:lnSpc>
                <a:spcPct val="115000"/>
              </a:lnSpc>
              <a:spcBef>
                <a:spcPts val="0"/>
              </a:spcBef>
              <a:spcAft>
                <a:spcPts val="0"/>
              </a:spcAft>
              <a:buSzPts val="1920"/>
              <a:buNone/>
            </a:pPr>
            <a:endParaRPr sz="1200">
              <a:solidFill>
                <a:srgbClr val="000000"/>
              </a:solidFill>
            </a:endParaRPr>
          </a:p>
          <a:p>
            <a:pPr marL="457200" lvl="0" indent="-304800" algn="l" rtl="0">
              <a:lnSpc>
                <a:spcPct val="115000"/>
              </a:lnSpc>
              <a:spcBef>
                <a:spcPts val="0"/>
              </a:spcBef>
              <a:spcAft>
                <a:spcPts val="0"/>
              </a:spcAft>
              <a:buSzPts val="1200"/>
              <a:buChar char="•"/>
            </a:pPr>
            <a:r>
              <a:rPr lang="sv-SE" sz="1200" b="1"/>
              <a:t>Säkerställa kompetensförsörjning/kompetensutveckling och minska sårbarheten</a:t>
            </a:r>
            <a:endParaRPr sz="1200" b="1"/>
          </a:p>
          <a:p>
            <a:pPr marL="0" lvl="0" indent="0" algn="l" rtl="0">
              <a:lnSpc>
                <a:spcPct val="115000"/>
              </a:lnSpc>
              <a:spcBef>
                <a:spcPts val="0"/>
              </a:spcBef>
              <a:spcAft>
                <a:spcPts val="0"/>
              </a:spcAft>
              <a:buSzPts val="1920"/>
              <a:buNone/>
            </a:pPr>
            <a:r>
              <a:rPr lang="sv-SE" sz="1200">
                <a:solidFill>
                  <a:srgbClr val="000000"/>
                </a:solidFill>
              </a:rPr>
              <a:t>Vi vill samverka för att säkerställa resurser till kompetensförsörjning och kompetensutveckling samt minska sårbarheten när det gäller tillgången till specialistkompetenser och olika yrkesgrupper.</a:t>
            </a:r>
            <a:endParaRPr sz="1200">
              <a:solidFill>
                <a:srgbClr val="000000"/>
              </a:solidFill>
            </a:endParaRPr>
          </a:p>
          <a:p>
            <a:pPr marL="0" lvl="0" indent="0" algn="l" rtl="0">
              <a:lnSpc>
                <a:spcPct val="115000"/>
              </a:lnSpc>
              <a:spcBef>
                <a:spcPts val="0"/>
              </a:spcBef>
              <a:spcAft>
                <a:spcPts val="0"/>
              </a:spcAft>
              <a:buSzPts val="1920"/>
              <a:buNone/>
            </a:pPr>
            <a:endParaRPr sz="1200">
              <a:solidFill>
                <a:srgbClr val="000000"/>
              </a:solidFill>
            </a:endParaRPr>
          </a:p>
          <a:p>
            <a:pPr marL="457200" lvl="0" indent="-304800" algn="l" rtl="0">
              <a:lnSpc>
                <a:spcPct val="115000"/>
              </a:lnSpc>
              <a:spcBef>
                <a:spcPts val="0"/>
              </a:spcBef>
              <a:spcAft>
                <a:spcPts val="0"/>
              </a:spcAft>
              <a:buSzPts val="1200"/>
              <a:buChar char="•"/>
            </a:pPr>
            <a:r>
              <a:rPr lang="sv-SE" sz="1200" b="1"/>
              <a:t>Skapa utvecklingskraft, attraktivitet och ett starkt varumärke “Dalsland”</a:t>
            </a:r>
            <a:endParaRPr sz="1200" b="1"/>
          </a:p>
          <a:p>
            <a:pPr marL="0" lvl="0" indent="0" algn="l" rtl="0">
              <a:lnSpc>
                <a:spcPct val="115000"/>
              </a:lnSpc>
              <a:spcBef>
                <a:spcPts val="0"/>
              </a:spcBef>
              <a:spcAft>
                <a:spcPts val="0"/>
              </a:spcAft>
              <a:buSzPts val="1920"/>
              <a:buNone/>
            </a:pPr>
            <a:r>
              <a:rPr lang="sv-SE" sz="1200">
                <a:solidFill>
                  <a:srgbClr val="000000"/>
                </a:solidFill>
              </a:rPr>
              <a:t>Vi vill samverka för att stärka Dalslands gemensamma varumärke genom att bygga på dalslänningens stolthet och identitet och utgöra en röst i viktiga strategiska frågor. Vi vill dela på utvecklingskostnader och risker, utbyta erfarenheter och lära av goda exempel för en ökad utvecklings- och innovationskraft samt omställningsförmåga.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457200" y="173915"/>
            <a:ext cx="8229600" cy="56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Tänkbara samverkansområden inom ramen för vårt syfte</a:t>
            </a:r>
            <a:endParaRPr sz="2000" b="0" i="0" u="none" strike="noStrike" cap="none">
              <a:solidFill>
                <a:schemeClr val="dk1"/>
              </a:solidFill>
              <a:latin typeface="Roboto Slab"/>
              <a:ea typeface="Roboto Slab"/>
              <a:cs typeface="Roboto Slab"/>
              <a:sym typeface="Roboto Slab"/>
            </a:endParaRPr>
          </a:p>
        </p:txBody>
      </p:sp>
      <p:sp>
        <p:nvSpPr>
          <p:cNvPr id="210" name="Google Shape;210;p16"/>
          <p:cNvSpPr txBox="1">
            <a:spLocks noGrp="1"/>
          </p:cNvSpPr>
          <p:nvPr>
            <p:ph type="body" idx="1"/>
          </p:nvPr>
        </p:nvSpPr>
        <p:spPr>
          <a:xfrm>
            <a:off x="457200" y="705500"/>
            <a:ext cx="8620200" cy="42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000"/>
              <a:buFont typeface="Roboto Slab"/>
              <a:buNone/>
            </a:pPr>
            <a:r>
              <a:rPr lang="sv-SE" sz="1000" b="1"/>
              <a:t>Effektivisera och kvalitetssäkra verksamheten  (behöver drivas både ”uppifrån” och ”nerifrån”, hitta och nyttja samverkan i stort och smått, en kultur som leder till ständig synkronisering mot gemensam struktur)</a:t>
            </a:r>
            <a:endParaRPr sz="1000">
              <a:latin typeface="Roboto Slab"/>
              <a:ea typeface="Roboto Slab"/>
              <a:cs typeface="Roboto Slab"/>
              <a:sym typeface="Roboto Slab"/>
            </a:endParaRPr>
          </a:p>
          <a:p>
            <a:pPr marL="457200" lvl="0" indent="0" algn="l" rtl="0">
              <a:lnSpc>
                <a:spcPct val="100000"/>
              </a:lnSpc>
              <a:spcBef>
                <a:spcPts val="0"/>
              </a:spcBef>
              <a:spcAft>
                <a:spcPts val="0"/>
              </a:spcAft>
              <a:buClr>
                <a:schemeClr val="dk1"/>
              </a:buClr>
              <a:buSzPts val="2000"/>
              <a:buFont typeface="Roboto Slab"/>
              <a:buNone/>
            </a:pPr>
            <a:r>
              <a:rPr lang="sv-SE" sz="1000" u="sng"/>
              <a:t>Administrativa stöd och ledningsfunktioner såsom ekonomi- och personaladministration, lönehantering, HR-tjänster, växel/telefoni</a:t>
            </a:r>
            <a:endParaRPr sz="1000" u="sng"/>
          </a:p>
          <a:p>
            <a:pPr marL="457200" lvl="0" indent="0" algn="l" rtl="0">
              <a:lnSpc>
                <a:spcPct val="100000"/>
              </a:lnSpc>
              <a:spcBef>
                <a:spcPts val="0"/>
              </a:spcBef>
              <a:spcAft>
                <a:spcPts val="0"/>
              </a:spcAft>
              <a:buClr>
                <a:schemeClr val="accent4"/>
              </a:buClr>
              <a:buSzPts val="1920"/>
              <a:buFont typeface="Arial"/>
              <a:buNone/>
            </a:pPr>
            <a:r>
              <a:rPr lang="sv-SE" sz="1000"/>
              <a:t>Analys/utvärdering</a:t>
            </a:r>
            <a:endParaRPr sz="1000"/>
          </a:p>
          <a:p>
            <a:pPr marL="457200" lvl="0" indent="0" algn="l" rtl="0">
              <a:lnSpc>
                <a:spcPct val="100000"/>
              </a:lnSpc>
              <a:spcBef>
                <a:spcPts val="0"/>
              </a:spcBef>
              <a:spcAft>
                <a:spcPts val="0"/>
              </a:spcAft>
              <a:buClr>
                <a:schemeClr val="dk1"/>
              </a:buClr>
              <a:buSzPts val="2000"/>
              <a:buFont typeface="Roboto Slab"/>
              <a:buNone/>
            </a:pPr>
            <a:r>
              <a:rPr lang="sv-SE" sz="1000"/>
              <a:t>Arbetsmarknad och näringslivsutveckling</a:t>
            </a:r>
            <a:endParaRPr sz="1000"/>
          </a:p>
          <a:p>
            <a:pPr marL="457200" lvl="0" indent="0" algn="l" rtl="0">
              <a:lnSpc>
                <a:spcPct val="100000"/>
              </a:lnSpc>
              <a:spcBef>
                <a:spcPts val="0"/>
              </a:spcBef>
              <a:spcAft>
                <a:spcPts val="0"/>
              </a:spcAft>
              <a:buClr>
                <a:schemeClr val="dk1"/>
              </a:buClr>
              <a:buSzPts val="2000"/>
              <a:buFont typeface="Roboto Slab"/>
              <a:buNone/>
            </a:pPr>
            <a:r>
              <a:rPr lang="sv-SE" sz="1000"/>
              <a:t>Flyktingmottagning och migrationsfrågor</a:t>
            </a:r>
            <a:endParaRPr sz="1000" i="0" u="none" strike="noStrike" cap="none">
              <a:solidFill>
                <a:schemeClr val="dk1"/>
              </a:solidFill>
            </a:endParaRPr>
          </a:p>
          <a:p>
            <a:pPr marL="457200" marR="0" lvl="0" indent="0" algn="l" rtl="0">
              <a:lnSpc>
                <a:spcPct val="100000"/>
              </a:lnSpc>
              <a:spcBef>
                <a:spcPts val="0"/>
              </a:spcBef>
              <a:spcAft>
                <a:spcPts val="0"/>
              </a:spcAft>
              <a:buClr>
                <a:schemeClr val="accent4"/>
              </a:buClr>
              <a:buSzPts val="1920"/>
              <a:buFont typeface="Arial"/>
              <a:buNone/>
            </a:pPr>
            <a:r>
              <a:rPr lang="sv-SE" sz="1000"/>
              <a:t>Folkhälsoarbete</a:t>
            </a:r>
            <a:endParaRPr sz="1000"/>
          </a:p>
          <a:p>
            <a:pPr marL="457200" marR="0" lvl="0" indent="0" algn="l" rtl="0">
              <a:lnSpc>
                <a:spcPct val="100000"/>
              </a:lnSpc>
              <a:spcBef>
                <a:spcPts val="0"/>
              </a:spcBef>
              <a:spcAft>
                <a:spcPts val="0"/>
              </a:spcAft>
              <a:buClr>
                <a:schemeClr val="accent4"/>
              </a:buClr>
              <a:buSzPts val="1920"/>
              <a:buFont typeface="Arial"/>
              <a:buNone/>
            </a:pPr>
            <a:r>
              <a:rPr lang="sv-SE" sz="1000" i="0" u="none" strike="noStrike" cap="none">
                <a:solidFill>
                  <a:schemeClr val="dk1"/>
                </a:solidFill>
              </a:rPr>
              <a:t>IT och digitalisering </a:t>
            </a:r>
            <a:r>
              <a:rPr lang="sv-SE" sz="1000"/>
              <a:t>såsom gemensamma system, IT-expert, IT-stöd </a:t>
            </a:r>
            <a:endParaRPr sz="1000"/>
          </a:p>
          <a:p>
            <a:pPr marL="457200" marR="0" lvl="0" indent="0" algn="l" rtl="0">
              <a:lnSpc>
                <a:spcPct val="100000"/>
              </a:lnSpc>
              <a:spcBef>
                <a:spcPts val="0"/>
              </a:spcBef>
              <a:spcAft>
                <a:spcPts val="0"/>
              </a:spcAft>
              <a:buClr>
                <a:schemeClr val="accent4"/>
              </a:buClr>
              <a:buSzPts val="1920"/>
              <a:buFont typeface="Arial"/>
              <a:buNone/>
            </a:pPr>
            <a:r>
              <a:rPr lang="sv-SE" sz="1000"/>
              <a:t>Kommunala bostadsbolag - gemensamma funktioner</a:t>
            </a:r>
            <a:endParaRPr sz="1000"/>
          </a:p>
          <a:p>
            <a:pPr marL="457200" marR="0" lvl="0" indent="0" algn="l" rtl="0">
              <a:lnSpc>
                <a:spcPct val="100000"/>
              </a:lnSpc>
              <a:spcBef>
                <a:spcPts val="0"/>
              </a:spcBef>
              <a:spcAft>
                <a:spcPts val="0"/>
              </a:spcAft>
              <a:buClr>
                <a:schemeClr val="accent4"/>
              </a:buClr>
              <a:buSzPts val="1920"/>
              <a:buFont typeface="Arial"/>
              <a:buNone/>
            </a:pPr>
            <a:r>
              <a:rPr lang="sv-SE" sz="1000"/>
              <a:t>Kommunalteknik såsom vatten och avlopp, avfallshantering, renhållning, vägunderhåll, trafikfrågor </a:t>
            </a:r>
            <a:endParaRPr sz="1000"/>
          </a:p>
          <a:p>
            <a:pPr marL="457200" lvl="0" indent="0" algn="l" rtl="0">
              <a:lnSpc>
                <a:spcPct val="100000"/>
              </a:lnSpc>
              <a:spcBef>
                <a:spcPts val="0"/>
              </a:spcBef>
              <a:spcAft>
                <a:spcPts val="0"/>
              </a:spcAft>
              <a:buClr>
                <a:schemeClr val="dk1"/>
              </a:buClr>
              <a:buSzPts val="1920"/>
              <a:buFont typeface="Arial"/>
              <a:buNone/>
            </a:pPr>
            <a:r>
              <a:rPr lang="sv-SE" sz="1000"/>
              <a:t>Kultur och fritid</a:t>
            </a:r>
            <a:endParaRPr sz="1000"/>
          </a:p>
          <a:p>
            <a:pPr marL="457200" lvl="0" indent="0" algn="l" rtl="0">
              <a:lnSpc>
                <a:spcPct val="100000"/>
              </a:lnSpc>
              <a:spcBef>
                <a:spcPts val="0"/>
              </a:spcBef>
              <a:spcAft>
                <a:spcPts val="0"/>
              </a:spcAft>
              <a:buClr>
                <a:schemeClr val="dk1"/>
              </a:buClr>
              <a:buSzPts val="1920"/>
              <a:buFont typeface="Arial"/>
              <a:buNone/>
            </a:pPr>
            <a:r>
              <a:rPr lang="sv-SE" sz="1000"/>
              <a:t>Miljö- och samhällsbyggnadsfrågor såsom myndighetsutövning och samhällsplanering</a:t>
            </a:r>
            <a:endParaRPr sz="1000"/>
          </a:p>
          <a:p>
            <a:pPr marL="457200" lvl="0" indent="0" algn="l" rtl="0">
              <a:lnSpc>
                <a:spcPct val="100000"/>
              </a:lnSpc>
              <a:spcBef>
                <a:spcPts val="0"/>
              </a:spcBef>
              <a:spcAft>
                <a:spcPts val="0"/>
              </a:spcAft>
              <a:buClr>
                <a:schemeClr val="dk1"/>
              </a:buClr>
              <a:buSzPts val="1920"/>
              <a:buFont typeface="Arial"/>
              <a:buNone/>
            </a:pPr>
            <a:r>
              <a:rPr lang="sv-SE" sz="1000"/>
              <a:t>Räddningstjänst </a:t>
            </a:r>
            <a:endParaRPr sz="1000"/>
          </a:p>
          <a:p>
            <a:pPr marL="457200" lvl="0" indent="0" algn="l" rtl="0">
              <a:lnSpc>
                <a:spcPct val="100000"/>
              </a:lnSpc>
              <a:spcBef>
                <a:spcPts val="0"/>
              </a:spcBef>
              <a:spcAft>
                <a:spcPts val="0"/>
              </a:spcAft>
              <a:buClr>
                <a:schemeClr val="dk1"/>
              </a:buClr>
              <a:buSzPts val="1920"/>
              <a:buFont typeface="Arial"/>
              <a:buNone/>
            </a:pPr>
            <a:r>
              <a:rPr lang="sv-SE" sz="1000"/>
              <a:t>Socialområdet såsom biståndshandläggning, familjerätt, HVB, äldreomsorg, demensboende för yngre, IFO, färdtjänst</a:t>
            </a:r>
            <a:endParaRPr sz="1000"/>
          </a:p>
          <a:p>
            <a:pPr marL="457200" lvl="0" indent="0" algn="l" rtl="0">
              <a:lnSpc>
                <a:spcPct val="100000"/>
              </a:lnSpc>
              <a:spcBef>
                <a:spcPts val="0"/>
              </a:spcBef>
              <a:spcAft>
                <a:spcPts val="0"/>
              </a:spcAft>
              <a:buClr>
                <a:schemeClr val="dk1"/>
              </a:buClr>
              <a:buSzPts val="2000"/>
              <a:buFont typeface="Roboto Slab"/>
              <a:buNone/>
            </a:pPr>
            <a:r>
              <a:rPr lang="sv-SE" sz="1000"/>
              <a:t>Skola och utbildning såsom vuxenutbildning, högskola, distansutbildning och elevhälsa </a:t>
            </a:r>
            <a:endParaRPr sz="1000"/>
          </a:p>
          <a:p>
            <a:pPr marL="457200" lvl="0" indent="0" algn="l" rtl="0">
              <a:lnSpc>
                <a:spcPct val="100000"/>
              </a:lnSpc>
              <a:spcBef>
                <a:spcPts val="0"/>
              </a:spcBef>
              <a:spcAft>
                <a:spcPts val="0"/>
              </a:spcAft>
              <a:buClr>
                <a:schemeClr val="dk1"/>
              </a:buClr>
              <a:buSzPts val="1920"/>
              <a:buFont typeface="Arial"/>
              <a:buNone/>
            </a:pPr>
            <a:r>
              <a:rPr lang="sv-SE" sz="1000"/>
              <a:t>Säkerhet och totalförsvar</a:t>
            </a:r>
            <a:endParaRPr sz="1000"/>
          </a:p>
          <a:p>
            <a:pPr marL="457200" lvl="0" indent="0" algn="l" rtl="0">
              <a:lnSpc>
                <a:spcPct val="100000"/>
              </a:lnSpc>
              <a:spcBef>
                <a:spcPts val="0"/>
              </a:spcBef>
              <a:spcAft>
                <a:spcPts val="0"/>
              </a:spcAft>
              <a:buClr>
                <a:schemeClr val="dk1"/>
              </a:buClr>
              <a:buSzPts val="1920"/>
              <a:buFont typeface="Arial"/>
              <a:buNone/>
            </a:pPr>
            <a:r>
              <a:rPr lang="sv-SE" sz="1000"/>
              <a:t>Upphandling och inköpssamverkan</a:t>
            </a:r>
            <a:endParaRPr sz="1000"/>
          </a:p>
          <a:p>
            <a:pPr marL="457200" lvl="0" indent="0" algn="l" rtl="0">
              <a:lnSpc>
                <a:spcPct val="100000"/>
              </a:lnSpc>
              <a:spcBef>
                <a:spcPts val="0"/>
              </a:spcBef>
              <a:spcAft>
                <a:spcPts val="0"/>
              </a:spcAft>
              <a:buClr>
                <a:schemeClr val="dk1"/>
              </a:buClr>
              <a:buSzPts val="1920"/>
              <a:buFont typeface="Arial"/>
              <a:buNone/>
            </a:pPr>
            <a:r>
              <a:rPr lang="sv-SE" sz="1000"/>
              <a:t>Vård och omsorg såsom hemsjukvård, särskilda boendeplatser, </a:t>
            </a:r>
            <a:endParaRPr sz="1000"/>
          </a:p>
          <a:p>
            <a:pPr marL="457200" lvl="0" indent="0" algn="l" rtl="0">
              <a:lnSpc>
                <a:spcPct val="100000"/>
              </a:lnSpc>
              <a:spcBef>
                <a:spcPts val="0"/>
              </a:spcBef>
              <a:spcAft>
                <a:spcPts val="0"/>
              </a:spcAft>
              <a:buClr>
                <a:schemeClr val="dk1"/>
              </a:buClr>
              <a:buSzPts val="1920"/>
              <a:buFont typeface="Arial"/>
              <a:buNone/>
            </a:pPr>
            <a:endParaRPr sz="1000"/>
          </a:p>
          <a:p>
            <a:pPr marL="0" lvl="0" indent="0" algn="l" rtl="0">
              <a:lnSpc>
                <a:spcPct val="100000"/>
              </a:lnSpc>
              <a:spcBef>
                <a:spcPts val="0"/>
              </a:spcBef>
              <a:spcAft>
                <a:spcPts val="0"/>
              </a:spcAft>
              <a:buClr>
                <a:schemeClr val="dk1"/>
              </a:buClr>
              <a:buSzPts val="2000"/>
              <a:buFont typeface="Roboto Slab"/>
              <a:buNone/>
            </a:pPr>
            <a:r>
              <a:rPr lang="sv-SE" sz="1000" b="1"/>
              <a:t>Säkerställa kompetensförsörjning/kompetensutveckling och minska sårbarhet (överenskommelser i ord och handling)</a:t>
            </a:r>
            <a:endParaRPr sz="1000" b="1"/>
          </a:p>
          <a:p>
            <a:pPr marL="457200" lvl="0" indent="0" algn="l" rtl="0">
              <a:lnSpc>
                <a:spcPct val="100000"/>
              </a:lnSpc>
              <a:spcBef>
                <a:spcPts val="0"/>
              </a:spcBef>
              <a:spcAft>
                <a:spcPts val="0"/>
              </a:spcAft>
              <a:buClr>
                <a:schemeClr val="accent4"/>
              </a:buClr>
              <a:buSzPts val="1920"/>
              <a:buFont typeface="Arial"/>
              <a:buNone/>
            </a:pPr>
            <a:r>
              <a:rPr lang="sv-SE" sz="1000"/>
              <a:t>Kompetensförsörjning/kompetensutveckling</a:t>
            </a:r>
            <a:endParaRPr sz="1000"/>
          </a:p>
          <a:p>
            <a:pPr marL="457200" lvl="0" indent="0" algn="l" rtl="0">
              <a:lnSpc>
                <a:spcPct val="100000"/>
              </a:lnSpc>
              <a:spcBef>
                <a:spcPts val="0"/>
              </a:spcBef>
              <a:spcAft>
                <a:spcPts val="0"/>
              </a:spcAft>
              <a:buClr>
                <a:schemeClr val="accent4"/>
              </a:buClr>
              <a:buSzPts val="1920"/>
              <a:buFont typeface="Arial"/>
              <a:buNone/>
            </a:pPr>
            <a:r>
              <a:rPr lang="sv-SE" sz="1000"/>
              <a:t>Samverkan kring specialistkompetenser</a:t>
            </a:r>
            <a:endParaRPr sz="1000"/>
          </a:p>
          <a:p>
            <a:pPr marL="457200" lvl="0" indent="0" algn="l" rtl="0">
              <a:lnSpc>
                <a:spcPct val="100000"/>
              </a:lnSpc>
              <a:spcBef>
                <a:spcPts val="0"/>
              </a:spcBef>
              <a:spcAft>
                <a:spcPts val="0"/>
              </a:spcAft>
              <a:buSzPts val="1920"/>
              <a:buNone/>
            </a:pPr>
            <a:r>
              <a:rPr lang="sv-SE" sz="1000"/>
              <a:t>Gemensamma utvecklingsprojekt t ex eDIT för hela Dalsland samt projekt för att utnyttja digitalisering och nya tekniska möjligheter</a:t>
            </a:r>
            <a:endParaRPr sz="1000"/>
          </a:p>
          <a:p>
            <a:pPr marL="0" lvl="0" indent="0" algn="l" rtl="0">
              <a:lnSpc>
                <a:spcPct val="100000"/>
              </a:lnSpc>
              <a:spcBef>
                <a:spcPts val="0"/>
              </a:spcBef>
              <a:spcAft>
                <a:spcPts val="0"/>
              </a:spcAft>
              <a:buClr>
                <a:schemeClr val="dk1"/>
              </a:buClr>
              <a:buSzPts val="2000"/>
              <a:buFont typeface="Roboto Slab"/>
              <a:buNone/>
            </a:pPr>
            <a:r>
              <a:rPr lang="sv-SE" sz="1000" b="1"/>
              <a:t>Skapa utvecklingskraft, attraktivitet och starkt varumärke Dalsland </a:t>
            </a:r>
            <a:endParaRPr sz="1000" b="1"/>
          </a:p>
          <a:p>
            <a:pPr marL="457200" lvl="0" indent="0" algn="l" rtl="0">
              <a:lnSpc>
                <a:spcPct val="100000"/>
              </a:lnSpc>
              <a:spcBef>
                <a:spcPts val="0"/>
              </a:spcBef>
              <a:spcAft>
                <a:spcPts val="0"/>
              </a:spcAft>
              <a:buClr>
                <a:schemeClr val="accent4"/>
              </a:buClr>
              <a:buSzPts val="1920"/>
              <a:buFont typeface="Arial"/>
              <a:buNone/>
            </a:pPr>
            <a:r>
              <a:rPr lang="sv-SE" sz="1000"/>
              <a:t>Gemensamma utvecklingsprojekt t ex eDIT för hela Dalsland samt projekt för att utnyttja digitalisering och nya tekniska möjligheter</a:t>
            </a:r>
            <a:endParaRPr sz="1000"/>
          </a:p>
          <a:p>
            <a:pPr marL="457200" lvl="0" indent="0" algn="l" rtl="0">
              <a:lnSpc>
                <a:spcPct val="100000"/>
              </a:lnSpc>
              <a:spcBef>
                <a:spcPts val="0"/>
              </a:spcBef>
              <a:spcAft>
                <a:spcPts val="0"/>
              </a:spcAft>
              <a:buClr>
                <a:schemeClr val="dk1"/>
              </a:buClr>
              <a:buSzPts val="1300"/>
              <a:buFont typeface="Arial"/>
              <a:buNone/>
            </a:pPr>
            <a:r>
              <a:rPr lang="sv-SE" sz="1000"/>
              <a:t>Utvecklingskraft och omställningsförmåga såsom att dela på utvecklingskostnader och risker, bedriva omvärldsanalys och benchmark </a:t>
            </a:r>
            <a:endParaRPr sz="1000"/>
          </a:p>
          <a:p>
            <a:pPr marL="457200" lvl="0" indent="0" algn="l" rtl="0">
              <a:lnSpc>
                <a:spcPct val="100000"/>
              </a:lnSpc>
              <a:spcBef>
                <a:spcPts val="0"/>
              </a:spcBef>
              <a:spcAft>
                <a:spcPts val="0"/>
              </a:spcAft>
              <a:buClr>
                <a:schemeClr val="dk1"/>
              </a:buClr>
              <a:buSzPts val="1300"/>
              <a:buFont typeface="Arial"/>
              <a:buNone/>
            </a:pPr>
            <a:r>
              <a:rPr lang="sv-SE" sz="1000"/>
              <a:t>Strategiskt påverkansarbete såsom infrastruktur, kollektivtrafik, strandskydd</a:t>
            </a:r>
            <a:endParaRPr sz="1000"/>
          </a:p>
          <a:p>
            <a:pPr marL="457200" lvl="0" indent="0" algn="l" rtl="0">
              <a:lnSpc>
                <a:spcPct val="100000"/>
              </a:lnSpc>
              <a:spcBef>
                <a:spcPts val="0"/>
              </a:spcBef>
              <a:spcAft>
                <a:spcPts val="0"/>
              </a:spcAft>
              <a:buClr>
                <a:schemeClr val="dk1"/>
              </a:buClr>
              <a:buSzPts val="1300"/>
              <a:buFont typeface="Arial"/>
              <a:buNone/>
            </a:pPr>
            <a:r>
              <a:rPr lang="sv-SE" sz="1000"/>
              <a:t>Marknadsföring av Dalsland såsom attraktivt boende och attraktivt besöksmål</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235500" y="290325"/>
            <a:ext cx="8520600" cy="3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sv-SE" sz="2000">
                <a:latin typeface="Roboto Slab"/>
                <a:ea typeface="Roboto Slab"/>
                <a:cs typeface="Roboto Slab"/>
                <a:sym typeface="Roboto Slab"/>
              </a:rPr>
              <a:t>Val av tre potentiella samverkansområden per kommun</a:t>
            </a:r>
            <a:endParaRPr sz="2000">
              <a:latin typeface="Roboto Slab"/>
              <a:ea typeface="Roboto Slab"/>
              <a:cs typeface="Roboto Slab"/>
              <a:sym typeface="Roboto Slab"/>
            </a:endParaRPr>
          </a:p>
          <a:p>
            <a:pPr marL="0" lvl="0" indent="0" algn="l" rtl="0">
              <a:lnSpc>
                <a:spcPct val="100000"/>
              </a:lnSpc>
              <a:spcBef>
                <a:spcPts val="0"/>
              </a:spcBef>
              <a:spcAft>
                <a:spcPts val="0"/>
              </a:spcAft>
              <a:buSzPts val="2000"/>
              <a:buNone/>
            </a:pPr>
            <a:endParaRPr sz="1400"/>
          </a:p>
        </p:txBody>
      </p:sp>
      <p:sp>
        <p:nvSpPr>
          <p:cNvPr id="217" name="Google Shape;217;p17"/>
          <p:cNvSpPr txBox="1">
            <a:spLocks noGrp="1"/>
          </p:cNvSpPr>
          <p:nvPr>
            <p:ph type="body" idx="1"/>
          </p:nvPr>
        </p:nvSpPr>
        <p:spPr>
          <a:xfrm>
            <a:off x="235500" y="1076275"/>
            <a:ext cx="1608300" cy="34164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320"/>
              </a:spcBef>
              <a:spcAft>
                <a:spcPts val="0"/>
              </a:spcAft>
              <a:buClr>
                <a:schemeClr val="dk1"/>
              </a:buClr>
              <a:buSzPts val="1100"/>
              <a:buFont typeface="Arial"/>
              <a:buNone/>
            </a:pPr>
            <a:r>
              <a:rPr lang="sv-SE" sz="1200">
                <a:solidFill>
                  <a:srgbClr val="000000"/>
                </a:solidFill>
                <a:latin typeface="Calibri"/>
                <a:ea typeface="Calibri"/>
                <a:cs typeface="Calibri"/>
                <a:sym typeface="Calibri"/>
              </a:rPr>
              <a:t>Strategiskt påverkansarbete</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r>
              <a:rPr lang="sv-SE" sz="1200">
                <a:solidFill>
                  <a:srgbClr val="000000"/>
                </a:solidFill>
                <a:latin typeface="Calibri"/>
                <a:ea typeface="Calibri"/>
                <a:cs typeface="Calibri"/>
                <a:sym typeface="Calibri"/>
              </a:rPr>
              <a:t>HR och lön</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r>
              <a:rPr lang="sv-SE" sz="1200">
                <a:solidFill>
                  <a:srgbClr val="000000"/>
                </a:solidFill>
                <a:latin typeface="Calibri"/>
                <a:ea typeface="Calibri"/>
                <a:cs typeface="Calibri"/>
                <a:sym typeface="Calibri"/>
              </a:rPr>
              <a:t>Gemensam vuxenutbildning och högskola</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9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900">
              <a:solidFill>
                <a:srgbClr val="000000"/>
              </a:solidFill>
              <a:latin typeface="Calibri"/>
              <a:ea typeface="Calibri"/>
              <a:cs typeface="Calibri"/>
              <a:sym typeface="Calibri"/>
            </a:endParaRPr>
          </a:p>
        </p:txBody>
      </p:sp>
      <p:sp>
        <p:nvSpPr>
          <p:cNvPr id="218" name="Google Shape;218;p17"/>
          <p:cNvSpPr txBox="1">
            <a:spLocks noGrp="1"/>
          </p:cNvSpPr>
          <p:nvPr>
            <p:ph type="body" idx="1"/>
          </p:nvPr>
        </p:nvSpPr>
        <p:spPr>
          <a:xfrm>
            <a:off x="1972125" y="1076275"/>
            <a:ext cx="1608300" cy="34164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HR - enhet med centrala specialister samt lokala generalister och  HR-konsulter</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Intern administrativ service, löner, ekonomi mm</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r>
              <a:rPr lang="sv-SE" sz="1200">
                <a:solidFill>
                  <a:srgbClr val="000000"/>
                </a:solidFill>
                <a:latin typeface="Calibri"/>
                <a:ea typeface="Calibri"/>
                <a:cs typeface="Calibri"/>
                <a:sym typeface="Calibri"/>
              </a:rPr>
              <a:t>IT/Digitalisering/Växel - gemensam drift/support och specialister som driver digital transformation, IT-säkerhet/dataskydd mm</a:t>
            </a:r>
            <a:endParaRPr sz="1200">
              <a:solidFill>
                <a:srgbClr val="000000"/>
              </a:solidFill>
            </a:endParaRPr>
          </a:p>
        </p:txBody>
      </p:sp>
      <p:sp>
        <p:nvSpPr>
          <p:cNvPr id="219" name="Google Shape;219;p17"/>
          <p:cNvSpPr txBox="1">
            <a:spLocks noGrp="1"/>
          </p:cNvSpPr>
          <p:nvPr>
            <p:ph type="body" idx="1"/>
          </p:nvPr>
        </p:nvSpPr>
        <p:spPr>
          <a:xfrm>
            <a:off x="3803600" y="1076275"/>
            <a:ext cx="1701000" cy="34164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Gemensam ekonomi  lönehantering och HR avdelning.</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IT/Digitalisering/Växel - gemensam drift/support     + specialister som  driver digital transformation, IT-säkerhet/dataskydd mm</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Specialistkompetenser</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0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0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000">
              <a:solidFill>
                <a:srgbClr val="000000"/>
              </a:solidFill>
              <a:latin typeface="Calibri"/>
              <a:ea typeface="Calibri"/>
              <a:cs typeface="Calibri"/>
              <a:sym typeface="Calibri"/>
            </a:endParaRPr>
          </a:p>
        </p:txBody>
      </p:sp>
      <p:sp>
        <p:nvSpPr>
          <p:cNvPr id="220" name="Google Shape;220;p17"/>
          <p:cNvSpPr txBox="1">
            <a:spLocks noGrp="1"/>
          </p:cNvSpPr>
          <p:nvPr>
            <p:ph type="body" idx="1"/>
          </p:nvPr>
        </p:nvSpPr>
        <p:spPr>
          <a:xfrm>
            <a:off x="5551075" y="1076275"/>
            <a:ext cx="1608300" cy="34164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Kommunjurist</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rgbClr val="000000"/>
                </a:solidFill>
                <a:latin typeface="Calibri"/>
                <a:ea typeface="Calibri"/>
                <a:cs typeface="Calibri"/>
                <a:sym typeface="Calibri"/>
              </a:rPr>
              <a:t>IT/Digitalisering/Växel - gemensam drift/support     + specialister som  driver digital transformation, IT-säkerhet/dataskydd mm</a:t>
            </a: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320"/>
              </a:spcBef>
              <a:spcAft>
                <a:spcPts val="0"/>
              </a:spcAft>
              <a:buClr>
                <a:schemeClr val="dk1"/>
              </a:buClr>
              <a:buSzPts val="1100"/>
              <a:buFont typeface="Arial"/>
              <a:buNone/>
            </a:pPr>
            <a:r>
              <a:rPr lang="sv-SE" sz="1200">
                <a:solidFill>
                  <a:srgbClr val="000000"/>
                </a:solidFill>
                <a:latin typeface="Calibri"/>
                <a:ea typeface="Calibri"/>
                <a:cs typeface="Calibri"/>
                <a:sym typeface="Calibri"/>
              </a:rPr>
              <a:t>Gemensam ekonomi och lön avdelning</a:t>
            </a:r>
            <a:endParaRPr sz="1200">
              <a:solidFill>
                <a:srgbClr val="000000"/>
              </a:solidFill>
              <a:latin typeface="Calibri"/>
              <a:ea typeface="Calibri"/>
              <a:cs typeface="Calibri"/>
              <a:sym typeface="Calibri"/>
            </a:endParaRPr>
          </a:p>
        </p:txBody>
      </p:sp>
      <p:sp>
        <p:nvSpPr>
          <p:cNvPr id="221" name="Google Shape;221;p17"/>
          <p:cNvSpPr txBox="1">
            <a:spLocks noGrp="1"/>
          </p:cNvSpPr>
          <p:nvPr>
            <p:ph type="body" idx="1"/>
          </p:nvPr>
        </p:nvSpPr>
        <p:spPr>
          <a:xfrm>
            <a:off x="7340550" y="1076275"/>
            <a:ext cx="1608300" cy="34164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320"/>
              </a:spcBef>
              <a:spcAft>
                <a:spcPts val="0"/>
              </a:spcAft>
              <a:buSzPts val="1920"/>
              <a:buNone/>
            </a:pPr>
            <a:r>
              <a:rPr lang="sv-SE" sz="1200">
                <a:solidFill>
                  <a:schemeClr val="dk1"/>
                </a:solidFill>
                <a:latin typeface="Calibri"/>
                <a:ea typeface="Calibri"/>
                <a:cs typeface="Calibri"/>
                <a:sym typeface="Calibri"/>
              </a:rPr>
              <a:t>Vårda, värdera och utveckla befintliga samarbeten och samverkansavtal </a:t>
            </a:r>
            <a:r>
              <a:rPr lang="sv-SE" sz="1200">
                <a:solidFill>
                  <a:srgbClr val="FF0000"/>
                </a:solidFill>
                <a:latin typeface="Calibri"/>
                <a:ea typeface="Calibri"/>
                <a:cs typeface="Calibri"/>
                <a:sym typeface="Calibri"/>
              </a:rPr>
              <a:t>(OBS, har inarbetats i Underlag för Handbok för lyckad samverkan i Dalsland).</a:t>
            </a:r>
            <a:endParaRPr sz="1200">
              <a:solidFill>
                <a:srgbClr val="FF0000"/>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200">
              <a:solidFill>
                <a:schemeClr val="dk1"/>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chemeClr val="dk1"/>
                </a:solidFill>
                <a:latin typeface="Calibri"/>
                <a:ea typeface="Calibri"/>
                <a:cs typeface="Calibri"/>
                <a:sym typeface="Calibri"/>
              </a:rPr>
              <a:t>Strategiskt påverkansarbete</a:t>
            </a:r>
            <a:endParaRPr sz="1200">
              <a:solidFill>
                <a:schemeClr val="dk1"/>
              </a:solidFill>
              <a:latin typeface="Calibri"/>
              <a:ea typeface="Calibri"/>
              <a:cs typeface="Calibri"/>
              <a:sym typeface="Calibri"/>
            </a:endParaRPr>
          </a:p>
          <a:p>
            <a:pPr marL="0" lvl="0" indent="0" algn="l" rtl="0">
              <a:lnSpc>
                <a:spcPct val="100000"/>
              </a:lnSpc>
              <a:spcBef>
                <a:spcPts val="320"/>
              </a:spcBef>
              <a:spcAft>
                <a:spcPts val="0"/>
              </a:spcAft>
              <a:buSzPts val="1920"/>
              <a:buNone/>
            </a:pPr>
            <a:endParaRPr sz="1200">
              <a:solidFill>
                <a:schemeClr val="dk1"/>
              </a:solidFill>
              <a:latin typeface="Calibri"/>
              <a:ea typeface="Calibri"/>
              <a:cs typeface="Calibri"/>
              <a:sym typeface="Calibri"/>
            </a:endParaRPr>
          </a:p>
          <a:p>
            <a:pPr marL="0" lvl="0" indent="0" algn="l" rtl="0">
              <a:lnSpc>
                <a:spcPct val="100000"/>
              </a:lnSpc>
              <a:spcBef>
                <a:spcPts val="320"/>
              </a:spcBef>
              <a:spcAft>
                <a:spcPts val="0"/>
              </a:spcAft>
              <a:buSzPts val="1920"/>
              <a:buNone/>
            </a:pPr>
            <a:r>
              <a:rPr lang="sv-SE" sz="1200">
                <a:solidFill>
                  <a:schemeClr val="dk1"/>
                </a:solidFill>
                <a:latin typeface="Calibri"/>
                <a:ea typeface="Calibri"/>
                <a:cs typeface="Calibri"/>
                <a:sym typeface="Calibri"/>
              </a:rPr>
              <a:t>Kompetensförsörjning</a:t>
            </a:r>
            <a:endParaRPr sz="1200">
              <a:solidFill>
                <a:schemeClr val="dk1"/>
              </a:solidFill>
              <a:latin typeface="Calibri"/>
              <a:ea typeface="Calibri"/>
              <a:cs typeface="Calibri"/>
              <a:sym typeface="Calibri"/>
            </a:endParaRPr>
          </a:p>
        </p:txBody>
      </p:sp>
      <p:sp>
        <p:nvSpPr>
          <p:cNvPr id="222" name="Google Shape;222;p17"/>
          <p:cNvSpPr txBox="1"/>
          <p:nvPr/>
        </p:nvSpPr>
        <p:spPr>
          <a:xfrm>
            <a:off x="235500" y="766216"/>
            <a:ext cx="1785000" cy="3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1" i="0" u="none" strike="noStrike" cap="none">
                <a:solidFill>
                  <a:srgbClr val="000000"/>
                </a:solidFill>
                <a:latin typeface="Arial"/>
                <a:ea typeface="Arial"/>
                <a:cs typeface="Arial"/>
                <a:sym typeface="Arial"/>
              </a:rPr>
              <a:t>Bengtsfors</a:t>
            </a:r>
            <a:endParaRPr sz="1000" b="1" i="0" u="none" strike="noStrike" cap="none">
              <a:solidFill>
                <a:srgbClr val="000000"/>
              </a:solidFill>
              <a:latin typeface="Arial"/>
              <a:ea typeface="Arial"/>
              <a:cs typeface="Arial"/>
              <a:sym typeface="Arial"/>
            </a:endParaRPr>
          </a:p>
        </p:txBody>
      </p:sp>
      <p:sp>
        <p:nvSpPr>
          <p:cNvPr id="223" name="Google Shape;223;p17"/>
          <p:cNvSpPr txBox="1"/>
          <p:nvPr/>
        </p:nvSpPr>
        <p:spPr>
          <a:xfrm>
            <a:off x="1972125" y="770025"/>
            <a:ext cx="1785000" cy="3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1" i="0" u="none" strike="noStrike" cap="none">
                <a:solidFill>
                  <a:srgbClr val="000000"/>
                </a:solidFill>
                <a:latin typeface="Arial"/>
                <a:ea typeface="Arial"/>
                <a:cs typeface="Arial"/>
                <a:sym typeface="Arial"/>
              </a:rPr>
              <a:t>Dals Ed</a:t>
            </a:r>
            <a:endParaRPr sz="1000" b="1" i="0" u="none" strike="noStrike" cap="none">
              <a:solidFill>
                <a:srgbClr val="000000"/>
              </a:solidFill>
              <a:latin typeface="Arial"/>
              <a:ea typeface="Arial"/>
              <a:cs typeface="Arial"/>
              <a:sym typeface="Arial"/>
            </a:endParaRPr>
          </a:p>
        </p:txBody>
      </p:sp>
      <p:sp>
        <p:nvSpPr>
          <p:cNvPr id="224" name="Google Shape;224;p17"/>
          <p:cNvSpPr txBox="1"/>
          <p:nvPr/>
        </p:nvSpPr>
        <p:spPr>
          <a:xfrm>
            <a:off x="3788025" y="770025"/>
            <a:ext cx="1785000" cy="3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1" i="0" u="none" strike="noStrike" cap="none">
                <a:solidFill>
                  <a:srgbClr val="000000"/>
                </a:solidFill>
                <a:latin typeface="Arial"/>
                <a:ea typeface="Arial"/>
                <a:cs typeface="Arial"/>
                <a:sym typeface="Arial"/>
              </a:rPr>
              <a:t>Färgelanda</a:t>
            </a:r>
            <a:endParaRPr sz="1000" b="1" i="0" u="none" strike="noStrike" cap="none">
              <a:solidFill>
                <a:srgbClr val="000000"/>
              </a:solidFill>
              <a:latin typeface="Arial"/>
              <a:ea typeface="Arial"/>
              <a:cs typeface="Arial"/>
              <a:sym typeface="Arial"/>
            </a:endParaRPr>
          </a:p>
        </p:txBody>
      </p:sp>
      <p:sp>
        <p:nvSpPr>
          <p:cNvPr id="225" name="Google Shape;225;p17"/>
          <p:cNvSpPr txBox="1"/>
          <p:nvPr/>
        </p:nvSpPr>
        <p:spPr>
          <a:xfrm>
            <a:off x="5551075" y="766225"/>
            <a:ext cx="1785000" cy="3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1" i="0" u="none" strike="noStrike" cap="none">
                <a:solidFill>
                  <a:srgbClr val="000000"/>
                </a:solidFill>
                <a:latin typeface="Arial"/>
                <a:ea typeface="Arial"/>
                <a:cs typeface="Arial"/>
                <a:sym typeface="Arial"/>
              </a:rPr>
              <a:t>Mellerud</a:t>
            </a:r>
            <a:endParaRPr sz="1000" b="1" i="0" u="none" strike="noStrike" cap="none">
              <a:solidFill>
                <a:srgbClr val="000000"/>
              </a:solidFill>
              <a:latin typeface="Arial"/>
              <a:ea typeface="Arial"/>
              <a:cs typeface="Arial"/>
              <a:sym typeface="Arial"/>
            </a:endParaRPr>
          </a:p>
        </p:txBody>
      </p:sp>
      <p:sp>
        <p:nvSpPr>
          <p:cNvPr id="226" name="Google Shape;226;p17"/>
          <p:cNvSpPr txBox="1"/>
          <p:nvPr/>
        </p:nvSpPr>
        <p:spPr>
          <a:xfrm>
            <a:off x="7340550" y="683300"/>
            <a:ext cx="1785000" cy="3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1" i="0" u="none" strike="noStrike" cap="none">
                <a:solidFill>
                  <a:srgbClr val="000000"/>
                </a:solidFill>
                <a:latin typeface="Arial"/>
                <a:ea typeface="Arial"/>
                <a:cs typeface="Arial"/>
                <a:sym typeface="Arial"/>
              </a:rPr>
              <a:t>Åmål</a:t>
            </a:r>
            <a:endParaRPr sz="10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457200" y="350400"/>
            <a:ext cx="85941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sv-SE"/>
              <a:t>Sammanställning av gemensamt prioriterade samverkansområden</a:t>
            </a:r>
            <a:endParaRPr/>
          </a:p>
        </p:txBody>
      </p:sp>
      <p:sp>
        <p:nvSpPr>
          <p:cNvPr id="233" name="Google Shape;233;p18"/>
          <p:cNvSpPr txBox="1">
            <a:spLocks noGrp="1"/>
          </p:cNvSpPr>
          <p:nvPr>
            <p:ph type="body" idx="1"/>
          </p:nvPr>
        </p:nvSpPr>
        <p:spPr>
          <a:xfrm>
            <a:off x="457200" y="1072216"/>
            <a:ext cx="8229600" cy="3678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HR - avdelning med centrala specialister, lokala generalister och HR-konsulter </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Kompetensförsörjning</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Specialistkompetenser såsom kommunjurist</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Gemensam intern administrativ service, ekonomi och lönehantering</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IT/digitalisering/växel - gemensam drift/support och specialister som driver digital transformation, IT-säkerhet/dataskydd mm</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Gemensam vuxenutbildning och högskola</a:t>
            </a:r>
            <a:endParaRPr sz="20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sv-SE" sz="2000">
                <a:latin typeface="Calibri"/>
                <a:ea typeface="Calibri"/>
                <a:cs typeface="Calibri"/>
                <a:sym typeface="Calibri"/>
              </a:rPr>
              <a:t>Strategiskt påverkansarbete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518750" y="2082500"/>
            <a:ext cx="7561500" cy="124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sv-SE" sz="2800">
                <a:latin typeface="Arial"/>
                <a:ea typeface="Arial"/>
                <a:cs typeface="Arial"/>
                <a:sym typeface="Arial"/>
              </a:rPr>
              <a:t>AKTIVITETER</a:t>
            </a:r>
            <a:endParaRPr sz="2800">
              <a:latin typeface="Arial"/>
              <a:ea typeface="Arial"/>
              <a:cs typeface="Arial"/>
              <a:sym typeface="Arial"/>
            </a:endParaRPr>
          </a:p>
          <a:p>
            <a:pPr marL="0" lvl="0" indent="0" algn="ctr" rtl="0">
              <a:lnSpc>
                <a:spcPct val="100000"/>
              </a:lnSpc>
              <a:spcBef>
                <a:spcPts val="0"/>
              </a:spcBef>
              <a:spcAft>
                <a:spcPts val="0"/>
              </a:spcAft>
              <a:buSzPts val="2000"/>
              <a:buNone/>
            </a:pPr>
            <a:r>
              <a:rPr lang="sv-SE" sz="1400" i="1">
                <a:latin typeface="Calibri"/>
                <a:ea typeface="Calibri"/>
                <a:cs typeface="Calibri"/>
                <a:sym typeface="Calibri"/>
              </a:rPr>
              <a:t>Vad ska vi göra för att nå våra mål? </a:t>
            </a:r>
            <a:endParaRPr sz="1400" i="1">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sv-SE" sz="1400" i="1">
                <a:latin typeface="Calibri"/>
                <a:ea typeface="Calibri"/>
                <a:cs typeface="Calibri"/>
                <a:sym typeface="Calibri"/>
              </a:rPr>
              <a:t>Vilka kompetenser vi behöver och hur vi ska samverka?</a:t>
            </a:r>
            <a:endParaRPr sz="1400" i="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a:stretch/>
        </p:blipFill>
        <p:spPr>
          <a:xfrm>
            <a:off x="314350" y="2880075"/>
            <a:ext cx="1766620" cy="1337467"/>
          </a:xfrm>
          <a:prstGeom prst="rect">
            <a:avLst/>
          </a:prstGeom>
          <a:noFill/>
          <a:ln>
            <a:noFill/>
          </a:ln>
        </p:spPr>
      </p:pic>
      <p:pic>
        <p:nvPicPr>
          <p:cNvPr id="114" name="Google Shape;114;p2"/>
          <p:cNvPicPr preferRelativeResize="0"/>
          <p:nvPr/>
        </p:nvPicPr>
        <p:blipFill rotWithShape="1">
          <a:blip r:embed="rId4">
            <a:alphaModFix/>
          </a:blip>
          <a:srcRect/>
          <a:stretch/>
        </p:blipFill>
        <p:spPr>
          <a:xfrm>
            <a:off x="314350" y="1060717"/>
            <a:ext cx="1652366" cy="1250968"/>
          </a:xfrm>
          <a:prstGeom prst="rect">
            <a:avLst/>
          </a:prstGeom>
          <a:noFill/>
          <a:ln>
            <a:noFill/>
          </a:ln>
        </p:spPr>
      </p:pic>
      <p:grpSp>
        <p:nvGrpSpPr>
          <p:cNvPr id="115" name="Google Shape;115;p2"/>
          <p:cNvGrpSpPr/>
          <p:nvPr/>
        </p:nvGrpSpPr>
        <p:grpSpPr>
          <a:xfrm>
            <a:off x="277685" y="2009723"/>
            <a:ext cx="1188128" cy="355662"/>
            <a:chOff x="0" y="0"/>
            <a:chExt cx="1188128" cy="1008113"/>
          </a:xfrm>
        </p:grpSpPr>
        <p:sp>
          <p:nvSpPr>
            <p:cNvPr id="116" name="Google Shape;116;p2"/>
            <p:cNvSpPr/>
            <p:nvPr/>
          </p:nvSpPr>
          <p:spPr>
            <a:xfrm>
              <a:off x="0" y="0"/>
              <a:ext cx="1188128" cy="1008113"/>
            </a:xfrm>
            <a:prstGeom prst="rect">
              <a:avLst/>
            </a:pr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Arial"/>
                <a:ea typeface="Arial"/>
                <a:cs typeface="Arial"/>
                <a:sym typeface="Arial"/>
              </a:endParaRPr>
            </a:p>
          </p:txBody>
        </p:sp>
        <p:sp>
          <p:nvSpPr>
            <p:cNvPr id="117" name="Google Shape;117;p2"/>
            <p:cNvSpPr/>
            <p:nvPr/>
          </p:nvSpPr>
          <p:spPr>
            <a:xfrm>
              <a:off x="0" y="0"/>
              <a:ext cx="1188128" cy="54531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7F7F7F"/>
                </a:buClr>
                <a:buSzPts val="250"/>
                <a:buFont typeface="Calibri"/>
                <a:buNone/>
              </a:pPr>
              <a:r>
                <a:rPr lang="sv-SE" sz="1000" b="1" i="0" u="none" strike="noStrike" cap="none">
                  <a:solidFill>
                    <a:srgbClr val="7F7F7F"/>
                  </a:solidFill>
                  <a:latin typeface="Calibri"/>
                  <a:ea typeface="Calibri"/>
                  <a:cs typeface="Calibri"/>
                  <a:sym typeface="Calibri"/>
                </a:rPr>
                <a:t>CHARLOTTE</a:t>
              </a:r>
              <a:endParaRPr/>
            </a:p>
            <a:p>
              <a:pPr marL="0" marR="0" lvl="0" indent="0" algn="l" rtl="0">
                <a:lnSpc>
                  <a:spcPct val="100000"/>
                </a:lnSpc>
                <a:spcBef>
                  <a:spcPts val="0"/>
                </a:spcBef>
                <a:spcAft>
                  <a:spcPts val="0"/>
                </a:spcAft>
                <a:buClr>
                  <a:srgbClr val="7F7F7F"/>
                </a:buClr>
                <a:buSzPts val="250"/>
                <a:buFont typeface="Calibri"/>
                <a:buNone/>
              </a:pPr>
              <a:r>
                <a:rPr lang="sv-SE" sz="1000" b="1" i="0" u="none" strike="noStrike" cap="none">
                  <a:solidFill>
                    <a:srgbClr val="7F7F7F"/>
                  </a:solidFill>
                  <a:latin typeface="Calibri"/>
                  <a:ea typeface="Calibri"/>
                  <a:cs typeface="Calibri"/>
                  <a:sym typeface="Calibri"/>
                </a:rPr>
                <a:t>WÄREBORN</a:t>
              </a:r>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FFFFFF"/>
                </a:solidFill>
                <a:latin typeface="Arial"/>
                <a:ea typeface="Arial"/>
                <a:cs typeface="Arial"/>
                <a:sym typeface="Arial"/>
              </a:endParaRPr>
            </a:p>
          </p:txBody>
        </p:sp>
      </p:grpSp>
      <p:grpSp>
        <p:nvGrpSpPr>
          <p:cNvPr id="118" name="Google Shape;118;p2"/>
          <p:cNvGrpSpPr/>
          <p:nvPr/>
        </p:nvGrpSpPr>
        <p:grpSpPr>
          <a:xfrm>
            <a:off x="314350" y="3929034"/>
            <a:ext cx="1188128" cy="360501"/>
            <a:chOff x="0" y="0"/>
            <a:chExt cx="1188128" cy="1008113"/>
          </a:xfrm>
        </p:grpSpPr>
        <p:sp>
          <p:nvSpPr>
            <p:cNvPr id="119" name="Google Shape;119;p2"/>
            <p:cNvSpPr/>
            <p:nvPr/>
          </p:nvSpPr>
          <p:spPr>
            <a:xfrm>
              <a:off x="0" y="0"/>
              <a:ext cx="1188128" cy="1008113"/>
            </a:xfrm>
            <a:prstGeom prst="rect">
              <a:avLst/>
            </a:pr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Arial"/>
                <a:ea typeface="Arial"/>
                <a:cs typeface="Arial"/>
                <a:sym typeface="Arial"/>
              </a:endParaRPr>
            </a:p>
          </p:txBody>
        </p:sp>
        <p:sp>
          <p:nvSpPr>
            <p:cNvPr id="120" name="Google Shape;120;p2"/>
            <p:cNvSpPr/>
            <p:nvPr/>
          </p:nvSpPr>
          <p:spPr>
            <a:xfrm>
              <a:off x="0" y="0"/>
              <a:ext cx="1188128" cy="54531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7F7F7F"/>
                </a:buClr>
                <a:buSzPts val="250"/>
                <a:buFont typeface="Calibri"/>
                <a:buNone/>
              </a:pPr>
              <a:r>
                <a:rPr lang="sv-SE" sz="1000" b="1" i="0" u="none" strike="noStrike" cap="none">
                  <a:solidFill>
                    <a:srgbClr val="7F7F7F"/>
                  </a:solidFill>
                  <a:latin typeface="Calibri"/>
                  <a:ea typeface="Calibri"/>
                  <a:cs typeface="Calibri"/>
                  <a:sym typeface="Calibri"/>
                </a:rPr>
                <a:t>LEIF</a:t>
              </a:r>
              <a:endParaRPr sz="800" b="1"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250"/>
                <a:buFont typeface="Calibri"/>
                <a:buNone/>
              </a:pPr>
              <a:r>
                <a:rPr lang="sv-SE" sz="1000" b="1" i="0" u="none" strike="noStrike" cap="none">
                  <a:solidFill>
                    <a:srgbClr val="7F7F7F"/>
                  </a:solidFill>
                  <a:latin typeface="Calibri"/>
                  <a:ea typeface="Calibri"/>
                  <a:cs typeface="Calibri"/>
                  <a:sym typeface="Calibri"/>
                </a:rPr>
                <a:t>HELGMAN</a:t>
              </a:r>
              <a:endParaRPr sz="800" b="1"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FFFFFF"/>
                </a:solidFill>
                <a:latin typeface="Arial"/>
                <a:ea typeface="Arial"/>
                <a:cs typeface="Arial"/>
                <a:sym typeface="Arial"/>
              </a:endParaRPr>
            </a:p>
          </p:txBody>
        </p:sp>
      </p:grpSp>
      <p:sp>
        <p:nvSpPr>
          <p:cNvPr id="121" name="Google Shape;121;p2"/>
          <p:cNvSpPr txBox="1">
            <a:spLocks noGrp="1"/>
          </p:cNvSpPr>
          <p:nvPr>
            <p:ph type="title"/>
          </p:nvPr>
        </p:nvSpPr>
        <p:spPr>
          <a:xfrm>
            <a:off x="277685" y="350389"/>
            <a:ext cx="8229600" cy="5651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600"/>
              <a:buFont typeface="Arial"/>
              <a:buNone/>
            </a:pPr>
            <a:r>
              <a:rPr lang="sv-SE" sz="2400" b="0" i="0" u="none" strike="noStrike" cap="none">
                <a:solidFill>
                  <a:schemeClr val="dk1"/>
                </a:solidFill>
                <a:latin typeface="Roboto Slab"/>
                <a:ea typeface="Roboto Slab"/>
                <a:cs typeface="Roboto Slab"/>
                <a:sym typeface="Roboto Slab"/>
              </a:rPr>
              <a:t>Våra handledare genom processen, Charlotte och Leif</a:t>
            </a:r>
            <a:endParaRPr sz="2400" b="0" i="0" u="none" strike="noStrike" cap="none">
              <a:solidFill>
                <a:schemeClr val="dk1"/>
              </a:solidFill>
              <a:latin typeface="Roboto Slab"/>
              <a:ea typeface="Roboto Slab"/>
              <a:cs typeface="Roboto Slab"/>
              <a:sym typeface="Roboto Slab"/>
            </a:endParaRPr>
          </a:p>
        </p:txBody>
      </p:sp>
      <p:sp>
        <p:nvSpPr>
          <p:cNvPr id="122" name="Google Shape;122;p2"/>
          <p:cNvSpPr txBox="1"/>
          <p:nvPr/>
        </p:nvSpPr>
        <p:spPr>
          <a:xfrm>
            <a:off x="2131888" y="915564"/>
            <a:ext cx="637539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Charlotte är en utvecklingsorienterad visionär med omvittnad förmåga och erfarenhet av att samverka brett över alla gränser och att entusiasmera och involvera omgivningen att arbeta tillsammans mot tydliga mål och leverera resultat. Det handlar om att gå från ”öar” till att se helheten och skapa utrymmer för ständiga förbättringar och utveckling. Charlotte har mångårig erfarenhet av att leda samverkansprocesser med tjänstemanna- och politiska ledningar i offentlig sektor med långsiktiga resultat.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Några tidigare roller:</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Landstingsdirektör</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Nationell VD inom kollektivtrafiken</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VD för nationellt utvecklingsbolag</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23" name="Google Shape;123;p2"/>
          <p:cNvSpPr txBox="1"/>
          <p:nvPr/>
        </p:nvSpPr>
        <p:spPr>
          <a:xfrm>
            <a:off x="2131888" y="2812207"/>
            <a:ext cx="587085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Leif har ett handlingsinriktat förhållningssätt och gillar att initiera och driva utvecklingsprocesser.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Han har ett öppet och lättillgängligt sätt vilket gör att han snabbt skapar relationer.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Leifs förmåga att kommunicera, inspirera och stödja utveckling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är viktiga inslag i hans ledarskap samtidigt som han arbetar medvetet med att utveckla ett bra teamwork.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Han har lätt att utarbeta övergripande ramverk och strukturer.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Att processleda och coacha ledningar i att arbeta fram affärs- och verksamhetsstrategier </a:t>
            </a:r>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och åstadkomma utveckling är ett specialområde.</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Några tidigare roller:</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HR-direktör i multinationellt stålbolag</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HR-direktör i multinationellt verkstadsbolag</a:t>
            </a:r>
            <a:endParaRPr/>
          </a:p>
          <a:p>
            <a:pPr marL="171450" marR="0" lvl="0" indent="-171450" algn="l" rtl="0">
              <a:lnSpc>
                <a:spcPct val="100000"/>
              </a:lnSpc>
              <a:spcBef>
                <a:spcPts val="0"/>
              </a:spcBef>
              <a:spcAft>
                <a:spcPts val="0"/>
              </a:spcAft>
              <a:buClr>
                <a:srgbClr val="000000"/>
              </a:buClr>
              <a:buSzPts val="1000"/>
              <a:buFont typeface="Arial"/>
              <a:buChar char="-"/>
            </a:pPr>
            <a:r>
              <a:rPr lang="sv-SE" sz="1000" b="0" i="0" u="none" strike="noStrike" cap="none">
                <a:solidFill>
                  <a:srgbClr val="000000"/>
                </a:solidFill>
                <a:latin typeface="Arial"/>
                <a:ea typeface="Arial"/>
                <a:cs typeface="Arial"/>
                <a:sym typeface="Arial"/>
              </a:rPr>
              <a:t>Projektledare i en global affärssystemimplementation </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sv-SE"/>
              <a:t>Aktiviteter </a:t>
            </a:r>
            <a:endParaRPr/>
          </a:p>
          <a:p>
            <a:pPr marL="0" lvl="0" indent="0" algn="l" rtl="0">
              <a:lnSpc>
                <a:spcPct val="100000"/>
              </a:lnSpc>
              <a:spcBef>
                <a:spcPts val="0"/>
              </a:spcBef>
              <a:spcAft>
                <a:spcPts val="0"/>
              </a:spcAft>
              <a:buSzPts val="2000"/>
              <a:buNone/>
            </a:pPr>
            <a:r>
              <a:rPr lang="sv-SE" sz="1400" i="1">
                <a:latin typeface="Calibri"/>
                <a:ea typeface="Calibri"/>
                <a:cs typeface="Calibri"/>
                <a:sym typeface="Calibri"/>
              </a:rPr>
              <a:t>Vad ska vi göra för att nå våra mål?</a:t>
            </a:r>
            <a:r>
              <a:rPr lang="sv-SE" sz="1400"/>
              <a:t> </a:t>
            </a:r>
            <a:endParaRPr sz="1400"/>
          </a:p>
        </p:txBody>
      </p:sp>
      <p:sp>
        <p:nvSpPr>
          <p:cNvPr id="246" name="Google Shape;246;p20"/>
          <p:cNvSpPr txBox="1">
            <a:spLocks noGrp="1"/>
          </p:cNvSpPr>
          <p:nvPr>
            <p:ph type="body" idx="1"/>
          </p:nvPr>
        </p:nvSpPr>
        <p:spPr>
          <a:xfrm>
            <a:off x="457200" y="915566"/>
            <a:ext cx="8229600" cy="367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20"/>
              </a:spcBef>
              <a:spcAft>
                <a:spcPts val="0"/>
              </a:spcAft>
              <a:buSzPts val="1920"/>
              <a:buNone/>
            </a:pPr>
            <a:r>
              <a:rPr lang="sv-SE"/>
              <a:t>Vi ska</a:t>
            </a:r>
            <a:endParaRPr/>
          </a:p>
          <a:p>
            <a:pPr marL="457200" lvl="0" indent="-330200" algn="l" rtl="0">
              <a:lnSpc>
                <a:spcPct val="115000"/>
              </a:lnSpc>
              <a:spcBef>
                <a:spcPts val="320"/>
              </a:spcBef>
              <a:spcAft>
                <a:spcPts val="0"/>
              </a:spcAft>
              <a:buSzPts val="1600"/>
              <a:buChar char="•"/>
            </a:pPr>
            <a:r>
              <a:rPr lang="sv-SE"/>
              <a:t>Förankra arbetet hittills på hemmaplan. </a:t>
            </a:r>
            <a:endParaRPr/>
          </a:p>
          <a:p>
            <a:pPr marL="457200" lvl="0" indent="-330200" algn="l" rtl="0">
              <a:lnSpc>
                <a:spcPct val="115000"/>
              </a:lnSpc>
              <a:spcBef>
                <a:spcPts val="0"/>
              </a:spcBef>
              <a:spcAft>
                <a:spcPts val="0"/>
              </a:spcAft>
              <a:buSzPts val="1600"/>
              <a:buChar char="•"/>
            </a:pPr>
            <a:r>
              <a:rPr lang="sv-SE"/>
              <a:t>Besluta om spelregler för samverkan - “</a:t>
            </a:r>
            <a:r>
              <a:rPr lang="sv-SE" u="sng">
                <a:solidFill>
                  <a:schemeClr val="hlink"/>
                </a:solidFill>
                <a:hlinkClick r:id="rId3"/>
              </a:rPr>
              <a:t>Handbok för lyckad samverkan i Dalsland</a:t>
            </a:r>
            <a:r>
              <a:rPr lang="sv-SE"/>
              <a:t>”.</a:t>
            </a:r>
            <a:endParaRPr/>
          </a:p>
          <a:p>
            <a:pPr marL="457200" lvl="0" indent="-330200" algn="l" rtl="0">
              <a:lnSpc>
                <a:spcPct val="115000"/>
              </a:lnSpc>
              <a:spcBef>
                <a:spcPts val="0"/>
              </a:spcBef>
              <a:spcAft>
                <a:spcPts val="0"/>
              </a:spcAft>
              <a:buSzPts val="1600"/>
              <a:buChar char="•"/>
            </a:pPr>
            <a:r>
              <a:rPr lang="sv-SE"/>
              <a:t>Besluta om en samverkansplan inkl mål för samverkan (år 2020 resp 2025), definiera inom vilka områden vi bör starta vår samverkan samt utarbeta uppdragsbeskrivningar för resp samverkansprojekt samt definiera uppföljningsmått för framgång.</a:t>
            </a:r>
            <a:endParaRPr/>
          </a:p>
          <a:p>
            <a:pPr marL="457200" lvl="0" indent="-330200" algn="l" rtl="0">
              <a:lnSpc>
                <a:spcPct val="115000"/>
              </a:lnSpc>
              <a:spcBef>
                <a:spcPts val="0"/>
              </a:spcBef>
              <a:spcAft>
                <a:spcPts val="0"/>
              </a:spcAft>
              <a:buSzPts val="1600"/>
              <a:buChar char="•"/>
            </a:pPr>
            <a:r>
              <a:rPr lang="sv-SE"/>
              <a:t>Ta fram en finansieringsmodell - “Dalsländska utjämningssystemet” - baserad på de tre områdena i vårt gemensamma syfte.</a:t>
            </a:r>
            <a:endParaRPr/>
          </a:p>
          <a:p>
            <a:pPr marL="457200" lvl="0" indent="-330200" algn="l" rtl="0">
              <a:lnSpc>
                <a:spcPct val="115000"/>
              </a:lnSpc>
              <a:spcBef>
                <a:spcPts val="0"/>
              </a:spcBef>
              <a:spcAft>
                <a:spcPts val="0"/>
              </a:spcAft>
              <a:buSzPts val="1600"/>
              <a:buChar char="•"/>
            </a:pPr>
            <a:r>
              <a:rPr lang="sv-SE"/>
              <a:t>Ta fram ett förslag till en gemensam “förändrings- och innovationsarena/plattform” med uppdraget att driva förändringsarbetet (vem gör vad). </a:t>
            </a:r>
            <a:endParaRPr/>
          </a:p>
          <a:p>
            <a:pPr marL="457200" lvl="0" indent="-330200" algn="l" rtl="0">
              <a:lnSpc>
                <a:spcPct val="115000"/>
              </a:lnSpc>
              <a:spcBef>
                <a:spcPts val="0"/>
              </a:spcBef>
              <a:spcAft>
                <a:spcPts val="0"/>
              </a:spcAft>
              <a:buSzPts val="1600"/>
              <a:buChar char="•"/>
            </a:pPr>
            <a:r>
              <a:rPr lang="sv-SE"/>
              <a:t>Genomföra benchmark inom ramen för kommunutredningen och dess referensgrupp.</a:t>
            </a:r>
            <a:endParaRPr/>
          </a:p>
          <a:p>
            <a:pPr marL="457200" lvl="0" indent="-330200" algn="l" rtl="0">
              <a:lnSpc>
                <a:spcPct val="115000"/>
              </a:lnSpc>
              <a:spcBef>
                <a:spcPts val="0"/>
              </a:spcBef>
              <a:spcAft>
                <a:spcPts val="0"/>
              </a:spcAft>
              <a:buSzPts val="1600"/>
              <a:buChar char="•"/>
            </a:pPr>
            <a:r>
              <a:rPr lang="sv-SE"/>
              <a:t>Ta fram en plan för fortsatt förankring och förändringskommunikation.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21"/>
          <p:cNvGrpSpPr/>
          <p:nvPr/>
        </p:nvGrpSpPr>
        <p:grpSpPr>
          <a:xfrm>
            <a:off x="2658595" y="2199001"/>
            <a:ext cx="5503271" cy="920402"/>
            <a:chOff x="2701898" y="2122801"/>
            <a:chExt cx="2418900" cy="920402"/>
          </a:xfrm>
        </p:grpSpPr>
        <p:sp>
          <p:nvSpPr>
            <p:cNvPr id="252" name="Google Shape;252;p21"/>
            <p:cNvSpPr/>
            <p:nvPr/>
          </p:nvSpPr>
          <p:spPr>
            <a:xfrm>
              <a:off x="2701898" y="2122801"/>
              <a:ext cx="24189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sv-SE" sz="3200" b="0" i="0" u="none" strike="noStrike" cap="none">
                  <a:solidFill>
                    <a:srgbClr val="000000"/>
                  </a:solidFill>
                  <a:latin typeface="Arial"/>
                  <a:ea typeface="Arial"/>
                  <a:cs typeface="Arial"/>
                  <a:sym typeface="Arial"/>
                </a:rPr>
                <a:t>SAMVERKAN DALSLAND NÄSTA FAS…</a:t>
              </a:r>
              <a:endParaRPr/>
            </a:p>
            <a:p>
              <a:pPr marL="0" marR="0" lvl="0" indent="0" algn="l" rtl="0">
                <a:lnSpc>
                  <a:spcPct val="100000"/>
                </a:lnSpc>
                <a:spcBef>
                  <a:spcPts val="0"/>
                </a:spcBef>
                <a:spcAft>
                  <a:spcPts val="0"/>
                </a:spcAft>
                <a:buClr>
                  <a:srgbClr val="000000"/>
                </a:buClr>
                <a:buSzPts val="800"/>
                <a:buFont typeface="Arial"/>
                <a:buNone/>
              </a:pPr>
              <a:endParaRPr sz="3200" b="0" i="0" u="none" strike="noStrike" cap="none">
                <a:solidFill>
                  <a:srgbClr val="000000"/>
                </a:solidFill>
                <a:latin typeface="Arial"/>
                <a:ea typeface="Arial"/>
                <a:cs typeface="Arial"/>
                <a:sym typeface="Arial"/>
              </a:endParaRPr>
            </a:p>
          </p:txBody>
        </p:sp>
        <p:sp>
          <p:nvSpPr>
            <p:cNvPr id="253" name="Google Shape;253;p21"/>
            <p:cNvSpPr/>
            <p:nvPr/>
          </p:nvSpPr>
          <p:spPr>
            <a:xfrm>
              <a:off x="2824598" y="2736003"/>
              <a:ext cx="2173500" cy="307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2000" b="0" i="0" u="none" strike="noStrike" cap="none">
                <a:solidFill>
                  <a:srgbClr val="000000"/>
                </a:solidFill>
                <a:latin typeface="Arial"/>
                <a:ea typeface="Arial"/>
                <a:cs typeface="Arial"/>
                <a:sym typeface="Arial"/>
              </a:endParaRPr>
            </a:p>
          </p:txBody>
        </p:sp>
      </p:grpSp>
      <p:pic>
        <p:nvPicPr>
          <p:cNvPr id="254" name="Google Shape;254;p21"/>
          <p:cNvPicPr preferRelativeResize="0"/>
          <p:nvPr/>
        </p:nvPicPr>
        <p:blipFill rotWithShape="1">
          <a:blip r:embed="rId3">
            <a:alphaModFix/>
          </a:blip>
          <a:srcRect/>
          <a:stretch/>
        </p:blipFill>
        <p:spPr>
          <a:xfrm>
            <a:off x="7675590" y="4737094"/>
            <a:ext cx="1164300" cy="409887"/>
          </a:xfrm>
          <a:prstGeom prst="rect">
            <a:avLst/>
          </a:prstGeom>
          <a:noFill/>
          <a:ln>
            <a:noFill/>
          </a:ln>
        </p:spPr>
      </p:pic>
      <p:pic>
        <p:nvPicPr>
          <p:cNvPr id="255" name="Google Shape;255;p21"/>
          <p:cNvPicPr preferRelativeResize="0"/>
          <p:nvPr/>
        </p:nvPicPr>
        <p:blipFill rotWithShape="1">
          <a:blip r:embed="rId4">
            <a:alphaModFix/>
          </a:blip>
          <a:srcRect/>
          <a:stretch/>
        </p:blipFill>
        <p:spPr>
          <a:xfrm>
            <a:off x="966050" y="1756273"/>
            <a:ext cx="1517175" cy="14998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457200" y="350390"/>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VAD KRÄVS NU FÖR ATT HÅLLA MOMENTUM?</a:t>
            </a:r>
            <a:endParaRPr/>
          </a:p>
        </p:txBody>
      </p:sp>
      <p:sp>
        <p:nvSpPr>
          <p:cNvPr id="261" name="Google Shape;261;p22"/>
          <p:cNvSpPr txBox="1">
            <a:spLocks noGrp="1"/>
          </p:cNvSpPr>
          <p:nvPr>
            <p:ph type="body" idx="1"/>
          </p:nvPr>
        </p:nvSpPr>
        <p:spPr>
          <a:xfrm>
            <a:off x="457200" y="1101833"/>
            <a:ext cx="8229600" cy="3678658"/>
          </a:xfrm>
          <a:prstGeom prst="rect">
            <a:avLst/>
          </a:prstGeom>
          <a:noFill/>
          <a:ln>
            <a:noFill/>
          </a:ln>
        </p:spPr>
        <p:txBody>
          <a:bodyPr spcFirstLastPara="1" wrap="square" lIns="91425" tIns="91425" rIns="91425" bIns="91425" anchor="t" anchorCtr="0">
            <a:noAutofit/>
          </a:bodyPr>
          <a:lstStyle/>
          <a:p>
            <a:pPr marL="457200" lvl="0" indent="-350520" algn="l" rtl="0">
              <a:lnSpc>
                <a:spcPct val="150000"/>
              </a:lnSpc>
              <a:spcBef>
                <a:spcPts val="320"/>
              </a:spcBef>
              <a:spcAft>
                <a:spcPts val="0"/>
              </a:spcAft>
              <a:buSzPts val="1920"/>
              <a:buChar char="•"/>
            </a:pPr>
            <a:r>
              <a:rPr lang="sv-SE" sz="1800">
                <a:latin typeface="Arial"/>
                <a:ea typeface="Arial"/>
                <a:cs typeface="Arial"/>
                <a:sym typeface="Arial"/>
              </a:rPr>
              <a:t>Att fortsatt göra rätt saker i rätt ordning</a:t>
            </a:r>
            <a:endParaRPr/>
          </a:p>
          <a:p>
            <a:pPr marL="457200" lvl="0" indent="-350520" algn="l" rtl="0">
              <a:lnSpc>
                <a:spcPct val="150000"/>
              </a:lnSpc>
              <a:spcBef>
                <a:spcPts val="320"/>
              </a:spcBef>
              <a:spcAft>
                <a:spcPts val="0"/>
              </a:spcAft>
              <a:buSzPts val="1920"/>
              <a:buChar char="•"/>
            </a:pPr>
            <a:r>
              <a:rPr lang="sv-SE" sz="1800">
                <a:latin typeface="Arial"/>
                <a:ea typeface="Arial"/>
                <a:cs typeface="Arial"/>
                <a:sym typeface="Arial"/>
              </a:rPr>
              <a:t>Ännu mer delaktighet och kommunikation </a:t>
            </a:r>
            <a:endParaRPr sz="1800">
              <a:latin typeface="Arial"/>
              <a:ea typeface="Arial"/>
              <a:cs typeface="Arial"/>
              <a:sym typeface="Arial"/>
            </a:endParaRPr>
          </a:p>
          <a:p>
            <a:pPr marL="457200" lvl="0" indent="-350520" algn="l" rtl="0">
              <a:lnSpc>
                <a:spcPct val="150000"/>
              </a:lnSpc>
              <a:spcBef>
                <a:spcPts val="320"/>
              </a:spcBef>
              <a:spcAft>
                <a:spcPts val="0"/>
              </a:spcAft>
              <a:buSzPts val="1920"/>
              <a:buChar char="•"/>
            </a:pPr>
            <a:r>
              <a:rPr lang="sv-SE" sz="1800">
                <a:latin typeface="Arial"/>
                <a:ea typeface="Arial"/>
                <a:cs typeface="Arial"/>
                <a:sym typeface="Arial"/>
              </a:rPr>
              <a:t>LEDARSKAP och mod</a:t>
            </a:r>
            <a:endParaRPr sz="1800">
              <a:latin typeface="Arial"/>
              <a:ea typeface="Arial"/>
              <a:cs typeface="Arial"/>
              <a:sym typeface="Arial"/>
            </a:endParaRPr>
          </a:p>
          <a:p>
            <a:pPr marL="457200" lvl="0" indent="-350520" algn="l" rtl="0">
              <a:lnSpc>
                <a:spcPct val="150000"/>
              </a:lnSpc>
              <a:spcBef>
                <a:spcPts val="320"/>
              </a:spcBef>
              <a:spcAft>
                <a:spcPts val="0"/>
              </a:spcAft>
              <a:buSzPts val="1920"/>
              <a:buChar char="•"/>
            </a:pPr>
            <a:r>
              <a:rPr lang="sv-SE" sz="1800">
                <a:latin typeface="Arial"/>
                <a:ea typeface="Arial"/>
                <a:cs typeface="Arial"/>
                <a:sym typeface="Arial"/>
              </a:rPr>
              <a:t>Börja leverera del för del utan att uppfattas går för fort fram</a:t>
            </a:r>
            <a:endParaRPr sz="1800">
              <a:latin typeface="Arial"/>
              <a:ea typeface="Arial"/>
              <a:cs typeface="Arial"/>
              <a:sym typeface="Arial"/>
            </a:endParaRPr>
          </a:p>
          <a:p>
            <a:pPr marL="457200" lvl="0" indent="-350520" algn="l" rtl="0">
              <a:lnSpc>
                <a:spcPct val="150000"/>
              </a:lnSpc>
              <a:spcBef>
                <a:spcPts val="320"/>
              </a:spcBef>
              <a:spcAft>
                <a:spcPts val="0"/>
              </a:spcAft>
              <a:buSzPts val="1920"/>
              <a:buChar char="•"/>
            </a:pPr>
            <a:r>
              <a:rPr lang="sv-SE" sz="1800" i="1">
                <a:latin typeface="Arial"/>
                <a:ea typeface="Arial"/>
                <a:cs typeface="Arial"/>
                <a:sym typeface="Arial"/>
              </a:rPr>
              <a:t>”Det som inte händer beslutsmässigt före midsommar händer inte före januari 2019…”</a:t>
            </a:r>
            <a:endParaRPr sz="1800" i="1">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457200" y="26176"/>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EFFECT’S FÖRSLAG PÅ FORTSATT ARBETSGÅNG</a:t>
            </a:r>
            <a:endParaRPr/>
          </a:p>
        </p:txBody>
      </p:sp>
      <p:sp>
        <p:nvSpPr>
          <p:cNvPr id="267" name="Google Shape;267;p23"/>
          <p:cNvSpPr txBox="1">
            <a:spLocks noGrp="1"/>
          </p:cNvSpPr>
          <p:nvPr>
            <p:ph type="body" idx="1"/>
          </p:nvPr>
        </p:nvSpPr>
        <p:spPr>
          <a:xfrm>
            <a:off x="457200" y="515151"/>
            <a:ext cx="8229600" cy="3678658"/>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ts val="280"/>
              </a:spcBef>
              <a:spcAft>
                <a:spcPts val="0"/>
              </a:spcAft>
              <a:buSzPts val="1400"/>
              <a:buNone/>
            </a:pPr>
            <a:endParaRPr sz="1600"/>
          </a:p>
          <a:p>
            <a:pPr marL="457200" marR="0" lvl="0" indent="-350520" algn="l" rtl="0">
              <a:lnSpc>
                <a:spcPct val="100000"/>
              </a:lnSpc>
              <a:spcBef>
                <a:spcPts val="320"/>
              </a:spcBef>
              <a:spcAft>
                <a:spcPts val="0"/>
              </a:spcAft>
              <a:buClr>
                <a:schemeClr val="accent4"/>
              </a:buClr>
              <a:buSzPts val="1920"/>
              <a:buFont typeface="Arial"/>
              <a:buChar char="•"/>
            </a:pPr>
            <a:r>
              <a:rPr lang="sv-SE" sz="2400"/>
              <a:t>STEG 5 Gemensam workshop 29 maj 2018</a:t>
            </a:r>
            <a:endParaRPr/>
          </a:p>
          <a:p>
            <a:pPr marL="914400" lvl="1" indent="-317500" algn="l" rtl="0">
              <a:lnSpc>
                <a:spcPct val="100000"/>
              </a:lnSpc>
              <a:spcBef>
                <a:spcPts val="280"/>
              </a:spcBef>
              <a:spcAft>
                <a:spcPts val="0"/>
              </a:spcAft>
              <a:buSzPts val="1400"/>
              <a:buChar char="–"/>
            </a:pPr>
            <a:r>
              <a:rPr lang="sv-SE" sz="1600"/>
              <a:t>Samverkansagenda – plan 2018-2021</a:t>
            </a:r>
            <a:endParaRPr/>
          </a:p>
          <a:p>
            <a:pPr marL="914400" lvl="1" indent="-317500" algn="l" rtl="0">
              <a:lnSpc>
                <a:spcPct val="100000"/>
              </a:lnSpc>
              <a:spcBef>
                <a:spcPts val="280"/>
              </a:spcBef>
              <a:spcAft>
                <a:spcPts val="0"/>
              </a:spcAft>
              <a:buSzPts val="1400"/>
              <a:buChar char="–"/>
            </a:pPr>
            <a:r>
              <a:rPr lang="sv-SE" sz="1600"/>
              <a:t>Fastställa Handbok för Dalslandssamverkan 2018-2025</a:t>
            </a:r>
            <a:endParaRPr/>
          </a:p>
          <a:p>
            <a:pPr marL="914400" lvl="1" indent="-228600" algn="l" rtl="0">
              <a:lnSpc>
                <a:spcPct val="100000"/>
              </a:lnSpc>
              <a:spcBef>
                <a:spcPts val="280"/>
              </a:spcBef>
              <a:spcAft>
                <a:spcPts val="0"/>
              </a:spcAft>
              <a:buSzPts val="1400"/>
              <a:buNone/>
            </a:pPr>
            <a:endParaRPr sz="1600"/>
          </a:p>
          <a:p>
            <a:pPr marL="457200" marR="0" lvl="0" indent="-350520" algn="l" rtl="0">
              <a:lnSpc>
                <a:spcPct val="100000"/>
              </a:lnSpc>
              <a:spcBef>
                <a:spcPts val="320"/>
              </a:spcBef>
              <a:spcAft>
                <a:spcPts val="0"/>
              </a:spcAft>
              <a:buClr>
                <a:schemeClr val="accent4"/>
              </a:buClr>
              <a:buSzPts val="1920"/>
              <a:buFont typeface="Arial"/>
              <a:buChar char="•"/>
            </a:pPr>
            <a:r>
              <a:rPr lang="sv-SE" sz="2400"/>
              <a:t>STEG 6 Beslut i respektive kommun om genomförande enligt Samverkansplan Dalsland 2018-2021</a:t>
            </a:r>
            <a:endParaRPr/>
          </a:p>
          <a:p>
            <a:pPr marL="914400" lvl="1" indent="-228600" algn="l" rtl="0">
              <a:lnSpc>
                <a:spcPct val="100000"/>
              </a:lnSpc>
              <a:spcBef>
                <a:spcPts val="280"/>
              </a:spcBef>
              <a:spcAft>
                <a:spcPts val="0"/>
              </a:spcAft>
              <a:buSzPts val="1400"/>
              <a:buNone/>
            </a:pPr>
            <a:endParaRPr sz="1600"/>
          </a:p>
          <a:p>
            <a:pPr marL="457200" marR="0" lvl="0" indent="-350520" algn="l" rtl="0">
              <a:lnSpc>
                <a:spcPct val="100000"/>
              </a:lnSpc>
              <a:spcBef>
                <a:spcPts val="320"/>
              </a:spcBef>
              <a:spcAft>
                <a:spcPts val="0"/>
              </a:spcAft>
              <a:buClr>
                <a:schemeClr val="accent4"/>
              </a:buClr>
              <a:buSzPts val="1920"/>
              <a:buFont typeface="Arial"/>
              <a:buChar char="•"/>
            </a:pPr>
            <a:r>
              <a:rPr lang="sv-SE" sz="2400"/>
              <a:t>STEG 7 Uppstart samverkansprojekt 1</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4"/>
          <p:cNvSpPr txBox="1">
            <a:spLocks noGrp="1"/>
          </p:cNvSpPr>
          <p:nvPr>
            <p:ph type="title"/>
          </p:nvPr>
        </p:nvSpPr>
        <p:spPr>
          <a:xfrm>
            <a:off x="457200" y="124147"/>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FORTSATT BEHOV AV EXTERNA RESURSER, FÖRSLAG EFFECT</a:t>
            </a:r>
            <a:endParaRPr/>
          </a:p>
        </p:txBody>
      </p:sp>
      <p:sp>
        <p:nvSpPr>
          <p:cNvPr id="273" name="Google Shape;273;p24"/>
          <p:cNvSpPr txBox="1">
            <a:spLocks noGrp="1"/>
          </p:cNvSpPr>
          <p:nvPr>
            <p:ph type="body" idx="1"/>
          </p:nvPr>
        </p:nvSpPr>
        <p:spPr>
          <a:xfrm>
            <a:off x="457200" y="950579"/>
            <a:ext cx="8229600" cy="3678658"/>
          </a:xfrm>
          <a:prstGeom prst="rect">
            <a:avLst/>
          </a:prstGeom>
          <a:noFill/>
          <a:ln>
            <a:noFill/>
          </a:ln>
        </p:spPr>
        <p:txBody>
          <a:bodyPr spcFirstLastPara="1" wrap="square" lIns="91425" tIns="91425" rIns="91425" bIns="91425" anchor="t" anchorCtr="0">
            <a:noAutofit/>
          </a:bodyPr>
          <a:lstStyle/>
          <a:p>
            <a:pPr marL="457200" marR="0" lvl="0" indent="-350520" algn="l" rtl="0">
              <a:lnSpc>
                <a:spcPct val="100000"/>
              </a:lnSpc>
              <a:spcBef>
                <a:spcPts val="320"/>
              </a:spcBef>
              <a:spcAft>
                <a:spcPts val="0"/>
              </a:spcAft>
              <a:buClr>
                <a:schemeClr val="accent4"/>
              </a:buClr>
              <a:buSzPts val="1920"/>
              <a:buFont typeface="Arial"/>
              <a:buChar char="•"/>
            </a:pPr>
            <a:r>
              <a:rPr lang="sv-SE"/>
              <a:t>Processledning workshop 29 maj 2018 (konsulttid: förberedelser 2x4h, genomförande 2x4h, dokumentation efterarbeten 4 h. Totalt 20 konsulttimmar á 2.000 SEK) Tak:20h</a:t>
            </a:r>
            <a:endParaRPr/>
          </a:p>
          <a:p>
            <a:pPr marL="457200" marR="0" lvl="0" indent="-350520" algn="l" rtl="0">
              <a:lnSpc>
                <a:spcPct val="100000"/>
              </a:lnSpc>
              <a:spcBef>
                <a:spcPts val="320"/>
              </a:spcBef>
              <a:spcAft>
                <a:spcPts val="0"/>
              </a:spcAft>
              <a:buClr>
                <a:schemeClr val="accent4"/>
              </a:buClr>
              <a:buSzPts val="1920"/>
              <a:buFont typeface="Arial"/>
              <a:buChar char="•"/>
            </a:pPr>
            <a:r>
              <a:rPr lang="sv-SE"/>
              <a:t>Analyser, utifrån perspektiv – inspel i workshop (konsulttid: inkluderat i ovan)</a:t>
            </a:r>
            <a:endParaRPr/>
          </a:p>
          <a:p>
            <a:pPr marL="457200" marR="0" lvl="0" indent="-350520" algn="l" rtl="0">
              <a:lnSpc>
                <a:spcPct val="100000"/>
              </a:lnSpc>
              <a:spcBef>
                <a:spcPts val="320"/>
              </a:spcBef>
              <a:spcAft>
                <a:spcPts val="0"/>
              </a:spcAft>
              <a:buClr>
                <a:schemeClr val="accent4"/>
              </a:buClr>
              <a:buSzPts val="1920"/>
              <a:buFont typeface="Arial"/>
              <a:buChar char="•"/>
            </a:pPr>
            <a:r>
              <a:rPr lang="sv-SE"/>
              <a:t>Sammanställningar/dokumentation workshop (konsulttid: inkluderat i ovan)</a:t>
            </a:r>
            <a:endParaRPr/>
          </a:p>
          <a:p>
            <a:pPr marL="457200" marR="0" lvl="0" indent="-350520" algn="l" rtl="0">
              <a:lnSpc>
                <a:spcPct val="100000"/>
              </a:lnSpc>
              <a:spcBef>
                <a:spcPts val="320"/>
              </a:spcBef>
              <a:spcAft>
                <a:spcPts val="0"/>
              </a:spcAft>
              <a:buClr>
                <a:schemeClr val="accent4"/>
              </a:buClr>
              <a:buSzPts val="1920"/>
              <a:buFont typeface="Arial"/>
              <a:buChar char="•"/>
            </a:pPr>
            <a:r>
              <a:rPr lang="sv-SE"/>
              <a:t>Utkast samverkansplan 2018-2021 (konsulttid: 10h á 2.000 SEK) Tak: 10h</a:t>
            </a:r>
            <a:endParaRPr/>
          </a:p>
          <a:p>
            <a:pPr marL="457200" marR="0" lvl="0" indent="-350520" algn="l" rtl="0">
              <a:lnSpc>
                <a:spcPct val="100000"/>
              </a:lnSpc>
              <a:spcBef>
                <a:spcPts val="320"/>
              </a:spcBef>
              <a:spcAft>
                <a:spcPts val="0"/>
              </a:spcAft>
              <a:buClr>
                <a:schemeClr val="accent4"/>
              </a:buClr>
              <a:buSzPts val="1920"/>
              <a:buFont typeface="Arial"/>
              <a:buChar char="•"/>
            </a:pPr>
            <a:r>
              <a:rPr lang="sv-SE"/>
              <a:t>Färdigställa utkast till Handbok för Dalslandssamverkan i word-format (konsulttid: 20h á 2.000 SEK) Tak: 20h</a:t>
            </a:r>
            <a:endParaRPr/>
          </a:p>
          <a:p>
            <a:pPr marL="457200" marR="0" lvl="0" indent="-228600" algn="l" rtl="0">
              <a:lnSpc>
                <a:spcPct val="100000"/>
              </a:lnSpc>
              <a:spcBef>
                <a:spcPts val="320"/>
              </a:spcBef>
              <a:spcAft>
                <a:spcPts val="0"/>
              </a:spcAft>
              <a:buClr>
                <a:schemeClr val="accent4"/>
              </a:buClr>
              <a:buSzPts val="1920"/>
              <a:buFont typeface="Arial"/>
              <a:buNone/>
            </a:pPr>
            <a:endParaRPr/>
          </a:p>
          <a:p>
            <a:pPr marL="457200" marR="0" lvl="0" indent="-350520" algn="l" rtl="0">
              <a:lnSpc>
                <a:spcPct val="100000"/>
              </a:lnSpc>
              <a:spcBef>
                <a:spcPts val="320"/>
              </a:spcBef>
              <a:spcAft>
                <a:spcPts val="0"/>
              </a:spcAft>
              <a:buClr>
                <a:schemeClr val="accent4"/>
              </a:buClr>
              <a:buSzPts val="1920"/>
              <a:buFont typeface="Arial"/>
              <a:buChar char="•"/>
            </a:pPr>
            <a:r>
              <a:rPr lang="sv-SE"/>
              <a:t>Vårt förslag om Effect Management fortsatt blir er externa resurs:</a:t>
            </a:r>
            <a:endParaRPr/>
          </a:p>
          <a:p>
            <a:pPr marL="914400" lvl="1" indent="-317500" algn="l" rtl="0">
              <a:lnSpc>
                <a:spcPct val="100000"/>
              </a:lnSpc>
              <a:spcBef>
                <a:spcPts val="280"/>
              </a:spcBef>
              <a:spcAft>
                <a:spcPts val="0"/>
              </a:spcAft>
              <a:buSzPts val="1400"/>
              <a:buChar char="–"/>
            </a:pPr>
            <a:r>
              <a:rPr lang="sv-SE"/>
              <a:t>Fortsätta uppdrag i enlighet med de lokala avtal som finns upprättade mellan respektive kommun och Effect Management, enligt tredje stycket under rubriken Villkor i avtalen.</a:t>
            </a:r>
            <a:endParaRPr/>
          </a:p>
          <a:p>
            <a:pPr marL="914400" lvl="1" indent="-317500" algn="l" rtl="0">
              <a:lnSpc>
                <a:spcPct val="100000"/>
              </a:lnSpc>
              <a:spcBef>
                <a:spcPts val="280"/>
              </a:spcBef>
              <a:spcAft>
                <a:spcPts val="0"/>
              </a:spcAft>
              <a:buSzPts val="1400"/>
              <a:buChar char="–"/>
            </a:pPr>
            <a:r>
              <a:rPr lang="sv-SE"/>
              <a:t>Effect Management jobbar vidare på timbasis enligt avtalet (2.000 SEK/h), alla timmar är överenskomna mellan parterna i förväg i form av uppskattad tidsram för deluppdraget samt tak för timantalet/deluppdrag.</a:t>
            </a:r>
            <a:endParaRPr/>
          </a:p>
          <a:p>
            <a:pPr marL="914400" lvl="1" indent="-317500" algn="l" rtl="0">
              <a:lnSpc>
                <a:spcPct val="100000"/>
              </a:lnSpc>
              <a:spcBef>
                <a:spcPts val="280"/>
              </a:spcBef>
              <a:spcAft>
                <a:spcPts val="0"/>
              </a:spcAft>
              <a:buSzPts val="1400"/>
              <a:buChar char="–"/>
            </a:pPr>
            <a:r>
              <a:rPr lang="sv-SE"/>
              <a:t>Kostnaden för ovanstående / kommun blir 20.000 SEK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457200" y="124147"/>
            <a:ext cx="8229600" cy="56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sz="2000" b="0" i="0" u="none" strike="noStrike" cap="none">
                <a:solidFill>
                  <a:schemeClr val="dk1"/>
                </a:solidFill>
                <a:latin typeface="Roboto Slab"/>
                <a:ea typeface="Roboto Slab"/>
                <a:cs typeface="Roboto Slab"/>
                <a:sym typeface="Roboto Slab"/>
              </a:rPr>
              <a:t>TIDPLAN – Bakåt och framåt</a:t>
            </a:r>
            <a:endParaRPr sz="2000" b="0" i="0" u="none" strike="noStrike" cap="none">
              <a:solidFill>
                <a:schemeClr val="dk1"/>
              </a:solidFill>
              <a:latin typeface="Roboto Slab"/>
              <a:ea typeface="Roboto Slab"/>
              <a:cs typeface="Roboto Slab"/>
              <a:sym typeface="Roboto Slab"/>
            </a:endParaRPr>
          </a:p>
        </p:txBody>
      </p:sp>
      <p:sp>
        <p:nvSpPr>
          <p:cNvPr id="129" name="Google Shape;129;p3"/>
          <p:cNvSpPr txBox="1">
            <a:spLocks noGrp="1"/>
          </p:cNvSpPr>
          <p:nvPr>
            <p:ph type="body" idx="1"/>
          </p:nvPr>
        </p:nvSpPr>
        <p:spPr>
          <a:xfrm>
            <a:off x="457200" y="689322"/>
            <a:ext cx="8229600" cy="41960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920"/>
              <a:buNone/>
            </a:pPr>
            <a:r>
              <a:rPr lang="sv-SE" sz="1200">
                <a:solidFill>
                  <a:srgbClr val="FF0000"/>
                </a:solidFill>
              </a:rPr>
              <a:t>UPPDRAGET:  170929  gav Dalslands 5 KSO uppdrag till sina 5 KC att utreda utökad samverkan mellan kommunerna</a:t>
            </a:r>
            <a:endParaRPr sz="1200"/>
          </a:p>
          <a:p>
            <a:pPr marL="0" marR="0" lvl="0" indent="0" algn="l" rtl="0">
              <a:lnSpc>
                <a:spcPct val="100000"/>
              </a:lnSpc>
              <a:spcBef>
                <a:spcPts val="0"/>
              </a:spcBef>
              <a:spcAft>
                <a:spcPts val="0"/>
              </a:spcAft>
              <a:buSzPts val="1920"/>
              <a:buNone/>
            </a:pPr>
            <a:r>
              <a:rPr lang="sv-SE" sz="1200"/>
              <a:t>STEG</a:t>
            </a:r>
            <a:r>
              <a:rPr lang="sv-SE" sz="1200" b="0" u="none" strike="noStrike" cap="none">
                <a:solidFill>
                  <a:schemeClr val="dk1"/>
                </a:solidFill>
                <a:latin typeface="Arial"/>
                <a:ea typeface="Arial"/>
                <a:cs typeface="Arial"/>
                <a:sym typeface="Arial"/>
              </a:rPr>
              <a:t> 1</a:t>
            </a:r>
            <a:r>
              <a:rPr lang="sv-SE" sz="1200"/>
              <a:t> </a:t>
            </a:r>
            <a:r>
              <a:rPr lang="sv-SE" sz="1200" b="0" u="none" strike="noStrike" cap="none">
                <a:solidFill>
                  <a:schemeClr val="dk1"/>
                </a:solidFill>
                <a:latin typeface="Arial"/>
                <a:ea typeface="Arial"/>
                <a:cs typeface="Arial"/>
                <a:sym typeface="Arial"/>
              </a:rPr>
              <a:t>Uppstart och uppdr</a:t>
            </a:r>
            <a:r>
              <a:rPr lang="sv-SE" sz="1200"/>
              <a:t>agsformulering 1 dec 2017</a:t>
            </a:r>
            <a:endParaRPr sz="1200" b="0" u="none" strike="noStrike" cap="none">
              <a:solidFill>
                <a:schemeClr val="dk1"/>
              </a:solidFill>
              <a:latin typeface="Arial"/>
              <a:ea typeface="Arial"/>
              <a:cs typeface="Arial"/>
              <a:sym typeface="Arial"/>
            </a:endParaRPr>
          </a:p>
          <a:p>
            <a:pPr marL="342900" marR="0" lvl="0" indent="-15237" algn="l" rtl="0">
              <a:lnSpc>
                <a:spcPct val="100000"/>
              </a:lnSpc>
              <a:spcBef>
                <a:spcPts val="320"/>
              </a:spcBef>
              <a:spcAft>
                <a:spcPts val="0"/>
              </a:spcAft>
              <a:buClr>
                <a:schemeClr val="accent4"/>
              </a:buClr>
              <a:buSzPts val="1440"/>
              <a:buFont typeface="Arial"/>
              <a:buNone/>
            </a:pPr>
            <a:endParaRPr sz="1200" b="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SzPts val="1920"/>
              <a:buNone/>
            </a:pPr>
            <a:r>
              <a:rPr lang="sv-SE" sz="1200" b="0" u="none" strike="noStrike" cap="none">
                <a:solidFill>
                  <a:schemeClr val="dk1"/>
                </a:solidFill>
                <a:latin typeface="Arial"/>
                <a:ea typeface="Arial"/>
                <a:cs typeface="Arial"/>
                <a:sym typeface="Arial"/>
              </a:rPr>
              <a:t>STEG 2 Heldagsworkshop i respektive kommun</a:t>
            </a:r>
            <a:endParaRPr/>
          </a:p>
          <a:p>
            <a:pPr marL="914400" marR="0" lvl="0" indent="0" algn="l" rtl="0">
              <a:lnSpc>
                <a:spcPct val="100000"/>
              </a:lnSpc>
              <a:spcBef>
                <a:spcPts val="280"/>
              </a:spcBef>
              <a:spcAft>
                <a:spcPts val="0"/>
              </a:spcAft>
              <a:buSzPts val="1920"/>
              <a:buNone/>
            </a:pPr>
            <a:r>
              <a:rPr lang="sv-SE" sz="1000" b="0" u="none" strike="noStrike" cap="none">
                <a:solidFill>
                  <a:schemeClr val="dk1"/>
                </a:solidFill>
                <a:latin typeface="Arial"/>
                <a:ea typeface="Arial"/>
                <a:cs typeface="Arial"/>
                <a:sym typeface="Arial"/>
              </a:rPr>
              <a:t>Färgelanda 23 januari </a:t>
            </a:r>
            <a:endParaRPr/>
          </a:p>
          <a:p>
            <a:pPr marL="914400" marR="0" lvl="0" indent="0" algn="l" rtl="0">
              <a:lnSpc>
                <a:spcPct val="100000"/>
              </a:lnSpc>
              <a:spcBef>
                <a:spcPts val="280"/>
              </a:spcBef>
              <a:spcAft>
                <a:spcPts val="0"/>
              </a:spcAft>
              <a:buSzPts val="1920"/>
              <a:buNone/>
            </a:pPr>
            <a:r>
              <a:rPr lang="sv-SE" sz="1000" b="0" u="none" strike="noStrike" cap="none">
                <a:solidFill>
                  <a:schemeClr val="dk1"/>
                </a:solidFill>
                <a:latin typeface="Arial"/>
                <a:ea typeface="Arial"/>
                <a:cs typeface="Arial"/>
                <a:sym typeface="Arial"/>
              </a:rPr>
              <a:t>Mellerud 29 januari </a:t>
            </a:r>
            <a:endParaRPr/>
          </a:p>
          <a:p>
            <a:pPr marL="914400" marR="0" lvl="0" indent="0" algn="l" rtl="0">
              <a:lnSpc>
                <a:spcPct val="100000"/>
              </a:lnSpc>
              <a:spcBef>
                <a:spcPts val="280"/>
              </a:spcBef>
              <a:spcAft>
                <a:spcPts val="0"/>
              </a:spcAft>
              <a:buSzPts val="1920"/>
              <a:buNone/>
            </a:pPr>
            <a:r>
              <a:rPr lang="sv-SE" sz="1000" b="0" u="none" strike="noStrike" cap="none">
                <a:solidFill>
                  <a:schemeClr val="dk1"/>
                </a:solidFill>
                <a:latin typeface="Arial"/>
                <a:ea typeface="Arial"/>
                <a:cs typeface="Arial"/>
                <a:sym typeface="Arial"/>
              </a:rPr>
              <a:t>Ed 7 februari </a:t>
            </a:r>
            <a:endParaRPr/>
          </a:p>
          <a:p>
            <a:pPr marL="914400" marR="0" lvl="0" indent="0" algn="l" rtl="0">
              <a:lnSpc>
                <a:spcPct val="100000"/>
              </a:lnSpc>
              <a:spcBef>
                <a:spcPts val="280"/>
              </a:spcBef>
              <a:spcAft>
                <a:spcPts val="0"/>
              </a:spcAft>
              <a:buSzPts val="1920"/>
              <a:buNone/>
            </a:pPr>
            <a:r>
              <a:rPr lang="sv-SE" sz="1000" b="0" u="none" strike="noStrike" cap="none">
                <a:solidFill>
                  <a:schemeClr val="dk1"/>
                </a:solidFill>
                <a:latin typeface="Arial"/>
                <a:ea typeface="Arial"/>
                <a:cs typeface="Arial"/>
                <a:sym typeface="Arial"/>
              </a:rPr>
              <a:t>Åmål 15 februari </a:t>
            </a:r>
            <a:endParaRPr sz="1000"/>
          </a:p>
          <a:p>
            <a:pPr marL="914400" marR="0" lvl="0" indent="0" algn="l" rtl="0">
              <a:lnSpc>
                <a:spcPct val="100000"/>
              </a:lnSpc>
              <a:spcBef>
                <a:spcPts val="280"/>
              </a:spcBef>
              <a:spcAft>
                <a:spcPts val="0"/>
              </a:spcAft>
              <a:buSzPts val="1920"/>
              <a:buNone/>
            </a:pPr>
            <a:r>
              <a:rPr lang="sv-SE" sz="1000" b="0" u="none" strike="noStrike" cap="none">
                <a:solidFill>
                  <a:schemeClr val="dk1"/>
                </a:solidFill>
                <a:latin typeface="Arial"/>
                <a:ea typeface="Arial"/>
                <a:cs typeface="Arial"/>
                <a:sym typeface="Arial"/>
              </a:rPr>
              <a:t>Bengtsfors 19 februari </a:t>
            </a:r>
            <a:endParaRPr sz="1000" b="0" u="none" strike="noStrike" cap="none">
              <a:solidFill>
                <a:schemeClr val="dk1"/>
              </a:solidFill>
              <a:latin typeface="Arial"/>
              <a:ea typeface="Arial"/>
              <a:cs typeface="Arial"/>
              <a:sym typeface="Arial"/>
            </a:endParaRPr>
          </a:p>
          <a:p>
            <a:pPr marL="914400" marR="0" lvl="0" indent="0" algn="l" rtl="0">
              <a:lnSpc>
                <a:spcPct val="100000"/>
              </a:lnSpc>
              <a:spcBef>
                <a:spcPts val="280"/>
              </a:spcBef>
              <a:spcAft>
                <a:spcPts val="0"/>
              </a:spcAft>
              <a:buSzPts val="1920"/>
              <a:buNone/>
            </a:pPr>
            <a:endParaRPr sz="1000"/>
          </a:p>
          <a:p>
            <a:pPr marL="0" marR="0" lvl="0" indent="0" algn="l" rtl="0">
              <a:lnSpc>
                <a:spcPct val="100000"/>
              </a:lnSpc>
              <a:spcBef>
                <a:spcPts val="320"/>
              </a:spcBef>
              <a:spcAft>
                <a:spcPts val="0"/>
              </a:spcAft>
              <a:buSzPts val="1920"/>
              <a:buNone/>
            </a:pPr>
            <a:r>
              <a:rPr lang="sv-SE" sz="1200" b="0" u="none" strike="noStrike" cap="none">
                <a:solidFill>
                  <a:schemeClr val="dk1"/>
                </a:solidFill>
                <a:latin typeface="Arial"/>
                <a:ea typeface="Arial"/>
                <a:cs typeface="Arial"/>
                <a:sym typeface="Arial"/>
              </a:rPr>
              <a:t>STEG 3 Gemensam </a:t>
            </a:r>
            <a:r>
              <a:rPr lang="sv-SE" sz="1200"/>
              <a:t>workshop den</a:t>
            </a:r>
            <a:r>
              <a:rPr lang="sv-SE" sz="1200" b="0" u="none" strike="noStrike" cap="none">
                <a:solidFill>
                  <a:schemeClr val="dk1"/>
                </a:solidFill>
                <a:latin typeface="Arial"/>
                <a:ea typeface="Arial"/>
                <a:cs typeface="Arial"/>
                <a:sym typeface="Arial"/>
              </a:rPr>
              <a:t> 26-27 mars </a:t>
            </a:r>
            <a:endParaRPr sz="1000" b="0" u="none" strike="noStrike" cap="none">
              <a:solidFill>
                <a:schemeClr val="dk1"/>
              </a:solidFill>
              <a:latin typeface="Arial"/>
              <a:ea typeface="Arial"/>
              <a:cs typeface="Arial"/>
              <a:sym typeface="Arial"/>
            </a:endParaRPr>
          </a:p>
          <a:p>
            <a:pPr marL="742950" marR="0" lvl="1" indent="-31750" algn="l" rtl="0">
              <a:lnSpc>
                <a:spcPct val="100000"/>
              </a:lnSpc>
              <a:spcBef>
                <a:spcPts val="280"/>
              </a:spcBef>
              <a:spcAft>
                <a:spcPts val="0"/>
              </a:spcAft>
              <a:buClr>
                <a:schemeClr val="accent4"/>
              </a:buClr>
              <a:buSzPts val="1200"/>
              <a:buFont typeface="Arial"/>
              <a:buNone/>
            </a:pPr>
            <a:endParaRPr sz="1200" b="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SzPts val="1920"/>
              <a:buNone/>
            </a:pPr>
            <a:r>
              <a:rPr lang="sv-SE" sz="1200" b="0" u="none" strike="noStrike" cap="none">
                <a:solidFill>
                  <a:schemeClr val="dk1"/>
                </a:solidFill>
                <a:latin typeface="Arial"/>
                <a:ea typeface="Arial"/>
                <a:cs typeface="Arial"/>
                <a:sym typeface="Arial"/>
              </a:rPr>
              <a:t>STEG 4 Utkast till samverkansplan som underla</a:t>
            </a:r>
            <a:r>
              <a:rPr lang="sv-SE" sz="1200"/>
              <a:t>g för kommunchefsmöte</a:t>
            </a:r>
            <a:r>
              <a:rPr lang="sv-SE" sz="1200" b="0" u="none" strike="noStrike" cap="none">
                <a:solidFill>
                  <a:schemeClr val="dk1"/>
                </a:solidFill>
                <a:latin typeface="Arial"/>
                <a:ea typeface="Arial"/>
                <a:cs typeface="Arial"/>
                <a:sym typeface="Arial"/>
              </a:rPr>
              <a:t> den 13 </a:t>
            </a:r>
            <a:r>
              <a:rPr lang="sv-SE" sz="1200"/>
              <a:t>april </a:t>
            </a:r>
            <a:endParaRPr sz="1200"/>
          </a:p>
          <a:p>
            <a:pPr marL="0" marR="0" lvl="0" indent="0" algn="l" rtl="0">
              <a:lnSpc>
                <a:spcPct val="100000"/>
              </a:lnSpc>
              <a:spcBef>
                <a:spcPts val="320"/>
              </a:spcBef>
              <a:spcAft>
                <a:spcPts val="0"/>
              </a:spcAft>
              <a:buSzPts val="1920"/>
              <a:buNone/>
            </a:pPr>
            <a:endParaRPr sz="1200" b="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SzPts val="1920"/>
              <a:buNone/>
            </a:pPr>
            <a:r>
              <a:rPr lang="sv-SE" sz="1200" b="0" u="none" strike="noStrike" cap="none">
                <a:solidFill>
                  <a:schemeClr val="dk1"/>
                </a:solidFill>
              </a:rPr>
              <a:t>STEG 5 Samverkansmöte för beslut om den </a:t>
            </a:r>
            <a:r>
              <a:rPr lang="sv-SE" sz="1200">
                <a:solidFill>
                  <a:schemeClr val="dk1"/>
                </a:solidFill>
              </a:rPr>
              <a:t>fortsatta processen den 29 maj – samma grupp 5 pers (KSAu, KC + SBC)</a:t>
            </a:r>
            <a:endParaRPr>
              <a:solidFill>
                <a:schemeClr val="dk1"/>
              </a:solidFill>
            </a:endParaRPr>
          </a:p>
          <a:p>
            <a:pPr marL="342900" marR="0" lvl="0" indent="-15237" algn="l" rtl="0">
              <a:lnSpc>
                <a:spcPct val="100000"/>
              </a:lnSpc>
              <a:spcBef>
                <a:spcPts val="320"/>
              </a:spcBef>
              <a:spcAft>
                <a:spcPts val="0"/>
              </a:spcAft>
              <a:buClr>
                <a:schemeClr val="accent4"/>
              </a:buClr>
              <a:buSzPts val="1440"/>
              <a:buFont typeface="Arial"/>
              <a:buNone/>
            </a:pPr>
            <a:endParaRPr sz="1200" b="0" i="1" u="none" strike="noStrike" cap="none">
              <a:solidFill>
                <a:srgbClr val="FF0000"/>
              </a:solidFill>
            </a:endParaRPr>
          </a:p>
          <a:p>
            <a:pPr marL="0" marR="0" lvl="0" indent="0" algn="l" rtl="0">
              <a:lnSpc>
                <a:spcPct val="100000"/>
              </a:lnSpc>
              <a:spcBef>
                <a:spcPts val="320"/>
              </a:spcBef>
              <a:spcAft>
                <a:spcPts val="0"/>
              </a:spcAft>
              <a:buSzPts val="1920"/>
              <a:buNone/>
            </a:pPr>
            <a:r>
              <a:rPr lang="sv-SE" sz="1200" b="0" i="1" u="none" strike="noStrike" cap="none">
                <a:solidFill>
                  <a:srgbClr val="FF0000"/>
                </a:solidFill>
              </a:rPr>
              <a:t>STEG 6 Beslut i respektive kommun om genomförande enligt plan </a:t>
            </a:r>
            <a:endParaRPr i="1">
              <a:solidFill>
                <a:srgbClr val="FF0000"/>
              </a:solidFill>
            </a:endParaRPr>
          </a:p>
          <a:p>
            <a:pPr marL="0" marR="0" lvl="0" indent="0" algn="l" rtl="0">
              <a:lnSpc>
                <a:spcPct val="100000"/>
              </a:lnSpc>
              <a:spcBef>
                <a:spcPts val="320"/>
              </a:spcBef>
              <a:spcAft>
                <a:spcPts val="0"/>
              </a:spcAft>
              <a:buClr>
                <a:schemeClr val="accent4"/>
              </a:buClr>
              <a:buSzPts val="1440"/>
              <a:buFont typeface="Arial"/>
              <a:buNone/>
            </a:pPr>
            <a:endParaRPr sz="1200" b="0" i="1" u="none" strike="noStrike" cap="none">
              <a:solidFill>
                <a:srgbClr val="FF0000"/>
              </a:solidFill>
            </a:endParaRPr>
          </a:p>
          <a:p>
            <a:pPr marL="0" marR="0" lvl="0" indent="0" algn="l" rtl="0">
              <a:lnSpc>
                <a:spcPct val="100000"/>
              </a:lnSpc>
              <a:spcBef>
                <a:spcPts val="320"/>
              </a:spcBef>
              <a:spcAft>
                <a:spcPts val="0"/>
              </a:spcAft>
              <a:buSzPts val="1920"/>
              <a:buNone/>
            </a:pPr>
            <a:r>
              <a:rPr lang="sv-SE" sz="1200" b="0" i="1" u="none" strike="noStrike" cap="none">
                <a:solidFill>
                  <a:srgbClr val="FF0000"/>
                </a:solidFill>
              </a:rPr>
              <a:t>STEG 7 Uppstart  samve</a:t>
            </a:r>
            <a:r>
              <a:rPr lang="sv-SE" sz="1200" i="1">
                <a:solidFill>
                  <a:srgbClr val="FF0000"/>
                </a:solidFill>
              </a:rPr>
              <a:t>rkan</a:t>
            </a:r>
            <a:endParaRPr sz="1200" b="0" i="1" u="none" strike="noStrike" cap="none">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457200" y="350390"/>
            <a:ext cx="8229600" cy="56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Roboto Slab"/>
              <a:buNone/>
            </a:pPr>
            <a:r>
              <a:rPr lang="sv-SE" sz="2400"/>
              <a:t>UPPDRAGET</a:t>
            </a:r>
            <a:endParaRPr sz="2400"/>
          </a:p>
          <a:p>
            <a:pPr marL="0" lvl="0" indent="0" algn="l" rtl="0">
              <a:lnSpc>
                <a:spcPct val="100000"/>
              </a:lnSpc>
              <a:spcBef>
                <a:spcPts val="0"/>
              </a:spcBef>
              <a:spcAft>
                <a:spcPts val="0"/>
              </a:spcAft>
              <a:buClr>
                <a:schemeClr val="dk1"/>
              </a:buClr>
              <a:buSzPts val="1100"/>
              <a:buFont typeface="Arial"/>
              <a:buNone/>
            </a:pPr>
            <a:r>
              <a:rPr lang="sv-SE" sz="1400" i="1">
                <a:latin typeface="Calibri"/>
                <a:ea typeface="Calibri"/>
                <a:cs typeface="Calibri"/>
                <a:sym typeface="Calibri"/>
              </a:rPr>
              <a:t>Vad ska vi reflektera över och besluta om?</a:t>
            </a:r>
            <a:endParaRPr sz="1400"/>
          </a:p>
        </p:txBody>
      </p:sp>
      <p:sp>
        <p:nvSpPr>
          <p:cNvPr id="135" name="Google Shape;135;p4"/>
          <p:cNvSpPr txBox="1">
            <a:spLocks noGrp="1"/>
          </p:cNvSpPr>
          <p:nvPr>
            <p:ph type="body" idx="1"/>
          </p:nvPr>
        </p:nvSpPr>
        <p:spPr>
          <a:xfrm>
            <a:off x="457200" y="1332255"/>
            <a:ext cx="8229600" cy="367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4"/>
              </a:buClr>
              <a:buSzPts val="2400"/>
              <a:buFont typeface="Arial"/>
              <a:buNone/>
            </a:pPr>
            <a:r>
              <a:rPr lang="sv-SE" sz="2400"/>
              <a:t>Vi ska u</a:t>
            </a:r>
            <a:r>
              <a:rPr lang="sv-SE" sz="2400" b="0" u="none" strike="noStrike" cap="none">
                <a:solidFill>
                  <a:schemeClr val="dk1"/>
                </a:solidFill>
              </a:rPr>
              <a:t>treda förutsättningar för ökad samverkan mellan</a:t>
            </a:r>
            <a:r>
              <a:rPr lang="sv-SE" sz="2400"/>
              <a:t> </a:t>
            </a:r>
            <a:r>
              <a:rPr lang="sv-SE" sz="2400" b="0" u="none" strike="noStrike" cap="none">
                <a:solidFill>
                  <a:schemeClr val="dk1"/>
                </a:solidFill>
              </a:rPr>
              <a:t>Dalslandskommunerna inom ramen för en</a:t>
            </a:r>
            <a:r>
              <a:rPr lang="sv-SE" sz="2400"/>
              <a:t> </a:t>
            </a:r>
            <a:r>
              <a:rPr lang="sv-SE" sz="2400" b="0" u="none" strike="noStrike" cap="none">
                <a:solidFill>
                  <a:schemeClr val="dk1"/>
                </a:solidFill>
              </a:rPr>
              <a:t>långsiktig samverkansplan 2018–2025.</a:t>
            </a:r>
            <a:r>
              <a:rPr lang="sv-SE" sz="2400"/>
              <a:t> </a:t>
            </a:r>
            <a:endParaRPr sz="2400"/>
          </a:p>
          <a:p>
            <a:pPr marL="0" marR="0" lvl="0" indent="0" algn="l" rtl="0">
              <a:lnSpc>
                <a:spcPct val="100000"/>
              </a:lnSpc>
              <a:spcBef>
                <a:spcPts val="0"/>
              </a:spcBef>
              <a:spcAft>
                <a:spcPts val="0"/>
              </a:spcAft>
              <a:buClr>
                <a:schemeClr val="accent4"/>
              </a:buClr>
              <a:buSzPts val="2400"/>
              <a:buFont typeface="Arial"/>
              <a:buNone/>
            </a:pPr>
            <a:endParaRPr sz="2400"/>
          </a:p>
          <a:p>
            <a:pPr marL="0" marR="0" lvl="0" indent="0" algn="l" rtl="0">
              <a:lnSpc>
                <a:spcPct val="100000"/>
              </a:lnSpc>
              <a:spcBef>
                <a:spcPts val="0"/>
              </a:spcBef>
              <a:spcAft>
                <a:spcPts val="0"/>
              </a:spcAft>
              <a:buClr>
                <a:schemeClr val="accent4"/>
              </a:buClr>
              <a:buSzPts val="2400"/>
              <a:buFont typeface="Arial"/>
              <a:buNone/>
            </a:pPr>
            <a:r>
              <a:rPr lang="sv-SE" sz="2400" b="0" u="none" strike="noStrike" cap="none">
                <a:solidFill>
                  <a:schemeClr val="dk1"/>
                </a:solidFill>
              </a:rPr>
              <a:t>Det gör vi för att proaktivt ta oss an utmaningen och behovet av att stärka kommunernas gemensamma kapacitet för att möta samhällsutvecklingen under de närmaste 10 åren.</a:t>
            </a:r>
            <a:endParaRPr sz="2400" b="0" u="none" strike="noStrike" cap="none">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457200" y="2019161"/>
            <a:ext cx="8229600" cy="118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sv-SE" sz="2800"/>
              <a:t>VÅRT GEMENSAMMA NULÄGE</a:t>
            </a:r>
            <a:endParaRPr sz="2800"/>
          </a:p>
          <a:p>
            <a:pPr marL="0" lvl="0" indent="0" algn="ctr" rtl="0">
              <a:lnSpc>
                <a:spcPct val="100000"/>
              </a:lnSpc>
              <a:spcBef>
                <a:spcPts val="0"/>
              </a:spcBef>
              <a:spcAft>
                <a:spcPts val="0"/>
              </a:spcAft>
              <a:buSzPts val="2000"/>
              <a:buNone/>
            </a:pPr>
            <a:r>
              <a:rPr lang="sv-SE" sz="1400" i="1">
                <a:latin typeface="Arial"/>
                <a:ea typeface="Arial"/>
                <a:cs typeface="Arial"/>
                <a:sym typeface="Arial"/>
              </a:rPr>
              <a:t>Vad har hänt hittills, vad har vi lärt oss av vår samverkanshistoria? </a:t>
            </a:r>
            <a:endParaRPr sz="1400" i="1">
              <a:latin typeface="Arial"/>
              <a:ea typeface="Arial"/>
              <a:cs typeface="Arial"/>
              <a:sym typeface="Arial"/>
            </a:endParaRPr>
          </a:p>
          <a:p>
            <a:pPr marL="0" lvl="0" indent="0" algn="ctr" rtl="0">
              <a:lnSpc>
                <a:spcPct val="100000"/>
              </a:lnSpc>
              <a:spcBef>
                <a:spcPts val="0"/>
              </a:spcBef>
              <a:spcAft>
                <a:spcPts val="0"/>
              </a:spcAft>
              <a:buSzPts val="2000"/>
              <a:buNone/>
            </a:pPr>
            <a:r>
              <a:rPr lang="sv-SE" sz="1400" i="1">
                <a:latin typeface="Arial"/>
                <a:ea typeface="Arial"/>
                <a:cs typeface="Arial"/>
                <a:sym typeface="Arial"/>
              </a:rPr>
              <a:t>Var står vi idag och vad tror vi om framtiden?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457200" y="340278"/>
            <a:ext cx="8229600" cy="56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Vad har vi l</a:t>
            </a:r>
            <a:r>
              <a:rPr lang="sv-SE" sz="2000" b="0" i="0" u="none" strike="noStrike" cap="none">
                <a:solidFill>
                  <a:schemeClr val="dk1"/>
                </a:solidFill>
                <a:latin typeface="Roboto Slab"/>
                <a:ea typeface="Roboto Slab"/>
                <a:cs typeface="Roboto Slab"/>
                <a:sym typeface="Roboto Slab"/>
              </a:rPr>
              <a:t>ärt från vår samverkanshistoria</a:t>
            </a:r>
            <a:r>
              <a:rPr lang="sv-SE"/>
              <a:t>?</a:t>
            </a:r>
            <a:br>
              <a:rPr lang="sv-SE" sz="2000" b="0" i="0" u="none" strike="noStrike" cap="none">
                <a:solidFill>
                  <a:schemeClr val="dk1"/>
                </a:solidFill>
                <a:latin typeface="Roboto Slab"/>
                <a:ea typeface="Roboto Slab"/>
                <a:cs typeface="Roboto Slab"/>
                <a:sym typeface="Roboto Slab"/>
              </a:rPr>
            </a:br>
            <a:r>
              <a:rPr lang="sv-SE" sz="1400" b="0" i="1" u="none" strike="noStrike" cap="none">
                <a:solidFill>
                  <a:schemeClr val="dk1"/>
                </a:solidFill>
                <a:latin typeface="Roboto Slab"/>
                <a:ea typeface="Roboto Slab"/>
                <a:cs typeface="Roboto Slab"/>
                <a:sym typeface="Roboto Slab"/>
              </a:rPr>
              <a:t>Vad kännetecknar framgångar i samverkan?</a:t>
            </a:r>
            <a:endParaRPr sz="1400" b="0" i="0" u="none" strike="noStrike" cap="none">
              <a:solidFill>
                <a:schemeClr val="dk1"/>
              </a:solidFill>
              <a:latin typeface="Roboto Slab"/>
              <a:ea typeface="Roboto Slab"/>
              <a:cs typeface="Roboto Slab"/>
              <a:sym typeface="Roboto Slab"/>
            </a:endParaRPr>
          </a:p>
        </p:txBody>
      </p:sp>
      <p:sp>
        <p:nvSpPr>
          <p:cNvPr id="147" name="Google Shape;147;p6"/>
          <p:cNvSpPr txBox="1">
            <a:spLocks noGrp="1"/>
          </p:cNvSpPr>
          <p:nvPr>
            <p:ph type="body" idx="1"/>
          </p:nvPr>
        </p:nvSpPr>
        <p:spPr>
          <a:xfrm>
            <a:off x="457200" y="905483"/>
            <a:ext cx="8229600" cy="4139127"/>
          </a:xfrm>
          <a:prstGeom prst="rect">
            <a:avLst/>
          </a:prstGeom>
          <a:noFill/>
          <a:ln>
            <a:noFill/>
          </a:ln>
        </p:spPr>
        <p:txBody>
          <a:bodyPr spcFirstLastPara="1" wrap="square" lIns="91425" tIns="91425" rIns="91425" bIns="91425" anchor="t" anchorCtr="0">
            <a:noAutofit/>
          </a:bodyPr>
          <a:lstStyle/>
          <a:p>
            <a:pPr marL="457200" marR="0" lvl="0" indent="-350520" algn="l" rtl="0">
              <a:lnSpc>
                <a:spcPct val="100000"/>
              </a:lnSpc>
              <a:spcBef>
                <a:spcPts val="320"/>
              </a:spcBef>
              <a:spcAft>
                <a:spcPts val="0"/>
              </a:spcAft>
              <a:buClr>
                <a:schemeClr val="accent4"/>
              </a:buClr>
              <a:buSzPts val="1920"/>
              <a:buFont typeface="Arial"/>
              <a:buChar char="•"/>
            </a:pPr>
            <a:r>
              <a:rPr lang="sv-SE" b="1"/>
              <a:t>Utgå från m</a:t>
            </a:r>
            <a:r>
              <a:rPr lang="sv-SE" b="1" i="0" u="none" strike="noStrike" cap="none">
                <a:solidFill>
                  <a:schemeClr val="dk1"/>
                </a:solidFill>
              </a:rPr>
              <a:t>edborgarnas behov</a:t>
            </a:r>
            <a:r>
              <a:rPr lang="sv-SE" b="1"/>
              <a:t> och tydliga nyttoaspekter. </a:t>
            </a:r>
            <a:endParaRPr b="1"/>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Fokus på vinna-vinna lösningar för alla </a:t>
            </a:r>
            <a:r>
              <a:rPr lang="sv-SE"/>
              <a:t>parter med hänsyn </a:t>
            </a:r>
            <a:r>
              <a:rPr lang="sv-SE" b="0" i="0" u="none" strike="noStrike" cap="none">
                <a:solidFill>
                  <a:schemeClr val="dk1"/>
                </a:solidFill>
              </a:rPr>
              <a:t>till lokala förutsättningar.</a:t>
            </a:r>
            <a:r>
              <a:rPr lang="sv-SE"/>
              <a:t> </a:t>
            </a:r>
            <a:endParaRPr/>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Avgränsade och rimliga uppdrag med tydligt syfte och mål baserade på gemensamma analyser och tydliggörande av förväntningar samt definierade roller och former finansiering</a:t>
            </a:r>
            <a:r>
              <a:rPr lang="sv-SE"/>
              <a:t> och </a:t>
            </a:r>
            <a:r>
              <a:rPr lang="sv-SE" b="0" i="0" u="none" strike="noStrike" cap="none">
                <a:solidFill>
                  <a:schemeClr val="dk1"/>
                </a:solidFill>
              </a:rPr>
              <a:t>uppföljning</a:t>
            </a:r>
            <a:r>
              <a:rPr lang="sv-SE"/>
              <a:t>.</a:t>
            </a:r>
            <a:endParaRPr/>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Samverkan som bygger på ett tydligt framtidsperspektiv och ett långsiktigt ansvarstagande, samt är uthållig, flexibel, kreativ och oberoende av individer.</a:t>
            </a:r>
            <a:endParaRPr/>
          </a:p>
          <a:p>
            <a:pPr marL="457200" marR="0" lvl="0" indent="-350520" algn="l" rtl="0">
              <a:lnSpc>
                <a:spcPct val="100000"/>
              </a:lnSpc>
              <a:spcBef>
                <a:spcPts val="320"/>
              </a:spcBef>
              <a:spcAft>
                <a:spcPts val="0"/>
              </a:spcAft>
              <a:buClr>
                <a:schemeClr val="accent4"/>
              </a:buClr>
              <a:buSzPts val="1920"/>
              <a:buFont typeface="Arial"/>
              <a:buChar char="•"/>
            </a:pPr>
            <a:r>
              <a:rPr lang="sv-SE" b="1" i="0" u="none" strike="noStrike" cap="none">
                <a:solidFill>
                  <a:schemeClr val="dk1"/>
                </a:solidFill>
              </a:rPr>
              <a:t>Gemensam värdegrund och förhållningssätt som bygger på tillit och förtroende för varandras vilja och förmåga att samverka, prestigelöshet och mod samt en vilja att vilja varandra väl  </a:t>
            </a:r>
            <a:endParaRPr b="1"/>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Kommunikation, delaktighet och transparens - både på politisk och tjänstemannanivå</a:t>
            </a:r>
            <a:endParaRPr/>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Drivande, st</a:t>
            </a:r>
            <a:r>
              <a:rPr lang="sv-SE"/>
              <a:t>rukturerat, </a:t>
            </a:r>
            <a:r>
              <a:rPr lang="sv-SE" b="0" i="0" u="none" strike="noStrike" cap="none">
                <a:solidFill>
                  <a:schemeClr val="dk1"/>
                </a:solidFill>
              </a:rPr>
              <a:t>tydligt och uthålligt ledarskap</a:t>
            </a:r>
            <a:endParaRPr/>
          </a:p>
          <a:p>
            <a:pPr marL="457200" marR="0" lvl="0" indent="-350520" algn="l" rtl="0">
              <a:lnSpc>
                <a:spcPct val="100000"/>
              </a:lnSpc>
              <a:spcBef>
                <a:spcPts val="320"/>
              </a:spcBef>
              <a:spcAft>
                <a:spcPts val="0"/>
              </a:spcAft>
              <a:buClr>
                <a:schemeClr val="accent4"/>
              </a:buClr>
              <a:buSzPts val="1920"/>
              <a:buFont typeface="Arial"/>
              <a:buChar char="•"/>
            </a:pPr>
            <a:r>
              <a:rPr lang="sv-SE" b="0" i="0" u="none" strike="noStrike" cap="none">
                <a:solidFill>
                  <a:schemeClr val="dk1"/>
                </a:solidFill>
              </a:rPr>
              <a:t>Tydlig förankring och mandat på hemmaplan samt aktiv beställarkompetens och mottagarkapacitet</a:t>
            </a:r>
            <a:endParaRPr/>
          </a:p>
          <a:p>
            <a:pPr marL="0" marR="0" lvl="0" indent="0" algn="l" rtl="0">
              <a:lnSpc>
                <a:spcPct val="100000"/>
              </a:lnSpc>
              <a:spcBef>
                <a:spcPts val="0"/>
              </a:spcBef>
              <a:spcAft>
                <a:spcPts val="0"/>
              </a:spcAft>
              <a:buClr>
                <a:schemeClr val="dk1"/>
              </a:buClr>
              <a:buSzPts val="16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457200" y="124147"/>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GEMENSAMMA STYRKOR</a:t>
            </a:r>
            <a:endParaRPr sz="1400" b="0" i="0" u="none" strike="noStrike" cap="none">
              <a:solidFill>
                <a:schemeClr val="dk1"/>
              </a:solidFill>
              <a:latin typeface="Roboto Slab"/>
              <a:ea typeface="Roboto Slab"/>
              <a:cs typeface="Roboto Slab"/>
              <a:sym typeface="Roboto Slab"/>
            </a:endParaRPr>
          </a:p>
        </p:txBody>
      </p:sp>
      <p:sp>
        <p:nvSpPr>
          <p:cNvPr id="153" name="Google Shape;153;p7"/>
          <p:cNvSpPr txBox="1">
            <a:spLocks noGrp="1"/>
          </p:cNvSpPr>
          <p:nvPr>
            <p:ph type="body" idx="1"/>
          </p:nvPr>
        </p:nvSpPr>
        <p:spPr>
          <a:xfrm>
            <a:off x="457200" y="689322"/>
            <a:ext cx="8229600" cy="3678658"/>
          </a:xfrm>
          <a:prstGeom prst="rect">
            <a:avLst/>
          </a:prstGeom>
          <a:noFill/>
          <a:ln>
            <a:noFill/>
          </a:ln>
        </p:spPr>
        <p:txBody>
          <a:bodyPr spcFirstLastPara="1" wrap="square" lIns="91425" tIns="91425" rIns="91425" bIns="91425" anchor="t" anchorCtr="0">
            <a:noAutofit/>
          </a:bodyPr>
          <a:lstStyle/>
          <a:p>
            <a:pPr marL="457200" marR="0" lvl="0" indent="-350520" algn="l" rtl="0">
              <a:lnSpc>
                <a:spcPct val="100000"/>
              </a:lnSpc>
              <a:spcBef>
                <a:spcPts val="1200"/>
              </a:spcBef>
              <a:spcAft>
                <a:spcPts val="0"/>
              </a:spcAft>
              <a:buClr>
                <a:schemeClr val="accent4"/>
              </a:buClr>
              <a:buSzPts val="1920"/>
              <a:buFont typeface="Arial"/>
              <a:buChar char="•"/>
            </a:pPr>
            <a:r>
              <a:rPr lang="sv-SE"/>
              <a:t>Vi är ”m</a:t>
            </a:r>
            <a:r>
              <a:rPr lang="sv-SE" sz="1600" b="0" i="0" u="none" strike="noStrike" cap="none">
                <a:solidFill>
                  <a:schemeClr val="dk1"/>
                </a:solidFill>
                <a:latin typeface="Arial"/>
                <a:ea typeface="Arial"/>
                <a:cs typeface="Arial"/>
                <a:sym typeface="Arial"/>
              </a:rPr>
              <a:t>ogna” organisationer präglade av god gemenskap, gott samarbetsklimat, korta beslutsvägar och tydliga roller mellan politiker och tjänstemän.</a:t>
            </a:r>
            <a:endParaRPr sz="1600" b="0" i="0" u="none" strike="noStrike" cap="none">
              <a:solidFill>
                <a:schemeClr val="dk1"/>
              </a:solidFill>
              <a:latin typeface="Arial"/>
              <a:ea typeface="Arial"/>
              <a:cs typeface="Arial"/>
              <a:sym typeface="Arial"/>
            </a:endParaRPr>
          </a:p>
          <a:p>
            <a:pPr marL="457200" marR="0" lvl="0" indent="-350520" algn="l" rtl="0">
              <a:lnSpc>
                <a:spcPct val="100000"/>
              </a:lnSpc>
              <a:spcBef>
                <a:spcPts val="1200"/>
              </a:spcBef>
              <a:spcAft>
                <a:spcPts val="0"/>
              </a:spcAft>
              <a:buClr>
                <a:schemeClr val="accent4"/>
              </a:buClr>
              <a:buSzPts val="1920"/>
              <a:buFont typeface="Arial"/>
              <a:buChar char="•"/>
            </a:pPr>
            <a:r>
              <a:rPr lang="sv-SE"/>
              <a:t>Vi har e</a:t>
            </a:r>
            <a:r>
              <a:rPr lang="sv-SE" sz="1600" b="0" i="0" u="none" strike="noStrike" cap="none">
                <a:solidFill>
                  <a:schemeClr val="dk1"/>
                </a:solidFill>
                <a:latin typeface="Arial"/>
                <a:ea typeface="Arial"/>
                <a:cs typeface="Arial"/>
                <a:sym typeface="Arial"/>
              </a:rPr>
              <a:t>tt engagerat och aktivt förenings- och näringsliv med god företagsanda.</a:t>
            </a:r>
            <a:endParaRPr sz="1600" b="0" i="0" u="none" strike="noStrike" cap="none">
              <a:solidFill>
                <a:schemeClr val="dk1"/>
              </a:solidFill>
              <a:latin typeface="Arial"/>
              <a:ea typeface="Arial"/>
              <a:cs typeface="Arial"/>
              <a:sym typeface="Arial"/>
            </a:endParaRPr>
          </a:p>
          <a:p>
            <a:pPr marL="457200" marR="0" lvl="0" indent="-350520" algn="l" rtl="0">
              <a:lnSpc>
                <a:spcPct val="100000"/>
              </a:lnSpc>
              <a:spcBef>
                <a:spcPts val="1200"/>
              </a:spcBef>
              <a:spcAft>
                <a:spcPts val="0"/>
              </a:spcAft>
              <a:buClr>
                <a:schemeClr val="accent4"/>
              </a:buClr>
              <a:buSzPts val="1920"/>
              <a:buFont typeface="Arial"/>
              <a:buChar char="•"/>
            </a:pPr>
            <a:r>
              <a:rPr lang="sv-SE"/>
              <a:t>Här finns e</a:t>
            </a:r>
            <a:r>
              <a:rPr lang="sv-SE" sz="1600" b="0" i="0" u="none" strike="noStrike" cap="none">
                <a:solidFill>
                  <a:schemeClr val="dk1"/>
                </a:solidFill>
                <a:latin typeface="Arial"/>
                <a:ea typeface="Arial"/>
                <a:cs typeface="Arial"/>
                <a:sym typeface="Arial"/>
              </a:rPr>
              <a:t>n god boendemiljö med höga naturvärden, närhet till vatten, skog och friluftsliv.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Vi har ett d</a:t>
            </a:r>
            <a:r>
              <a:rPr lang="sv-SE" sz="1600" b="0" i="0" u="none" strike="noStrike" cap="none">
                <a:solidFill>
                  <a:schemeClr val="dk1"/>
                </a:solidFill>
                <a:latin typeface="Arial"/>
                <a:ea typeface="Arial"/>
                <a:cs typeface="Arial"/>
                <a:sym typeface="Arial"/>
              </a:rPr>
              <a:t>riv, engagemang och erfarenhet av samverka</a:t>
            </a:r>
            <a:r>
              <a:rPr lang="sv-SE"/>
              <a:t>n</a:t>
            </a:r>
            <a:r>
              <a:rPr lang="sv-SE"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Vi har ett b</a:t>
            </a:r>
            <a:r>
              <a:rPr lang="sv-SE" sz="1600" b="0" i="0" u="none" strike="noStrike" cap="none">
                <a:solidFill>
                  <a:schemeClr val="dk1"/>
                </a:solidFill>
                <a:latin typeface="Arial"/>
                <a:ea typeface="Arial"/>
                <a:cs typeface="Arial"/>
                <a:sym typeface="Arial"/>
              </a:rPr>
              <a:t>ra geografiskt läge med närhet till flera arbetsmarknadsregioner t ex Göteborg och Norge. Även </a:t>
            </a:r>
            <a:r>
              <a:rPr lang="sv-SE"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vår</a:t>
            </a:r>
            <a:r>
              <a:rPr lang="sv-SE" sz="1600" b="0" i="0" u="none" strike="noStrike" cap="none">
                <a:solidFill>
                  <a:schemeClr val="dk1"/>
                </a:solidFill>
                <a:latin typeface="Arial"/>
                <a:ea typeface="Arial"/>
                <a:cs typeface="Arial"/>
                <a:sym typeface="Arial"/>
              </a:rPr>
              <a:t> egen LA + närheten till Trestad, norra Bohuslän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Vi är l</a:t>
            </a:r>
            <a:r>
              <a:rPr lang="sv-SE" sz="1600" b="0" i="0" u="none" strike="noStrike" cap="none">
                <a:solidFill>
                  <a:schemeClr val="dk1"/>
                </a:solidFill>
                <a:latin typeface="Arial"/>
                <a:ea typeface="Arial"/>
                <a:cs typeface="Arial"/>
                <a:sym typeface="Arial"/>
              </a:rPr>
              <a:t>agom stora kommuner med rikt utbud av kultur och evenemang, attraktiva tätorter/ charmiga småstäder och attraktiva boendemiljöer.</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4"/>
              </a:buClr>
              <a:buSzPts val="192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457200" y="124147"/>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GEMENSAMMA SVAGHETER</a:t>
            </a:r>
            <a:endParaRPr sz="1400" b="0" i="0" u="none" strike="noStrike" cap="none">
              <a:solidFill>
                <a:schemeClr val="dk1"/>
              </a:solidFill>
              <a:latin typeface="Roboto Slab"/>
              <a:ea typeface="Roboto Slab"/>
              <a:cs typeface="Roboto Slab"/>
              <a:sym typeface="Roboto Slab"/>
            </a:endParaRPr>
          </a:p>
        </p:txBody>
      </p:sp>
      <p:sp>
        <p:nvSpPr>
          <p:cNvPr id="159" name="Google Shape;159;p8"/>
          <p:cNvSpPr txBox="1">
            <a:spLocks noGrp="1"/>
          </p:cNvSpPr>
          <p:nvPr>
            <p:ph type="body" idx="1"/>
          </p:nvPr>
        </p:nvSpPr>
        <p:spPr>
          <a:xfrm>
            <a:off x="457200" y="689322"/>
            <a:ext cx="8229600" cy="3678658"/>
          </a:xfrm>
          <a:prstGeom prst="rect">
            <a:avLst/>
          </a:prstGeom>
          <a:noFill/>
          <a:ln>
            <a:noFill/>
          </a:ln>
        </p:spPr>
        <p:txBody>
          <a:bodyPr spcFirstLastPara="1" wrap="square" lIns="91425" tIns="91425" rIns="91425" bIns="91425" anchor="t" anchorCtr="0">
            <a:noAutofit/>
          </a:bodyPr>
          <a:lstStyle/>
          <a:p>
            <a:pPr marL="457200" marR="0" lvl="0" indent="-350520" algn="l" rtl="0">
              <a:lnSpc>
                <a:spcPct val="100000"/>
              </a:lnSpc>
              <a:spcBef>
                <a:spcPts val="1200"/>
              </a:spcBef>
              <a:spcAft>
                <a:spcPts val="0"/>
              </a:spcAft>
              <a:buClr>
                <a:schemeClr val="accent4"/>
              </a:buClr>
              <a:buSzPts val="1920"/>
              <a:buFont typeface="Arial"/>
              <a:buChar char="•"/>
            </a:pPr>
            <a:r>
              <a:rPr lang="sv-SE"/>
              <a:t>Vi är s</a:t>
            </a:r>
            <a:r>
              <a:rPr lang="sv-SE" sz="1600" b="0" i="0" u="none" strike="noStrike" cap="none">
                <a:solidFill>
                  <a:schemeClr val="dk1"/>
                </a:solidFill>
                <a:latin typeface="Arial"/>
                <a:ea typeface="Arial"/>
                <a:cs typeface="Arial"/>
                <a:sym typeface="Arial"/>
              </a:rPr>
              <a:t>må kommuner med begränsade resurser</a:t>
            </a:r>
            <a:r>
              <a:rPr lang="sv-SE"/>
              <a:t> när det gäller </a:t>
            </a:r>
            <a:r>
              <a:rPr lang="sv-SE" sz="1600" b="0" i="0" u="none" strike="noStrike" cap="none">
                <a:solidFill>
                  <a:schemeClr val="dk1"/>
                </a:solidFill>
                <a:latin typeface="Arial"/>
                <a:ea typeface="Arial"/>
                <a:cs typeface="Arial"/>
                <a:sym typeface="Arial"/>
              </a:rPr>
              <a:t>ekonomi och kompetens.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Vi har s</a:t>
            </a:r>
            <a:r>
              <a:rPr lang="sv-SE" sz="1600" b="0" i="0" u="none" strike="noStrike" cap="none">
                <a:solidFill>
                  <a:schemeClr val="dk1"/>
                </a:solidFill>
                <a:latin typeface="Arial"/>
                <a:ea typeface="Arial"/>
                <a:cs typeface="Arial"/>
                <a:sym typeface="Arial"/>
              </a:rPr>
              <a:t>vårigheter att rekrytera högskoleutbildad personal, i synnerhet specialistkompetenser vilket i sin tur skapar sårbarhet och personberoende.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Här är r</a:t>
            </a:r>
            <a:r>
              <a:rPr lang="sv-SE" sz="1600" b="0" i="0" u="none" strike="noStrike" cap="none">
                <a:solidFill>
                  <a:schemeClr val="dk1"/>
                </a:solidFill>
                <a:latin typeface="Arial"/>
                <a:ea typeface="Arial"/>
                <a:cs typeface="Arial"/>
                <a:sym typeface="Arial"/>
              </a:rPr>
              <a:t>elativt sett låg utbildnings- och inkomstnivå.</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Det är l</a:t>
            </a:r>
            <a:r>
              <a:rPr lang="sv-SE" sz="1600" b="0" i="0" u="none" strike="noStrike" cap="none">
                <a:solidFill>
                  <a:schemeClr val="dk1"/>
                </a:solidFill>
                <a:latin typeface="Arial"/>
                <a:ea typeface="Arial"/>
                <a:cs typeface="Arial"/>
                <a:sym typeface="Arial"/>
              </a:rPr>
              <a:t>ånga avstånd och svagt utvecklad regional- och interregional infrastruktur samt brister i utbudet av kollektivtrafik.</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1200"/>
              </a:spcBef>
              <a:spcAft>
                <a:spcPts val="0"/>
              </a:spcAft>
              <a:buClr>
                <a:schemeClr val="accent4"/>
              </a:buClr>
              <a:buSzPts val="1600"/>
              <a:buFont typeface="Arial"/>
              <a:buChar char="•"/>
            </a:pPr>
            <a:r>
              <a:rPr lang="sv-SE"/>
              <a:t>Vi är ”o</a:t>
            </a:r>
            <a:r>
              <a:rPr lang="sv-SE" sz="1600" b="0" i="0" u="none" strike="noStrike" cap="none">
                <a:solidFill>
                  <a:schemeClr val="dk1"/>
                </a:solidFill>
                <a:latin typeface="Arial"/>
                <a:ea typeface="Arial"/>
                <a:cs typeface="Arial"/>
                <a:sym typeface="Arial"/>
              </a:rPr>
              <a:t>synliga” i marknadsföringen av </a:t>
            </a:r>
            <a:r>
              <a:rPr lang="sv-SE"/>
              <a:t>Dalsland </a:t>
            </a:r>
            <a:r>
              <a:rPr lang="sv-SE" sz="1600" b="0" i="0" u="none" strike="noStrike" cap="none">
                <a:solidFill>
                  <a:schemeClr val="dk1"/>
                </a:solidFill>
                <a:latin typeface="Arial"/>
                <a:ea typeface="Arial"/>
                <a:cs typeface="Arial"/>
                <a:sym typeface="Arial"/>
              </a:rPr>
              <a:t>och har en svagt utvecklad turismnäring.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457200" y="124147"/>
            <a:ext cx="8229600" cy="565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Roboto Slab"/>
              <a:buNone/>
            </a:pPr>
            <a:r>
              <a:rPr lang="sv-SE"/>
              <a:t>GEMENSAMMA MÖJLIGHETER</a:t>
            </a:r>
            <a:endParaRPr sz="1400" b="0" i="0" u="none" strike="noStrike" cap="none">
              <a:solidFill>
                <a:schemeClr val="dk1"/>
              </a:solidFill>
              <a:latin typeface="Roboto Slab"/>
              <a:ea typeface="Roboto Slab"/>
              <a:cs typeface="Roboto Slab"/>
              <a:sym typeface="Roboto Slab"/>
            </a:endParaRPr>
          </a:p>
        </p:txBody>
      </p:sp>
      <p:sp>
        <p:nvSpPr>
          <p:cNvPr id="165" name="Google Shape;165;p9"/>
          <p:cNvSpPr txBox="1">
            <a:spLocks noGrp="1"/>
          </p:cNvSpPr>
          <p:nvPr>
            <p:ph type="body" idx="1"/>
          </p:nvPr>
        </p:nvSpPr>
        <p:spPr>
          <a:xfrm>
            <a:off x="457200" y="689325"/>
            <a:ext cx="8229600" cy="4175700"/>
          </a:xfrm>
          <a:prstGeom prst="rect">
            <a:avLst/>
          </a:prstGeom>
          <a:noFill/>
          <a:ln>
            <a:noFill/>
          </a:ln>
        </p:spPr>
        <p:txBody>
          <a:bodyPr spcFirstLastPara="1" wrap="square" lIns="91425" tIns="91425" rIns="91425" bIns="91425" anchor="t" anchorCtr="0">
            <a:noAutofit/>
          </a:bodyPr>
          <a:lstStyle/>
          <a:p>
            <a:pPr marL="457200" marR="0" lvl="0" indent="-350520" algn="l" rtl="0">
              <a:lnSpc>
                <a:spcPct val="100000"/>
              </a:lnSpc>
              <a:spcBef>
                <a:spcPts val="0"/>
              </a:spcBef>
              <a:spcAft>
                <a:spcPts val="0"/>
              </a:spcAft>
              <a:buClr>
                <a:schemeClr val="accent4"/>
              </a:buClr>
              <a:buSzPts val="1920"/>
              <a:buFont typeface="Arial"/>
              <a:buChar char="•"/>
            </a:pPr>
            <a:r>
              <a:rPr lang="sv-SE"/>
              <a:t>Att t</a:t>
            </a:r>
            <a:r>
              <a:rPr lang="sv-SE" sz="1600" b="0" i="0" u="none" strike="noStrike" cap="none">
                <a:solidFill>
                  <a:schemeClr val="dk1"/>
                </a:solidFill>
                <a:latin typeface="Arial"/>
                <a:ea typeface="Arial"/>
                <a:cs typeface="Arial"/>
                <a:sym typeface="Arial"/>
              </a:rPr>
              <a:t>a tillvara teknikutvecklingens och digitaliseringens möjligheter </a:t>
            </a:r>
            <a:r>
              <a:rPr lang="sv-SE"/>
              <a:t>när det gäller exempelvis</a:t>
            </a:r>
            <a:r>
              <a:rPr lang="sv-SE" sz="1600" b="0" i="0" u="none" strike="noStrike" cap="none">
                <a:solidFill>
                  <a:schemeClr val="dk1"/>
                </a:solidFill>
                <a:latin typeface="Arial"/>
                <a:ea typeface="Arial"/>
                <a:cs typeface="Arial"/>
                <a:sym typeface="Arial"/>
              </a:rPr>
              <a:t> nya former för kommunikation och samarbeten, handläggning, utbildning och distansarbete.  </a:t>
            </a:r>
            <a:endParaRPr sz="1600" b="0" i="0" u="none" strike="noStrike" cap="none">
              <a:solidFill>
                <a:schemeClr val="dk1"/>
              </a:solidFill>
              <a:latin typeface="Arial"/>
              <a:ea typeface="Arial"/>
              <a:cs typeface="Arial"/>
              <a:sym typeface="Arial"/>
            </a:endParaRPr>
          </a:p>
          <a:p>
            <a:pPr marL="457200" lvl="0" indent="-350520" algn="l" rtl="0">
              <a:lnSpc>
                <a:spcPct val="100000"/>
              </a:lnSpc>
              <a:spcBef>
                <a:spcPts val="500"/>
              </a:spcBef>
              <a:spcAft>
                <a:spcPts val="0"/>
              </a:spcAft>
              <a:buClr>
                <a:schemeClr val="accent4"/>
              </a:buClr>
              <a:buSzPts val="1920"/>
              <a:buFont typeface="Arial"/>
              <a:buChar char="•"/>
            </a:pPr>
            <a:r>
              <a:rPr lang="sv-SE"/>
              <a:t>Samverka när det gäller specialistkompetens och kompetensförsörjning, utifrån våra behov och lokala förutsättningar. </a:t>
            </a:r>
            <a:endParaRPr/>
          </a:p>
          <a:p>
            <a:pPr marL="457200" marR="0" lvl="0" indent="-350520" algn="l" rtl="0">
              <a:lnSpc>
                <a:spcPct val="100000"/>
              </a:lnSpc>
              <a:spcBef>
                <a:spcPts val="500"/>
              </a:spcBef>
              <a:spcAft>
                <a:spcPts val="0"/>
              </a:spcAft>
              <a:buClr>
                <a:schemeClr val="accent4"/>
              </a:buClr>
              <a:buSzPts val="1920"/>
              <a:buFont typeface="Arial"/>
              <a:buChar char="•"/>
            </a:pPr>
            <a:r>
              <a:rPr lang="sv-SE"/>
              <a:t>Ta tillvara korta beslutsvägar, entreprenörskap, företagsamhet samt civilsamhällets drivkraft för att skapa förutsättningar för utvecklingskraft. </a:t>
            </a:r>
            <a:endParaRPr/>
          </a:p>
          <a:p>
            <a:pPr marL="457200" marR="0" lvl="0" indent="-350520" algn="l" rtl="0">
              <a:lnSpc>
                <a:spcPct val="100000"/>
              </a:lnSpc>
              <a:spcBef>
                <a:spcPts val="500"/>
              </a:spcBef>
              <a:spcAft>
                <a:spcPts val="0"/>
              </a:spcAft>
              <a:buClr>
                <a:schemeClr val="accent4"/>
              </a:buClr>
              <a:buSzPts val="1920"/>
              <a:buFont typeface="Arial"/>
              <a:buChar char="•"/>
            </a:pPr>
            <a:r>
              <a:rPr lang="sv-SE"/>
              <a:t>Att vara proaktiva och mobilisera oss när det gäller kommunutredningen.</a:t>
            </a:r>
            <a:endParaRPr/>
          </a:p>
          <a:p>
            <a:pPr marL="457200" marR="0" lvl="0" indent="-350520" algn="l" rtl="0">
              <a:lnSpc>
                <a:spcPct val="100000"/>
              </a:lnSpc>
              <a:spcBef>
                <a:spcPts val="500"/>
              </a:spcBef>
              <a:spcAft>
                <a:spcPts val="0"/>
              </a:spcAft>
              <a:buClr>
                <a:schemeClr val="accent4"/>
              </a:buClr>
              <a:buSzPts val="1920"/>
              <a:buFont typeface="Arial"/>
              <a:buChar char="•"/>
            </a:pPr>
            <a:r>
              <a:rPr lang="sv-SE" sz="1600" b="0" i="0" u="none" strike="noStrike" cap="none">
                <a:solidFill>
                  <a:schemeClr val="dk1"/>
                </a:solidFill>
                <a:latin typeface="Arial"/>
                <a:ea typeface="Arial"/>
                <a:cs typeface="Arial"/>
                <a:sym typeface="Arial"/>
              </a:rPr>
              <a:t>Marknadsföra </a:t>
            </a:r>
            <a:r>
              <a:rPr lang="sv-SE"/>
              <a:t>Dalsland</a:t>
            </a:r>
            <a:r>
              <a:rPr lang="sv-SE" sz="1600" b="0" i="0" u="none" strike="noStrike" cap="none">
                <a:solidFill>
                  <a:schemeClr val="dk1"/>
                </a:solidFill>
                <a:latin typeface="Arial"/>
                <a:ea typeface="Arial"/>
                <a:cs typeface="Arial"/>
                <a:sym typeface="Arial"/>
              </a:rPr>
              <a:t> som en attraktiv livsmiljö och boende med hög livskvalitet och höga naturvärden</a:t>
            </a:r>
            <a:r>
              <a:rPr lang="sv-SE"/>
              <a:t>, en </a:t>
            </a:r>
            <a:r>
              <a:rPr lang="sv-SE" sz="1600" b="0" i="0" u="none" strike="noStrike" cap="none">
                <a:solidFill>
                  <a:schemeClr val="dk1"/>
                </a:solidFill>
                <a:latin typeface="Arial"/>
                <a:ea typeface="Arial"/>
                <a:cs typeface="Arial"/>
                <a:sym typeface="Arial"/>
              </a:rPr>
              <a:t>attraktiv landsbygd</a:t>
            </a:r>
            <a:r>
              <a:rPr lang="sv-SE"/>
              <a:t> med </a:t>
            </a:r>
            <a:r>
              <a:rPr lang="sv-SE" sz="1600" b="0" i="0" u="none" strike="noStrike" cap="none">
                <a:solidFill>
                  <a:schemeClr val="dk1"/>
                </a:solidFill>
                <a:latin typeface="Arial"/>
                <a:ea typeface="Arial"/>
                <a:cs typeface="Arial"/>
                <a:sym typeface="Arial"/>
              </a:rPr>
              <a:t>grön ekonomi</a:t>
            </a:r>
            <a:r>
              <a:rPr lang="sv-SE"/>
              <a:t> och ett rikt</a:t>
            </a:r>
            <a:r>
              <a:rPr lang="sv-SE" sz="1600" b="0" i="0" u="none" strike="noStrike" cap="none">
                <a:solidFill>
                  <a:schemeClr val="dk1"/>
                </a:solidFill>
                <a:latin typeface="Arial"/>
                <a:ea typeface="Arial"/>
                <a:cs typeface="Arial"/>
                <a:sym typeface="Arial"/>
              </a:rPr>
              <a:t> fritidsutbud.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500"/>
              </a:spcBef>
              <a:spcAft>
                <a:spcPts val="0"/>
              </a:spcAft>
              <a:buClr>
                <a:schemeClr val="accent4"/>
              </a:buClr>
              <a:buSzPts val="1600"/>
              <a:buFont typeface="Arial"/>
              <a:buChar char="•"/>
            </a:pPr>
            <a:r>
              <a:rPr lang="sv-SE" sz="1600" b="0" i="0" u="none" strike="noStrike" cap="none">
                <a:solidFill>
                  <a:schemeClr val="dk1"/>
                </a:solidFill>
                <a:latin typeface="Arial"/>
                <a:ea typeface="Arial"/>
                <a:cs typeface="Arial"/>
                <a:sym typeface="Arial"/>
              </a:rPr>
              <a:t>Utnyttja det geografiska läget med närhet till Oslo</a:t>
            </a:r>
            <a:r>
              <a:rPr lang="sv-SE"/>
              <a:t>, </a:t>
            </a:r>
            <a:r>
              <a:rPr lang="sv-SE" sz="1600" b="0" i="0" u="none" strike="noStrike" cap="none">
                <a:solidFill>
                  <a:schemeClr val="dk1"/>
                </a:solidFill>
                <a:latin typeface="Arial"/>
                <a:ea typeface="Arial"/>
                <a:cs typeface="Arial"/>
                <a:sym typeface="Arial"/>
              </a:rPr>
              <a:t>Karlstad</a:t>
            </a:r>
            <a:r>
              <a:rPr lang="sv-SE"/>
              <a:t>, </a:t>
            </a:r>
            <a:r>
              <a:rPr lang="sv-SE" sz="1600" b="0" i="0" u="none" strike="noStrike" cap="none">
                <a:solidFill>
                  <a:schemeClr val="dk1"/>
                </a:solidFill>
                <a:latin typeface="Arial"/>
                <a:ea typeface="Arial"/>
                <a:cs typeface="Arial"/>
                <a:sym typeface="Arial"/>
              </a:rPr>
              <a:t>Uddevalla</a:t>
            </a:r>
            <a:r>
              <a:rPr lang="sv-SE"/>
              <a:t>, </a:t>
            </a:r>
            <a:r>
              <a:rPr lang="sv-SE" sz="1600" b="0" i="0" u="none" strike="noStrike" cap="none">
                <a:solidFill>
                  <a:schemeClr val="dk1"/>
                </a:solidFill>
                <a:latin typeface="Arial"/>
                <a:ea typeface="Arial"/>
                <a:cs typeface="Arial"/>
                <a:sym typeface="Arial"/>
              </a:rPr>
              <a:t>Göteborg och övriga västkusten, och därigenom stärka möjligheterna för arbetspendling.</a:t>
            </a:r>
            <a:endParaRPr sz="1600" b="0" i="0" u="none" strike="noStrike" cap="none">
              <a:solidFill>
                <a:schemeClr val="dk1"/>
              </a:solidFill>
              <a:latin typeface="Arial"/>
              <a:ea typeface="Arial"/>
              <a:cs typeface="Arial"/>
              <a:sym typeface="Arial"/>
            </a:endParaRPr>
          </a:p>
          <a:p>
            <a:pPr marL="457200" marR="0" lvl="0" indent="-350520" algn="l" rtl="0">
              <a:lnSpc>
                <a:spcPct val="100000"/>
              </a:lnSpc>
              <a:spcBef>
                <a:spcPts val="500"/>
              </a:spcBef>
              <a:spcAft>
                <a:spcPts val="0"/>
              </a:spcAft>
              <a:buClr>
                <a:schemeClr val="accent4"/>
              </a:buClr>
              <a:buSzPts val="1920"/>
              <a:buFont typeface="Arial"/>
              <a:buChar char="•"/>
            </a:pPr>
            <a:r>
              <a:rPr lang="sv-SE" sz="1600" b="0" i="0" u="none" strike="noStrike" cap="none">
                <a:solidFill>
                  <a:schemeClr val="dk1"/>
                </a:solidFill>
                <a:latin typeface="Arial"/>
                <a:ea typeface="Arial"/>
                <a:cs typeface="Arial"/>
                <a:sym typeface="Arial"/>
              </a:rPr>
              <a:t>Utveckla och stärka besöksnäringen </a:t>
            </a:r>
            <a:r>
              <a:rPr lang="sv-SE"/>
              <a:t>samt</a:t>
            </a:r>
            <a:r>
              <a:rPr lang="sv-SE" sz="1600" b="0" i="0" u="none" strike="noStrike" cap="none">
                <a:solidFill>
                  <a:schemeClr val="dk1"/>
                </a:solidFill>
                <a:latin typeface="Arial"/>
                <a:ea typeface="Arial"/>
                <a:cs typeface="Arial"/>
                <a:sym typeface="Arial"/>
              </a:rPr>
              <a:t> de gröna och blå näringarna. </a:t>
            </a:r>
            <a:endParaRPr sz="1600" b="0" i="0" u="none" strike="noStrike" cap="none">
              <a:solidFill>
                <a:schemeClr val="dk1"/>
              </a:solidFill>
              <a:latin typeface="Arial"/>
              <a:ea typeface="Arial"/>
              <a:cs typeface="Arial"/>
              <a:sym typeface="Arial"/>
            </a:endParaRPr>
          </a:p>
          <a:p>
            <a:pPr marL="457200" marR="0" lvl="0" indent="-350520" algn="l" rtl="0">
              <a:lnSpc>
                <a:spcPct val="100000"/>
              </a:lnSpc>
              <a:spcBef>
                <a:spcPts val="500"/>
              </a:spcBef>
              <a:spcAft>
                <a:spcPts val="0"/>
              </a:spcAft>
              <a:buClr>
                <a:schemeClr val="accent4"/>
              </a:buClr>
              <a:buSzPts val="1920"/>
              <a:buFont typeface="Arial"/>
              <a:buChar char="•"/>
            </a:pPr>
            <a:r>
              <a:rPr lang="sv-SE"/>
              <a:t>Samverka kring utvecklingen av totalförsvaret/krisberedskap/POSOM.</a:t>
            </a:r>
            <a:endParaRPr/>
          </a:p>
          <a:p>
            <a:pPr marL="0" marR="0" lvl="0" indent="0" algn="l" rtl="0">
              <a:lnSpc>
                <a:spcPct val="100000"/>
              </a:lnSpc>
              <a:spcBef>
                <a:spcPts val="50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Mall Powerpoint Effect">
  <a:themeElements>
    <a:clrScheme name="Custom 8">
      <a:dk1>
        <a:srgbClr val="000000"/>
      </a:dk1>
      <a:lt1>
        <a:srgbClr val="FFFFFF"/>
      </a:lt1>
      <a:dk2>
        <a:srgbClr val="686868"/>
      </a:dk2>
      <a:lt2>
        <a:srgbClr val="FFEBB0"/>
      </a:lt2>
      <a:accent1>
        <a:srgbClr val="FFC700"/>
      </a:accent1>
      <a:accent2>
        <a:srgbClr val="242524"/>
      </a:accent2>
      <a:accent3>
        <a:srgbClr val="B1B2B1"/>
      </a:accent3>
      <a:accent4>
        <a:srgbClr val="F09000"/>
      </a:accent4>
      <a:accent5>
        <a:srgbClr val="2969C6"/>
      </a:accent5>
      <a:accent6>
        <a:srgbClr val="CE3712"/>
      </a:accent6>
      <a:hlink>
        <a:srgbClr val="053FAF"/>
      </a:hlink>
      <a:folHlink>
        <a:srgbClr val="5175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ll Powerpoint Effect">
  <a:themeElements>
    <a:clrScheme name="Custom 8">
      <a:dk1>
        <a:srgbClr val="000000"/>
      </a:dk1>
      <a:lt1>
        <a:srgbClr val="FFFFFF"/>
      </a:lt1>
      <a:dk2>
        <a:srgbClr val="686868"/>
      </a:dk2>
      <a:lt2>
        <a:srgbClr val="FFEBB0"/>
      </a:lt2>
      <a:accent1>
        <a:srgbClr val="FFC700"/>
      </a:accent1>
      <a:accent2>
        <a:srgbClr val="242524"/>
      </a:accent2>
      <a:accent3>
        <a:srgbClr val="B1B2B1"/>
      </a:accent3>
      <a:accent4>
        <a:srgbClr val="F09000"/>
      </a:accent4>
      <a:accent5>
        <a:srgbClr val="2969C6"/>
      </a:accent5>
      <a:accent6>
        <a:srgbClr val="CE3712"/>
      </a:accent6>
      <a:hlink>
        <a:srgbClr val="053FAF"/>
      </a:hlink>
      <a:folHlink>
        <a:srgbClr val="5175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ll Powerpoint Effect">
  <a:themeElements>
    <a:clrScheme name="Custom 8">
      <a:dk1>
        <a:srgbClr val="000000"/>
      </a:dk1>
      <a:lt1>
        <a:srgbClr val="FFFFFF"/>
      </a:lt1>
      <a:dk2>
        <a:srgbClr val="686868"/>
      </a:dk2>
      <a:lt2>
        <a:srgbClr val="FFEBB0"/>
      </a:lt2>
      <a:accent1>
        <a:srgbClr val="FFC700"/>
      </a:accent1>
      <a:accent2>
        <a:srgbClr val="242524"/>
      </a:accent2>
      <a:accent3>
        <a:srgbClr val="B1B2B1"/>
      </a:accent3>
      <a:accent4>
        <a:srgbClr val="F09000"/>
      </a:accent4>
      <a:accent5>
        <a:srgbClr val="2969C6"/>
      </a:accent5>
      <a:accent6>
        <a:srgbClr val="CE3712"/>
      </a:accent6>
      <a:hlink>
        <a:srgbClr val="053FAF"/>
      </a:hlink>
      <a:folHlink>
        <a:srgbClr val="5175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ll Powerpoint Effect">
  <a:themeElements>
    <a:clrScheme name="Custom 8">
      <a:dk1>
        <a:srgbClr val="000000"/>
      </a:dk1>
      <a:lt1>
        <a:srgbClr val="FFFFFF"/>
      </a:lt1>
      <a:dk2>
        <a:srgbClr val="686868"/>
      </a:dk2>
      <a:lt2>
        <a:srgbClr val="FFEBB0"/>
      </a:lt2>
      <a:accent1>
        <a:srgbClr val="FFC700"/>
      </a:accent1>
      <a:accent2>
        <a:srgbClr val="242524"/>
      </a:accent2>
      <a:accent3>
        <a:srgbClr val="B1B2B1"/>
      </a:accent3>
      <a:accent4>
        <a:srgbClr val="F09000"/>
      </a:accent4>
      <a:accent5>
        <a:srgbClr val="2969C6"/>
      </a:accent5>
      <a:accent6>
        <a:srgbClr val="CE3712"/>
      </a:accent6>
      <a:hlink>
        <a:srgbClr val="053FAF"/>
      </a:hlink>
      <a:folHlink>
        <a:srgbClr val="5175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2473</Words>
  <Application>Microsoft Office PowerPoint</Application>
  <PresentationFormat>Bildspel på skärmen (16:9)</PresentationFormat>
  <Paragraphs>252</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24</vt:i4>
      </vt:variant>
    </vt:vector>
  </HeadingPairs>
  <TitlesOfParts>
    <vt:vector size="33" baseType="lpstr">
      <vt:lpstr>Arial</vt:lpstr>
      <vt:lpstr>Helvetica Neue</vt:lpstr>
      <vt:lpstr>Calibri</vt:lpstr>
      <vt:lpstr>Roboto Slab</vt:lpstr>
      <vt:lpstr>Arimo</vt:lpstr>
      <vt:lpstr>1_Mall Powerpoint Effect</vt:lpstr>
      <vt:lpstr>Mall Powerpoint Effect</vt:lpstr>
      <vt:lpstr>Mall Powerpoint Effect</vt:lpstr>
      <vt:lpstr>Mall Powerpoint Effect</vt:lpstr>
      <vt:lpstr>PowerPoint-presentation</vt:lpstr>
      <vt:lpstr>Våra handledare genom processen, Charlotte och Leif</vt:lpstr>
      <vt:lpstr>TIDPLAN – Bakåt och framåt</vt:lpstr>
      <vt:lpstr>UPPDRAGET Vad ska vi reflektera över och besluta om?</vt:lpstr>
      <vt:lpstr>VÅRT GEMENSAMMA NULÄGE Vad har hänt hittills, vad har vi lärt oss av vår samverkanshistoria?  Var står vi idag och vad tror vi om framtiden? </vt:lpstr>
      <vt:lpstr>Vad har vi lärt från vår samverkanshistoria? Vad kännetecknar framgångar i samverkan?</vt:lpstr>
      <vt:lpstr>GEMENSAMMA STYRKOR</vt:lpstr>
      <vt:lpstr>GEMENSAMMA SVAGHETER</vt:lpstr>
      <vt:lpstr>GEMENSAMMA MÖJLIGHETER</vt:lpstr>
      <vt:lpstr>GEMENSAMMA HOT </vt:lpstr>
      <vt:lpstr>VÅR GEMENSAMMA VISION Hur vill vi att det ska vara i framtiden? </vt:lpstr>
      <vt:lpstr>VÅR GEMENSAMMA VISION Hur vill vi att det ska vara i framtiden?</vt:lpstr>
      <vt:lpstr>GEMENSAM VÄRDEGRUND Vilka egenskaper och förhållningssätt genomsyrar vårt arbetssätt och våra relationer?</vt:lpstr>
      <vt:lpstr>VÅRT GEMENSAMMA SYFTE OCH MÅL Vad ska vi göra, för vilka och varför? Vad vill vi uppnå? Vilka avgränsningar gör vi? </vt:lpstr>
      <vt:lpstr>GEMENSAMT SYFTE OCH MÅL MED SAMVERKAN </vt:lpstr>
      <vt:lpstr>Tänkbara samverkansområden inom ramen för vårt syfte</vt:lpstr>
      <vt:lpstr>Val av tre potentiella samverkansområden per kommun </vt:lpstr>
      <vt:lpstr>Sammanställning av gemensamt prioriterade samverkansområden</vt:lpstr>
      <vt:lpstr>AKTIVITETER Vad ska vi göra för att nå våra mål?  Vilka kompetenser vi behöver och hur vi ska samverka?</vt:lpstr>
      <vt:lpstr>Aktiviteter  Vad ska vi göra för att nå våra mål? </vt:lpstr>
      <vt:lpstr>PowerPoint-presentation</vt:lpstr>
      <vt:lpstr>VAD KRÄVS NU FÖR ATT HÅLLA MOMENTUM?</vt:lpstr>
      <vt:lpstr>EFFECT’S FÖRSLAG PÅ FORTSATT ARBETSGÅNG</vt:lpstr>
      <vt:lpstr>FORTSATT BEHOV AV EXTERNA RESURSER, FÖRSLAG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deagnjoh</dc:creator>
  <cp:lastModifiedBy>Ingrid Engqvist</cp:lastModifiedBy>
  <cp:revision>1</cp:revision>
  <dcterms:modified xsi:type="dcterms:W3CDTF">2022-02-15T12:40:09Z</dcterms:modified>
</cp:coreProperties>
</file>