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1" r:id="rId6"/>
    <p:sldId id="262" r:id="rId7"/>
    <p:sldId id="257" r:id="rId8"/>
    <p:sldId id="265" r:id="rId9"/>
    <p:sldId id="263" r:id="rId10"/>
    <p:sldId id="259" r:id="rId11"/>
    <p:sldId id="260" r:id="rId12"/>
  </p:sldIdLst>
  <p:sldSz cx="9144000" cy="6858000" type="screen4x3"/>
  <p:notesSz cx="6797675" cy="99266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EAD4AF"/>
    <a:srgbClr val="777777"/>
    <a:srgbClr val="336699"/>
    <a:srgbClr val="4D4D4D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C8806-0377-4170-9477-7DF2B7A1F2AD}" v="10" dt="2026-02-20T07:39:39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28" autoAdjust="0"/>
    <p:restoredTop sz="90929"/>
  </p:normalViewPr>
  <p:slideViewPr>
    <p:cSldViewPr>
      <p:cViewPr varScale="1">
        <p:scale>
          <a:sx n="144" d="100"/>
          <a:sy n="144" d="100"/>
        </p:scale>
        <p:origin x="28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Johansson2" userId="ea36dcd4-5862-4491-a5d0-44ed9c3ce31f" providerId="ADAL" clId="{D2AC8806-0377-4170-9477-7DF2B7A1F2AD}"/>
    <pc:docChg chg="custSel addSld delSld modSld">
      <pc:chgData name="Alexandra Johansson2" userId="ea36dcd4-5862-4491-a5d0-44ed9c3ce31f" providerId="ADAL" clId="{D2AC8806-0377-4170-9477-7DF2B7A1F2AD}" dt="2026-02-20T07:40:00.632" v="252" actId="47"/>
      <pc:docMkLst>
        <pc:docMk/>
      </pc:docMkLst>
      <pc:sldChg chg="delSp modSp mod">
        <pc:chgData name="Alexandra Johansson2" userId="ea36dcd4-5862-4491-a5d0-44ed9c3ce31f" providerId="ADAL" clId="{D2AC8806-0377-4170-9477-7DF2B7A1F2AD}" dt="2026-02-20T07:39:49.327" v="251"/>
        <pc:sldMkLst>
          <pc:docMk/>
          <pc:sldMk cId="2330870695" sldId="259"/>
        </pc:sldMkLst>
        <pc:spChg chg="mod">
          <ac:chgData name="Alexandra Johansson2" userId="ea36dcd4-5862-4491-a5d0-44ed9c3ce31f" providerId="ADAL" clId="{D2AC8806-0377-4170-9477-7DF2B7A1F2AD}" dt="2026-02-20T07:39:49.327" v="251"/>
          <ac:spMkLst>
            <pc:docMk/>
            <pc:sldMk cId="2330870695" sldId="259"/>
            <ac:spMk id="3" creationId="{63921675-F941-2BBC-3C74-D6A103D00075}"/>
          </ac:spMkLst>
        </pc:spChg>
        <pc:spChg chg="del">
          <ac:chgData name="Alexandra Johansson2" userId="ea36dcd4-5862-4491-a5d0-44ed9c3ce31f" providerId="ADAL" clId="{D2AC8806-0377-4170-9477-7DF2B7A1F2AD}" dt="2026-02-20T07:39:27.003" v="245" actId="478"/>
          <ac:spMkLst>
            <pc:docMk/>
            <pc:sldMk cId="2330870695" sldId="259"/>
            <ac:spMk id="7" creationId="{1EC0855F-AB96-B3C3-8DE9-050F4EE81BCB}"/>
          </ac:spMkLst>
        </pc:spChg>
      </pc:sldChg>
      <pc:sldChg chg="delSp modSp new del mod">
        <pc:chgData name="Alexandra Johansson2" userId="ea36dcd4-5862-4491-a5d0-44ed9c3ce31f" providerId="ADAL" clId="{D2AC8806-0377-4170-9477-7DF2B7A1F2AD}" dt="2026-02-20T07:40:00.632" v="252" actId="47"/>
        <pc:sldMkLst>
          <pc:docMk/>
          <pc:sldMk cId="2166198038" sldId="264"/>
        </pc:sldMkLst>
        <pc:spChg chg="mod">
          <ac:chgData name="Alexandra Johansson2" userId="ea36dcd4-5862-4491-a5d0-44ed9c3ce31f" providerId="ADAL" clId="{D2AC8806-0377-4170-9477-7DF2B7A1F2AD}" dt="2026-01-12T09:55:26.165" v="59" actId="1076"/>
          <ac:spMkLst>
            <pc:docMk/>
            <pc:sldMk cId="2166198038" sldId="264"/>
            <ac:spMk id="2" creationId="{DE72063D-3FC4-62A7-67D4-B78A7BD652D1}"/>
          </ac:spMkLst>
        </pc:spChg>
        <pc:spChg chg="del mod">
          <ac:chgData name="Alexandra Johansson2" userId="ea36dcd4-5862-4491-a5d0-44ed9c3ce31f" providerId="ADAL" clId="{D2AC8806-0377-4170-9477-7DF2B7A1F2AD}" dt="2026-01-12T09:55:16.008" v="57" actId="478"/>
          <ac:spMkLst>
            <pc:docMk/>
            <pc:sldMk cId="2166198038" sldId="264"/>
            <ac:spMk id="3" creationId="{F94E68F1-19DF-2CB6-0E81-7258FD818594}"/>
          </ac:spMkLst>
        </pc:spChg>
      </pc:sldChg>
      <pc:sldChg chg="addSp modSp new mod modAnim">
        <pc:chgData name="Alexandra Johansson2" userId="ea36dcd4-5862-4491-a5d0-44ed9c3ce31f" providerId="ADAL" clId="{D2AC8806-0377-4170-9477-7DF2B7A1F2AD}" dt="2026-01-28T08:55:41.496" v="234" actId="14100"/>
        <pc:sldMkLst>
          <pc:docMk/>
          <pc:sldMk cId="1515840337" sldId="265"/>
        </pc:sldMkLst>
        <pc:spChg chg="add mod">
          <ac:chgData name="Alexandra Johansson2" userId="ea36dcd4-5862-4491-a5d0-44ed9c3ce31f" providerId="ADAL" clId="{D2AC8806-0377-4170-9477-7DF2B7A1F2AD}" dt="2026-01-28T08:55:41.496" v="234" actId="14100"/>
          <ac:spMkLst>
            <pc:docMk/>
            <pc:sldMk cId="1515840337" sldId="265"/>
            <ac:spMk id="2" creationId="{DACE1526-4916-9863-67D6-EEFBAE350AFF}"/>
          </ac:spMkLst>
        </pc:spChg>
        <pc:spChg chg="add mod">
          <ac:chgData name="Alexandra Johansson2" userId="ea36dcd4-5862-4491-a5d0-44ed9c3ce31f" providerId="ADAL" clId="{D2AC8806-0377-4170-9477-7DF2B7A1F2AD}" dt="2026-01-28T08:55:36.684" v="233" actId="14100"/>
          <ac:spMkLst>
            <pc:docMk/>
            <pc:sldMk cId="1515840337" sldId="265"/>
            <ac:spMk id="3" creationId="{76245093-E7FA-1C0A-E5AC-A553F938716D}"/>
          </ac:spMkLst>
        </pc:spChg>
        <pc:spChg chg="add mod">
          <ac:chgData name="Alexandra Johansson2" userId="ea36dcd4-5862-4491-a5d0-44ed9c3ce31f" providerId="ADAL" clId="{D2AC8806-0377-4170-9477-7DF2B7A1F2AD}" dt="2026-01-28T08:54:11.104" v="226" actId="1076"/>
          <ac:spMkLst>
            <pc:docMk/>
            <pc:sldMk cId="1515840337" sldId="265"/>
            <ac:spMk id="4" creationId="{C4181290-FB2B-2407-5538-0B80F8088AF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628CB64C-BA6C-061B-5AE5-F04ACB3E735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5364" name="Rectangle 1028">
            <a:extLst>
              <a:ext uri="{FF2B5EF4-FFF2-40B4-BE49-F238E27FC236}">
                <a16:creationId xmlns:a16="http://schemas.microsoft.com/office/drawing/2014/main" id="{2BD554D2-5B3E-F37D-2A3C-743D58B874A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5365" name="Rectangle 1029">
            <a:extLst>
              <a:ext uri="{FF2B5EF4-FFF2-40B4-BE49-F238E27FC236}">
                <a16:creationId xmlns:a16="http://schemas.microsoft.com/office/drawing/2014/main" id="{6FEAA586-D64B-709E-41FE-9017D47DF4B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995E0A2-C04F-4130-BA43-81FDFDF6022A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3077" name="Picture 1030" descr="V:\KSKANSLI\Bildbibliotek\logotyper\Kommunvapen Bengtsfors\nya från Blacksquare\tif-filer\bengtsfors_logo_spot_70mm_svart_text.tif">
            <a:extLst>
              <a:ext uri="{FF2B5EF4-FFF2-40B4-BE49-F238E27FC236}">
                <a16:creationId xmlns:a16="http://schemas.microsoft.com/office/drawing/2014/main" id="{BA325F56-9E0E-2F42-237F-2BA4D98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2550"/>
            <a:ext cx="251301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A9FE5EC0-C9F2-3180-22D2-97783BAE8E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DE22CCB3-629C-A824-D9C4-7673E860608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C0B9B8C-03C4-2CDD-E9FA-3FFA9C5276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noProof="0"/>
              <a:t>Anteckningar</a:t>
            </a:r>
          </a:p>
          <a:p>
            <a:pPr lvl="1"/>
            <a:r>
              <a:rPr lang="sv-SE" altLang="sv-SE" noProof="0"/>
              <a:t>Nivå två</a:t>
            </a:r>
          </a:p>
          <a:p>
            <a:pPr lvl="2"/>
            <a:r>
              <a:rPr lang="sv-SE" altLang="sv-SE" noProof="0"/>
              <a:t>Nivå tre</a:t>
            </a:r>
          </a:p>
          <a:p>
            <a:pPr lvl="3"/>
            <a:r>
              <a:rPr lang="sv-SE" altLang="sv-SE" noProof="0"/>
              <a:t>Nivå fyra</a:t>
            </a:r>
          </a:p>
          <a:p>
            <a:pPr lvl="4"/>
            <a:r>
              <a:rPr lang="sv-SE" altLang="sv-SE" noProof="0"/>
              <a:t>Nivå fem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E9F7DE9-059B-BB67-DFAC-49BD0F6157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3A8084B-73FF-7F25-DDBC-DAF7A96176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220FF55-6646-4FB6-85F1-080E8180D28D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2055" name="Picture 11" descr="V:\KSKANSLI\Bildbibliotek\logotyper\Kommunvapen Bengtsfors\nya från Blacksquare\tif-filer\bengtsfors_logo_spot_70mm_svart_text.tif">
            <a:extLst>
              <a:ext uri="{FF2B5EF4-FFF2-40B4-BE49-F238E27FC236}">
                <a16:creationId xmlns:a16="http://schemas.microsoft.com/office/drawing/2014/main" id="{02C38D8D-3F2E-AE54-3BA7-36F53664D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5352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0FFC42C-8DE2-B956-6EAF-C3A2A3651F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4A41BF-D7C8-4596-87A4-81B59A730AEC}" type="slidenum">
              <a:rPr lang="sv-SE" altLang="sv-SE" sz="1200"/>
              <a:pPr/>
              <a:t>1</a:t>
            </a:fld>
            <a:endParaRPr lang="sv-SE" altLang="sv-SE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D61C04E-1B31-1BE0-1AEE-2D01855E7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B4AB90A-8607-B380-BE0F-2E6E4E297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FF55-6646-4FB6-85F1-080E8180D28D}" type="slidenum">
              <a:rPr lang="sv-SE" altLang="sv-SE" smtClean="0"/>
              <a:pPr/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60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03D11C-34C6-5053-5CBF-DA88D7319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5DF984-BC67-0E0F-5937-0914BFCA0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7622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233908-18BB-C21E-1575-B21F81C430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C56078-DE51-AB2D-B4A1-64B2BBA35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7770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5CA969-31F1-AEB0-57B3-1D36D99A2E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1A731F-CB96-B8E0-5F5C-9B61C2AFB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1782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162300" cy="4343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000500" y="1371600"/>
            <a:ext cx="3162300" cy="4343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A8783D-A97B-9C8F-A1CB-477460AD33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60733C-630F-F4B3-C8C8-87455FE44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4739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E7FA27-56FA-E340-C8F1-A08007BCCD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F1D0CE-980D-DC3A-76B8-46A7AE056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283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086C53-6927-E4F0-03BC-FB89C39F9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86B1B4-121F-E3C5-87A6-FC407B89C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134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90E0C5-CA72-6C1C-0E27-72A8EBC51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79930F-2A91-027F-04E4-851843F06F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7322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8CCE2F90-B8AE-EFCE-D00E-1C0678760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6477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0"/>
            <a:endParaRPr lang="sv-SE" altLang="sv-SE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EFC8089-E16C-8140-54DC-6938E8B01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6477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bakgrundsrubriken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34E311-D842-754D-FA8C-B4C3423C8C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9109A0-CE30-8D99-5E7B-54BDDD272F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b="1">
                <a:latin typeface="+mn-lt"/>
              </a:defRPr>
            </a:lvl1pPr>
          </a:lstStyle>
          <a:p>
            <a:pPr>
              <a:defRPr/>
            </a:pPr>
            <a:endParaRPr lang="sv-SE" altLang="sv-SE"/>
          </a:p>
        </p:txBody>
      </p:sp>
      <p:pic>
        <p:nvPicPr>
          <p:cNvPr id="1030" name="Bildobjekt 10">
            <a:extLst>
              <a:ext uri="{FF2B5EF4-FFF2-40B4-BE49-F238E27FC236}">
                <a16:creationId xmlns:a16="http://schemas.microsoft.com/office/drawing/2014/main" id="{E4579254-306D-EE49-9D78-43C7F807EA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137025"/>
            <a:ext cx="5545138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Bildobjekt 11">
            <a:extLst>
              <a:ext uri="{FF2B5EF4-FFF2-40B4-BE49-F238E27FC236}">
                <a16:creationId xmlns:a16="http://schemas.microsoft.com/office/drawing/2014/main" id="{343DF94E-510F-6E00-B3B3-1EE3F7ADB0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6242050"/>
            <a:ext cx="216058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kern="1200">
          <a:solidFill>
            <a:srgbClr val="292929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Char char="•"/>
        <a:defRPr sz="1600" kern="1200">
          <a:solidFill>
            <a:srgbClr val="292929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4DAEF-E92A-A5C7-A191-B05415B524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Seniormottag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458C526-BC84-149A-2AB2-8A1AFB551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Bengtsfors och Mellerud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EF65F26-0B91-713D-979A-2BAFC9C0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satsar vi på ett Seniormottag?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B34A66B-B2B5-C481-F998-FD6D185781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Större andel äldre</a:t>
            </a:r>
          </a:p>
          <a:p>
            <a:r>
              <a:rPr lang="sv-SE" dirty="0"/>
              <a:t>Färre i arbetsför ålder</a:t>
            </a:r>
          </a:p>
          <a:p>
            <a:r>
              <a:rPr lang="sv-SE" dirty="0"/>
              <a:t>God och Nära vård</a:t>
            </a:r>
          </a:p>
          <a:p>
            <a:r>
              <a:rPr lang="sv-SE" dirty="0"/>
              <a:t>Nya </a:t>
            </a:r>
            <a:r>
              <a:rPr lang="sv-SE" dirty="0" err="1"/>
              <a:t>SoL</a:t>
            </a:r>
            <a:endParaRPr lang="sv-SE" dirty="0"/>
          </a:p>
        </p:txBody>
      </p:sp>
      <p:pic>
        <p:nvPicPr>
          <p:cNvPr id="7" name="Platshållare för innehåll 6" descr="En bild som visar text, klädsel, person, skärmbild&#10;&#10;Automatiskt genererad beskrivning">
            <a:extLst>
              <a:ext uri="{FF2B5EF4-FFF2-40B4-BE49-F238E27FC236}">
                <a16:creationId xmlns:a16="http://schemas.microsoft.com/office/drawing/2014/main" id="{A4254F0F-0EC4-2136-3789-968BFE52D8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07" y="3429000"/>
            <a:ext cx="4729586" cy="2659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78D04F1-1602-E6A1-B5A9-54EBBC541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8324">
            <a:off x="5652120" y="1674304"/>
            <a:ext cx="2189060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24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A63446E-C78E-713D-F055-F97678D4B98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99592" y="980728"/>
            <a:ext cx="7344816" cy="4118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54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1EC0855F-AB96-B3C3-8DE9-050F4EE81BCB}"/>
              </a:ext>
            </a:extLst>
          </p:cNvPr>
          <p:cNvSpPr/>
          <p:nvPr/>
        </p:nvSpPr>
        <p:spPr>
          <a:xfrm>
            <a:off x="678850" y="3614447"/>
            <a:ext cx="6120680" cy="504056"/>
          </a:xfrm>
          <a:prstGeom prst="roundRect">
            <a:avLst/>
          </a:prstGeom>
          <a:solidFill>
            <a:srgbClr val="EAD4AF"/>
          </a:solidFill>
          <a:ln>
            <a:solidFill>
              <a:srgbClr val="EAD4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E973BEEB-9588-1549-3FAF-956AC4E51BD9}"/>
              </a:ext>
            </a:extLst>
          </p:cNvPr>
          <p:cNvSpPr/>
          <p:nvPr/>
        </p:nvSpPr>
        <p:spPr>
          <a:xfrm>
            <a:off x="678850" y="2908395"/>
            <a:ext cx="6120680" cy="504056"/>
          </a:xfrm>
          <a:prstGeom prst="roundRect">
            <a:avLst/>
          </a:prstGeom>
          <a:solidFill>
            <a:srgbClr val="EAD4AF"/>
          </a:solidFill>
          <a:ln>
            <a:solidFill>
              <a:srgbClr val="EAD4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FF476970-8EF8-C4DD-4E44-5864A42AECED}"/>
              </a:ext>
            </a:extLst>
          </p:cNvPr>
          <p:cNvSpPr/>
          <p:nvPr/>
        </p:nvSpPr>
        <p:spPr>
          <a:xfrm>
            <a:off x="678850" y="2259178"/>
            <a:ext cx="6120680" cy="504056"/>
          </a:xfrm>
          <a:prstGeom prst="roundRect">
            <a:avLst/>
          </a:prstGeom>
          <a:solidFill>
            <a:srgbClr val="EAD4AF"/>
          </a:solidFill>
          <a:ln>
            <a:solidFill>
              <a:srgbClr val="EAD4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732559A5-20FC-D3BE-4B29-ACDBC2C7379E}"/>
              </a:ext>
            </a:extLst>
          </p:cNvPr>
          <p:cNvSpPr/>
          <p:nvPr/>
        </p:nvSpPr>
        <p:spPr>
          <a:xfrm>
            <a:off x="678850" y="1553126"/>
            <a:ext cx="6120680" cy="504056"/>
          </a:xfrm>
          <a:prstGeom prst="roundRect">
            <a:avLst/>
          </a:prstGeom>
          <a:solidFill>
            <a:srgbClr val="EAD4AF"/>
          </a:solidFill>
          <a:ln>
            <a:solidFill>
              <a:srgbClr val="EAD4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49927C-E6D3-6DAE-50C8-BEE43D01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Syftet med Seniormottaget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921675-F941-2BBC-3C74-D6A103D00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42747"/>
            <a:ext cx="6477000" cy="434340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sv-SE" dirty="0"/>
              <a:t>Kartlägga behov, insatser, välfärdsteknik m.m.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v-SE" dirty="0"/>
              <a:t>Utveckla och implementera förebyggande åtgärder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v-SE" dirty="0"/>
              <a:t>Ge förutsättningar till självständighet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v-SE" dirty="0"/>
              <a:t>Hitta resurseffektiva lösningar</a:t>
            </a:r>
          </a:p>
        </p:txBody>
      </p:sp>
    </p:spTree>
    <p:extLst>
      <p:ext uri="{BB962C8B-B14F-4D97-AF65-F5344CB8AC3E}">
        <p14:creationId xmlns:p14="http://schemas.microsoft.com/office/powerpoint/2010/main" val="388198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tbubbla: oval 1">
            <a:extLst>
              <a:ext uri="{FF2B5EF4-FFF2-40B4-BE49-F238E27FC236}">
                <a16:creationId xmlns:a16="http://schemas.microsoft.com/office/drawing/2014/main" id="{DACE1526-4916-9863-67D6-EEFBAE350AFF}"/>
              </a:ext>
            </a:extLst>
          </p:cNvPr>
          <p:cNvSpPr/>
          <p:nvPr/>
        </p:nvSpPr>
        <p:spPr>
          <a:xfrm>
            <a:off x="827584" y="620688"/>
            <a:ext cx="2880320" cy="1512168"/>
          </a:xfrm>
          <a:prstGeom prst="wedgeEllipseCallout">
            <a:avLst>
              <a:gd name="adj1" fmla="val -35384"/>
              <a:gd name="adj2" fmla="val 66909"/>
            </a:avLst>
          </a:prstGeom>
          <a:solidFill>
            <a:srgbClr val="EAD4AF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/>
              <a:t>Jag vill få ett trygghetslarm…</a:t>
            </a:r>
          </a:p>
        </p:txBody>
      </p:sp>
      <p:sp>
        <p:nvSpPr>
          <p:cNvPr id="3" name="Pratbubbla: oval 2">
            <a:extLst>
              <a:ext uri="{FF2B5EF4-FFF2-40B4-BE49-F238E27FC236}">
                <a16:creationId xmlns:a16="http://schemas.microsoft.com/office/drawing/2014/main" id="{76245093-E7FA-1C0A-E5AC-A553F938716D}"/>
              </a:ext>
            </a:extLst>
          </p:cNvPr>
          <p:cNvSpPr/>
          <p:nvPr/>
        </p:nvSpPr>
        <p:spPr>
          <a:xfrm>
            <a:off x="3491880" y="1700808"/>
            <a:ext cx="2880320" cy="1512168"/>
          </a:xfrm>
          <a:prstGeom prst="wedgeEllipseCallout">
            <a:avLst>
              <a:gd name="adj1" fmla="val 49274"/>
              <a:gd name="adj2" fmla="val 78248"/>
            </a:avLst>
          </a:prstGeom>
          <a:solidFill>
            <a:srgbClr val="EAD4AF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/>
              <a:t>Hur kommer det sig att du vill ha det?</a:t>
            </a:r>
          </a:p>
        </p:txBody>
      </p:sp>
      <p:sp>
        <p:nvSpPr>
          <p:cNvPr id="4" name="Tankebubbla: moln 3">
            <a:extLst>
              <a:ext uri="{FF2B5EF4-FFF2-40B4-BE49-F238E27FC236}">
                <a16:creationId xmlns:a16="http://schemas.microsoft.com/office/drawing/2014/main" id="{C4181290-FB2B-2407-5538-0B80F8088AF1}"/>
              </a:ext>
            </a:extLst>
          </p:cNvPr>
          <p:cNvSpPr/>
          <p:nvPr/>
        </p:nvSpPr>
        <p:spPr>
          <a:xfrm>
            <a:off x="5940152" y="1924869"/>
            <a:ext cx="3096344" cy="1440160"/>
          </a:xfrm>
          <a:prstGeom prst="cloudCallout">
            <a:avLst>
              <a:gd name="adj1" fmla="val 12489"/>
              <a:gd name="adj2" fmla="val 92923"/>
            </a:avLst>
          </a:prstGeom>
          <a:solidFill>
            <a:srgbClr val="EAD4AF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Fallrädsla?</a:t>
            </a:r>
          </a:p>
          <a:p>
            <a:pPr algn="ctr"/>
            <a:r>
              <a:rPr lang="sv-SE" sz="1400" dirty="0"/>
              <a:t>Socialt nätverk?</a:t>
            </a:r>
          </a:p>
          <a:p>
            <a:pPr algn="ctr"/>
            <a:r>
              <a:rPr lang="sv-SE" sz="1400" dirty="0"/>
              <a:t>Ofrivillig ensamhet?</a:t>
            </a:r>
          </a:p>
        </p:txBody>
      </p:sp>
    </p:spTree>
    <p:extLst>
      <p:ext uri="{BB962C8B-B14F-4D97-AF65-F5344CB8AC3E}">
        <p14:creationId xmlns:p14="http://schemas.microsoft.com/office/powerpoint/2010/main" val="151584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FAC2698A-19BA-FE73-CCEC-DD329514E7A0}"/>
              </a:ext>
            </a:extLst>
          </p:cNvPr>
          <p:cNvSpPr/>
          <p:nvPr/>
        </p:nvSpPr>
        <p:spPr>
          <a:xfrm>
            <a:off x="4549933" y="1546253"/>
            <a:ext cx="3677126" cy="504056"/>
          </a:xfrm>
          <a:prstGeom prst="roundRect">
            <a:avLst/>
          </a:prstGeom>
          <a:solidFill>
            <a:srgbClr val="EAD4AF"/>
          </a:solidFill>
          <a:ln>
            <a:solidFill>
              <a:srgbClr val="EAD4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CCD46337-3E71-B71E-4CA0-3729C83C8367}"/>
              </a:ext>
            </a:extLst>
          </p:cNvPr>
          <p:cNvSpPr/>
          <p:nvPr/>
        </p:nvSpPr>
        <p:spPr>
          <a:xfrm>
            <a:off x="601978" y="1546253"/>
            <a:ext cx="3677126" cy="504056"/>
          </a:xfrm>
          <a:prstGeom prst="roundRect">
            <a:avLst/>
          </a:prstGeom>
          <a:solidFill>
            <a:srgbClr val="EAD4AF"/>
          </a:solidFill>
          <a:ln>
            <a:solidFill>
              <a:srgbClr val="EAD4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527BAD4-DB43-D4C9-1A25-3EC827A8F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34225"/>
            <a:ext cx="7886700" cy="975643"/>
          </a:xfrm>
        </p:spPr>
        <p:txBody>
          <a:bodyPr/>
          <a:lstStyle/>
          <a:p>
            <a:r>
              <a:rPr lang="sv-SE" dirty="0"/>
              <a:t>Medarbetare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3806697-3057-5DAA-BAD1-31066914E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639" y="1226397"/>
            <a:ext cx="3868737" cy="823912"/>
          </a:xfrm>
        </p:spPr>
        <p:txBody>
          <a:bodyPr/>
          <a:lstStyle/>
          <a:p>
            <a:r>
              <a:rPr lang="sv-SE" dirty="0"/>
              <a:t>Hammarö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73F81E-AE29-5CAF-3601-5D9941DFC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109940"/>
            <a:ext cx="3868737" cy="3684588"/>
          </a:xfrm>
        </p:spPr>
        <p:txBody>
          <a:bodyPr/>
          <a:lstStyle/>
          <a:p>
            <a:r>
              <a:rPr lang="sv-SE" dirty="0"/>
              <a:t>Processledare</a:t>
            </a:r>
          </a:p>
          <a:p>
            <a:r>
              <a:rPr lang="sv-SE" dirty="0"/>
              <a:t>Biståndshandläggare</a:t>
            </a:r>
          </a:p>
          <a:p>
            <a:r>
              <a:rPr lang="sv-SE" dirty="0"/>
              <a:t>Arbetsterapeut</a:t>
            </a:r>
          </a:p>
          <a:p>
            <a:r>
              <a:rPr lang="sv-SE" dirty="0"/>
              <a:t>Förebyggande hembesök</a:t>
            </a:r>
          </a:p>
          <a:p>
            <a:r>
              <a:rPr lang="sv-SE" dirty="0"/>
              <a:t>Specialistundersköterska demens</a:t>
            </a:r>
          </a:p>
          <a:p>
            <a:r>
              <a:rPr lang="sv-SE" dirty="0"/>
              <a:t>Digital fixare</a:t>
            </a:r>
          </a:p>
          <a:p>
            <a:r>
              <a:rPr lang="sv-SE" dirty="0"/>
              <a:t>Sjuksköterska</a:t>
            </a:r>
          </a:p>
          <a:p>
            <a:r>
              <a:rPr lang="sv-SE" dirty="0"/>
              <a:t>Fysioterapeut</a:t>
            </a:r>
          </a:p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CCDFE7C-F6CC-80A0-2BC4-0FC6872AC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4625" y="1202860"/>
            <a:ext cx="3887788" cy="823912"/>
          </a:xfrm>
        </p:spPr>
        <p:txBody>
          <a:bodyPr/>
          <a:lstStyle/>
          <a:p>
            <a:r>
              <a:rPr lang="sv-SE" dirty="0"/>
              <a:t>Bengtsfors/Mellerud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27320BE-2F6B-1E7B-5E8F-688B8542F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109940"/>
            <a:ext cx="3887788" cy="3684588"/>
          </a:xfrm>
        </p:spPr>
        <p:txBody>
          <a:bodyPr/>
          <a:lstStyle/>
          <a:p>
            <a:r>
              <a:rPr lang="sv-SE" dirty="0"/>
              <a:t>Projektledare</a:t>
            </a:r>
          </a:p>
          <a:p>
            <a:r>
              <a:rPr lang="sv-SE" dirty="0"/>
              <a:t>Biståndshandläggare</a:t>
            </a:r>
          </a:p>
          <a:p>
            <a:r>
              <a:rPr lang="sv-SE" dirty="0"/>
              <a:t>Arbetsterapeut</a:t>
            </a:r>
          </a:p>
          <a:p>
            <a:r>
              <a:rPr lang="sv-SE" dirty="0"/>
              <a:t>Förebyggande hembesök</a:t>
            </a:r>
          </a:p>
          <a:p>
            <a:r>
              <a:rPr lang="sv-SE" dirty="0"/>
              <a:t>Specialistundersköterska</a:t>
            </a:r>
          </a:p>
        </p:txBody>
      </p:sp>
    </p:spTree>
    <p:extLst>
      <p:ext uri="{BB962C8B-B14F-4D97-AF65-F5344CB8AC3E}">
        <p14:creationId xmlns:p14="http://schemas.microsoft.com/office/powerpoint/2010/main" val="212918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E973BEEB-9588-1549-3FAF-956AC4E51BD9}"/>
              </a:ext>
            </a:extLst>
          </p:cNvPr>
          <p:cNvSpPr/>
          <p:nvPr/>
        </p:nvSpPr>
        <p:spPr>
          <a:xfrm>
            <a:off x="678850" y="2908395"/>
            <a:ext cx="6120680" cy="504056"/>
          </a:xfrm>
          <a:prstGeom prst="roundRect">
            <a:avLst/>
          </a:prstGeom>
          <a:solidFill>
            <a:srgbClr val="EAD4AF"/>
          </a:solidFill>
          <a:ln>
            <a:solidFill>
              <a:srgbClr val="EAD4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FF476970-8EF8-C4DD-4E44-5864A42AECED}"/>
              </a:ext>
            </a:extLst>
          </p:cNvPr>
          <p:cNvSpPr/>
          <p:nvPr/>
        </p:nvSpPr>
        <p:spPr>
          <a:xfrm>
            <a:off x="678850" y="2259178"/>
            <a:ext cx="6120680" cy="504056"/>
          </a:xfrm>
          <a:prstGeom prst="roundRect">
            <a:avLst/>
          </a:prstGeom>
          <a:solidFill>
            <a:srgbClr val="EAD4AF"/>
          </a:solidFill>
          <a:ln>
            <a:solidFill>
              <a:srgbClr val="EAD4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732559A5-20FC-D3BE-4B29-ACDBC2C7379E}"/>
              </a:ext>
            </a:extLst>
          </p:cNvPr>
          <p:cNvSpPr/>
          <p:nvPr/>
        </p:nvSpPr>
        <p:spPr>
          <a:xfrm>
            <a:off x="678850" y="1553126"/>
            <a:ext cx="6120680" cy="504056"/>
          </a:xfrm>
          <a:prstGeom prst="roundRect">
            <a:avLst/>
          </a:prstGeom>
          <a:solidFill>
            <a:srgbClr val="EAD4AF"/>
          </a:solidFill>
          <a:ln>
            <a:solidFill>
              <a:srgbClr val="EAD4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49927C-E6D3-6DAE-50C8-BEE43D01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Fördelar med Seniormottaget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921675-F941-2BBC-3C74-D6A103D00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42747"/>
            <a:ext cx="6477000" cy="2562317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sv-SE" dirty="0"/>
              <a:t>Friskare brukare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v-SE" dirty="0"/>
              <a:t>Möjlighet till bättre underlag i bistånds utredningar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v-SE" dirty="0"/>
              <a:t>Bättre användning av nuvarande resurser</a:t>
            </a:r>
          </a:p>
          <a:p>
            <a:pPr marL="0" indent="0">
              <a:lnSpc>
                <a:spcPct val="200000"/>
              </a:lnSpc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087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C150530-5D50-2A82-3F11-439E083E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6477000" cy="1143000"/>
          </a:xfrm>
        </p:spPr>
        <p:txBody>
          <a:bodyPr/>
          <a:lstStyle/>
          <a:p>
            <a:r>
              <a:rPr lang="en-US" dirty="0"/>
              <a:t>Ett räkneexempel från Hammarö…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F4EEEC-06ED-0A39-B156-E835F4F1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94" y="1424654"/>
            <a:ext cx="7403707" cy="41645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79249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">
      <a:dk1>
        <a:srgbClr val="292929"/>
      </a:dk1>
      <a:lt1>
        <a:srgbClr val="FFFFFF"/>
      </a:lt1>
      <a:dk2>
        <a:srgbClr val="4D4D4D"/>
      </a:dk2>
      <a:lt2>
        <a:srgbClr val="808080"/>
      </a:lt2>
      <a:accent1>
        <a:srgbClr val="00CC99"/>
      </a:accent1>
      <a:accent2>
        <a:srgbClr val="006699"/>
      </a:accent2>
      <a:accent3>
        <a:srgbClr val="FFFFFF"/>
      </a:accent3>
      <a:accent4>
        <a:srgbClr val="212121"/>
      </a:accent4>
      <a:accent5>
        <a:srgbClr val="AAE2CA"/>
      </a:accent5>
      <a:accent6>
        <a:srgbClr val="005C8A"/>
      </a:accent6>
      <a:hlink>
        <a:srgbClr val="006699"/>
      </a:hlink>
      <a:folHlink>
        <a:srgbClr val="80008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mall beige (1) [Kompatibilitetsläge]" id="{AB7BD31C-4CB7-4FC0-AA0F-C1A5F9925AC9}" vid="{4E8EBA00-FB3F-41A1-AA0D-138BD6049F11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DCD34471683A40B894776317275D4C" ma:contentTypeVersion="13" ma:contentTypeDescription="Skapa ett nytt dokument." ma:contentTypeScope="" ma:versionID="ea579f0d0662a7b05f28661b31f5a466">
  <xsd:schema xmlns:xsd="http://www.w3.org/2001/XMLSchema" xmlns:xs="http://www.w3.org/2001/XMLSchema" xmlns:p="http://schemas.microsoft.com/office/2006/metadata/properties" xmlns:ns2="4aac8da8-d867-4fd0-a25f-e8fa3b2f3f22" xmlns:ns3="965477eb-bb86-41e5-8e23-51878e2a9c1f" targetNamespace="http://schemas.microsoft.com/office/2006/metadata/properties" ma:root="true" ma:fieldsID="4d5caeba1e48eb2ba462c4a2e149e79f" ns2:_="" ns3:_="">
    <xsd:import namespace="4aac8da8-d867-4fd0-a25f-e8fa3b2f3f22"/>
    <xsd:import namespace="965477eb-bb86-41e5-8e23-51878e2a9c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_x00e5_lgrupp"/>
                <xsd:element ref="ns2:Dokumenttyp"/>
                <xsd:element ref="ns2:Publiceras"/>
                <xsd:element ref="ns3:Enhet"/>
                <xsd:element ref="ns3:Spec._x0020_lagstiftning" minOccurs="0"/>
                <xsd:element ref="ns3:Proces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c8da8-d867-4fd0-a25f-e8fa3b2f3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_x00e5_lgrupp" ma:index="10" ma:displayName="Målgrupp" ma:format="Dropdown" ma:indexed="true" ma:internalName="M_x00e5_lgrupp">
      <xsd:simpleType>
        <xsd:restriction base="dms:Choice">
          <xsd:enumeration value="Arbetsgivare"/>
          <xsd:enumeration value="Arbetstagare"/>
          <xsd:enumeration value="Externa"/>
          <xsd:enumeration value="Förtroendevalda"/>
          <xsd:enumeration value="Övergripande"/>
          <xsd:enumeration value="Övrig"/>
        </xsd:restriction>
      </xsd:simpleType>
    </xsd:element>
    <xsd:element name="Dokumenttyp" ma:index="11" ma:displayName="Dokumenttyp" ma:format="Dropdown" ma:indexed="true" ma:internalName="Dokumenttyp">
      <xsd:simpleType>
        <xsd:restriction base="dms:Choice">
          <xsd:enumeration value="Blankett"/>
          <xsd:enumeration value="Checklista"/>
          <xsd:enumeration value="Mall"/>
          <xsd:enumeration value="Mall för nedladdning"/>
        </xsd:restriction>
      </xsd:simpleType>
    </xsd:element>
    <xsd:element name="Publiceras" ma:index="12" ma:displayName="Publiceras" ma:default="Intranätet" ma:format="RadioButtons" ma:indexed="true" ma:internalName="Publiceras">
      <xsd:simpleType>
        <xsd:restriction base="dms:Choice">
          <xsd:enumeration value="Intranätet"/>
          <xsd:enumeration value="Externwebb"/>
          <xsd:enumeration value="Nej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477eb-bb86-41e5-8e23-51878e2a9c1f" elementFormDefault="qualified">
    <xsd:import namespace="http://schemas.microsoft.com/office/2006/documentManagement/types"/>
    <xsd:import namespace="http://schemas.microsoft.com/office/infopath/2007/PartnerControls"/>
    <xsd:element name="Enhet" ma:index="13" ma:displayName="Enhet" ma:format="Dropdown" ma:indexed="true" ma:internalName="Enhet0">
      <xsd:simpleType>
        <xsd:restriction base="dms:Choice">
          <xsd:enumeration value="Campus Dalsland"/>
          <xsd:enumeration value="Ekonomienheten"/>
          <xsd:enumeration value="Historiska enheter"/>
          <xsd:enumeration value="IT- och serviceenheten"/>
          <xsd:enumeration value="KLK ledningsgrupp"/>
          <xsd:enumeration value="Kommunkontoret"/>
          <xsd:enumeration value="Kommunövergripande"/>
          <xsd:enumeration value="Personalenheten"/>
          <xsd:enumeration value="Samhällsbyggnadsenheten"/>
          <xsd:enumeration value="Utvecklings- och administrationsenheten"/>
          <xsd:enumeration value="Övrigt"/>
        </xsd:restriction>
      </xsd:simpleType>
    </xsd:element>
    <xsd:element name="Spec._x0020_lagstiftning" ma:index="14" nillable="true" ma:displayName="Spec. lagstiftning" ma:format="Dropdown" ma:indexed="true" ma:internalName="Spec_x002e__x0020_lagstiftning">
      <xsd:simpleType>
        <xsd:restriction base="dms:Choice">
          <xsd:enumeration value="GDPR"/>
          <xsd:enumeration value="Kommunallagen"/>
          <xsd:enumeration value="Offentlighet och sekretess"/>
          <xsd:enumeration value="Övrigt"/>
        </xsd:restriction>
      </xsd:simpleType>
    </xsd:element>
    <xsd:element name="Process" ma:index="15" nillable="true" ma:displayName="Process" ma:format="Dropdown" ma:indexed="true" ma:internalName="Process">
      <xsd:simpleType>
        <xsd:restriction base="dms:Choice">
          <xsd:enumeration value="Administration"/>
          <xsd:enumeration value="Attest"/>
          <xsd:enumeration value="Avgift/taxa"/>
          <xsd:enumeration value="Bemanning"/>
          <xsd:enumeration value="Bokföring"/>
          <xsd:enumeration value="Budget"/>
          <xsd:enumeration value="Delegering"/>
          <xsd:enumeration value="Dokumenthantering"/>
          <xsd:enumeration value="Ekonomi"/>
          <xsd:enumeration value="Fastighet"/>
          <xsd:enumeration value="Folkhälsa"/>
          <xsd:enumeration value="Information"/>
          <xsd:enumeration value="Kris och beredskap"/>
          <xsd:enumeration value="Lagstiftning och juridik &gt;"/>
          <xsd:enumeration value="Ledning och styrning"/>
          <xsd:enumeration value="Leverantör"/>
          <xsd:enumeration value="Marknadsföring"/>
          <xsd:enumeration value="Medarbetare"/>
          <xsd:enumeration value="Medarbetare - introduktion"/>
          <xsd:enumeration value="Medarbetarsamtal"/>
          <xsd:enumeration value="Nämndsadministration"/>
          <xsd:enumeration value="Näringsliv"/>
          <xsd:enumeration value="Projekt"/>
          <xsd:enumeration value="Sammanträde"/>
          <xsd:enumeration value="Semester"/>
          <xsd:enumeration value="Statistik"/>
          <xsd:enumeration value="Systematiskt arbetsmiljöarbete"/>
          <xsd:enumeration value="Systematiskt brandskyddsarbete"/>
          <xsd:enumeration value="Systematiskt kvalitetsarbete"/>
          <xsd:enumeration value="Teknik, verktyg, system &gt;"/>
          <xsd:enumeration value="Verksam"/>
          <xsd:enumeration value="Värdegrund"/>
          <xsd:enumeration value="Utbildning"/>
          <xsd:enumeration value="Övrigt"/>
        </xsd:restriction>
      </xsd:simple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656E05-7290-4C8B-A156-A839E4FE43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80F2AC-7D62-4D4E-B3E2-216454033F6B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982F7C5-1E77-4366-9E97-CEB7311BC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ac8da8-d867-4fd0-a25f-e8fa3b2f3f22"/>
    <ds:schemaRef ds:uri="965477eb-bb86-41e5-8e23-51878e2a9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beige (1)</Template>
  <TotalTime>185</TotalTime>
  <Words>119</Words>
  <Application>Microsoft Office PowerPoint</Application>
  <PresentationFormat>Bildspel på skärmen (4:3)</PresentationFormat>
  <Paragraphs>40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Standardformgivning</vt:lpstr>
      <vt:lpstr>Seniormottag</vt:lpstr>
      <vt:lpstr>Varför satsar vi på ett Seniormottag?</vt:lpstr>
      <vt:lpstr>PowerPoint-presentation</vt:lpstr>
      <vt:lpstr>Syftet med Seniormottaget</vt:lpstr>
      <vt:lpstr>PowerPoint-presentation</vt:lpstr>
      <vt:lpstr>Medarbetare</vt:lpstr>
      <vt:lpstr>Fördelar med Seniormottaget</vt:lpstr>
      <vt:lpstr>Ett räkneexempel från Hammarö…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Alexandra Johansson2</dc:creator>
  <cp:lastModifiedBy>Alexandra Johansson2</cp:lastModifiedBy>
  <cp:revision>1</cp:revision>
  <dcterms:created xsi:type="dcterms:W3CDTF">2026-01-12T07:00:33Z</dcterms:created>
  <dcterms:modified xsi:type="dcterms:W3CDTF">2026-02-20T07:40:06Z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nhet">
    <vt:lpwstr>Utvecklings- och administrationsenheten</vt:lpwstr>
  </property>
  <property fmtid="{D5CDD505-2E9C-101B-9397-08002B2CF9AE}" pid="3" name="Målgrupp">
    <vt:lpwstr>Övergripande</vt:lpwstr>
  </property>
  <property fmtid="{D5CDD505-2E9C-101B-9397-08002B2CF9AE}" pid="4" name="Dokumenttyp">
    <vt:lpwstr>Mall för nedladdning</vt:lpwstr>
  </property>
  <property fmtid="{D5CDD505-2E9C-101B-9397-08002B2CF9AE}" pid="5" name="Publiceras">
    <vt:lpwstr>Intranätet</vt:lpwstr>
  </property>
  <property fmtid="{D5CDD505-2E9C-101B-9397-08002B2CF9AE}" pid="6" name="Enhet0">
    <vt:lpwstr>Utvecklings- och administrationsenheten</vt:lpwstr>
  </property>
  <property fmtid="{D5CDD505-2E9C-101B-9397-08002B2CF9AE}" pid="7" name="Spec. lagstiftning">
    <vt:lpwstr/>
  </property>
  <property fmtid="{D5CDD505-2E9C-101B-9397-08002B2CF9AE}" pid="8" name="Process">
    <vt:lpwstr/>
  </property>
</Properties>
</file>