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5" r:id="rId2"/>
  </p:sldMasterIdLst>
  <p:notesMasterIdLst>
    <p:notesMasterId r:id="rId11"/>
  </p:notesMasterIdLst>
  <p:sldIdLst>
    <p:sldId id="256" r:id="rId3"/>
    <p:sldId id="257" r:id="rId4"/>
    <p:sldId id="260" r:id="rId5"/>
    <p:sldId id="261" r:id="rId6"/>
    <p:sldId id="262" r:id="rId7"/>
    <p:sldId id="258" r:id="rId8"/>
    <p:sldId id="259" r:id="rId9"/>
    <p:sldId id="263" r:id="rId10"/>
  </p:sldIdLst>
  <p:sldSz cx="9144000" cy="5143500" type="screen16x9"/>
  <p:notesSz cx="7104063" cy="102346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21D5DA-0669-43AB-878B-E944C7ED2FD9}" v="9" dt="2025-06-17T10:33:43.3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710"/>
  </p:normalViewPr>
  <p:slideViewPr>
    <p:cSldViewPr snapToGrid="0" snapToObjects="1">
      <p:cViewPr varScale="1">
        <p:scale>
          <a:sx n="144" d="100"/>
          <a:sy n="144" d="100"/>
        </p:scale>
        <p:origin x="126" y="12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nnar Karlsson" userId="c12877cd-67a2-400f-a43a-956ed77066a8" providerId="ADAL" clId="{8021D5DA-0669-43AB-878B-E944C7ED2FD9}"/>
    <pc:docChg chg="undo custSel modSld">
      <pc:chgData name="Gunnar Karlsson" userId="c12877cd-67a2-400f-a43a-956ed77066a8" providerId="ADAL" clId="{8021D5DA-0669-43AB-878B-E944C7ED2FD9}" dt="2025-06-17T10:39:06.921" v="110" actId="1076"/>
      <pc:docMkLst>
        <pc:docMk/>
      </pc:docMkLst>
      <pc:sldChg chg="addSp delSp modSp mod">
        <pc:chgData name="Gunnar Karlsson" userId="c12877cd-67a2-400f-a43a-956ed77066a8" providerId="ADAL" clId="{8021D5DA-0669-43AB-878B-E944C7ED2FD9}" dt="2025-06-17T10:39:06.921" v="110" actId="1076"/>
        <pc:sldMkLst>
          <pc:docMk/>
          <pc:sldMk cId="2432260173" sldId="256"/>
        </pc:sldMkLst>
        <pc:spChg chg="mod">
          <ac:chgData name="Gunnar Karlsson" userId="c12877cd-67a2-400f-a43a-956ed77066a8" providerId="ADAL" clId="{8021D5DA-0669-43AB-878B-E944C7ED2FD9}" dt="2025-06-17T10:13:29.602" v="11" actId="20577"/>
          <ac:spMkLst>
            <pc:docMk/>
            <pc:sldMk cId="2432260173" sldId="256"/>
            <ac:spMk id="3" creationId="{87D4A8B5-D7AD-BB52-B960-06CFF8299FBC}"/>
          </ac:spMkLst>
        </pc:spChg>
        <pc:spChg chg="mod">
          <ac:chgData name="Gunnar Karlsson" userId="c12877cd-67a2-400f-a43a-956ed77066a8" providerId="ADAL" clId="{8021D5DA-0669-43AB-878B-E944C7ED2FD9}" dt="2025-06-17T10:12:44.620" v="1" actId="20577"/>
          <ac:spMkLst>
            <pc:docMk/>
            <pc:sldMk cId="2432260173" sldId="256"/>
            <ac:spMk id="5" creationId="{8F6B50B5-0373-E848-9B6C-205B2566BB66}"/>
          </ac:spMkLst>
        </pc:spChg>
        <pc:picChg chg="add del mod">
          <ac:chgData name="Gunnar Karlsson" userId="c12877cd-67a2-400f-a43a-956ed77066a8" providerId="ADAL" clId="{8021D5DA-0669-43AB-878B-E944C7ED2FD9}" dt="2025-06-17T10:38:37.398" v="104" actId="478"/>
          <ac:picMkLst>
            <pc:docMk/>
            <pc:sldMk cId="2432260173" sldId="256"/>
            <ac:picMk id="6" creationId="{90591A42-5B0D-5DED-FFA8-9B96C519BB74}"/>
          </ac:picMkLst>
        </pc:picChg>
        <pc:picChg chg="add mod">
          <ac:chgData name="Gunnar Karlsson" userId="c12877cd-67a2-400f-a43a-956ed77066a8" providerId="ADAL" clId="{8021D5DA-0669-43AB-878B-E944C7ED2FD9}" dt="2025-06-17T10:39:06.921" v="110" actId="1076"/>
          <ac:picMkLst>
            <pc:docMk/>
            <pc:sldMk cId="2432260173" sldId="256"/>
            <ac:picMk id="8" creationId="{28024934-5A9C-9FAB-3448-89CED138528C}"/>
          </ac:picMkLst>
        </pc:picChg>
        <pc:picChg chg="del">
          <ac:chgData name="Gunnar Karlsson" userId="c12877cd-67a2-400f-a43a-956ed77066a8" providerId="ADAL" clId="{8021D5DA-0669-43AB-878B-E944C7ED2FD9}" dt="2025-06-17T10:33:43.310" v="99" actId="478"/>
          <ac:picMkLst>
            <pc:docMk/>
            <pc:sldMk cId="2432260173" sldId="256"/>
            <ac:picMk id="1028" creationId="{83CFEBC2-E057-4953-A457-36C0DF85DD66}"/>
          </ac:picMkLst>
        </pc:picChg>
      </pc:sldChg>
      <pc:sldChg chg="addSp delSp modSp mod">
        <pc:chgData name="Gunnar Karlsson" userId="c12877cd-67a2-400f-a43a-956ed77066a8" providerId="ADAL" clId="{8021D5DA-0669-43AB-878B-E944C7ED2FD9}" dt="2025-06-17T10:18:48.983" v="33" actId="207"/>
        <pc:sldMkLst>
          <pc:docMk/>
          <pc:sldMk cId="3078004447" sldId="257"/>
        </pc:sldMkLst>
        <pc:graphicFrameChg chg="add mod modGraphic">
          <ac:chgData name="Gunnar Karlsson" userId="c12877cd-67a2-400f-a43a-956ed77066a8" providerId="ADAL" clId="{8021D5DA-0669-43AB-878B-E944C7ED2FD9}" dt="2025-06-17T10:18:48.983" v="33" actId="207"/>
          <ac:graphicFrameMkLst>
            <pc:docMk/>
            <pc:sldMk cId="3078004447" sldId="257"/>
            <ac:graphicFrameMk id="2" creationId="{D2FE17D8-5AF3-8D86-16EF-9C62062041BC}"/>
          </ac:graphicFrameMkLst>
        </pc:graphicFrameChg>
        <pc:graphicFrameChg chg="del modGraphic">
          <ac:chgData name="Gunnar Karlsson" userId="c12877cd-67a2-400f-a43a-956ed77066a8" providerId="ADAL" clId="{8021D5DA-0669-43AB-878B-E944C7ED2FD9}" dt="2025-06-17T10:16:22.342" v="13" actId="478"/>
          <ac:graphicFrameMkLst>
            <pc:docMk/>
            <pc:sldMk cId="3078004447" sldId="257"/>
            <ac:graphicFrameMk id="4" creationId="{A6F7E3EC-98B9-E259-F3C2-146C6B8E9E9D}"/>
          </ac:graphicFrameMkLst>
        </pc:graphicFrameChg>
      </pc:sldChg>
      <pc:sldChg chg="addSp delSp modSp mod">
        <pc:chgData name="Gunnar Karlsson" userId="c12877cd-67a2-400f-a43a-956ed77066a8" providerId="ADAL" clId="{8021D5DA-0669-43AB-878B-E944C7ED2FD9}" dt="2025-06-17T10:26:53.688" v="90" actId="14100"/>
        <pc:sldMkLst>
          <pc:docMk/>
          <pc:sldMk cId="3093625653" sldId="258"/>
        </pc:sldMkLst>
        <pc:spChg chg="mod">
          <ac:chgData name="Gunnar Karlsson" userId="c12877cd-67a2-400f-a43a-956ed77066a8" providerId="ADAL" clId="{8021D5DA-0669-43AB-878B-E944C7ED2FD9}" dt="2025-06-17T10:22:36.662" v="67" actId="14100"/>
          <ac:spMkLst>
            <pc:docMk/>
            <pc:sldMk cId="3093625653" sldId="258"/>
            <ac:spMk id="13" creationId="{ACE0BE34-518B-7946-9F9D-E80A039A45F8}"/>
          </ac:spMkLst>
        </pc:spChg>
        <pc:graphicFrameChg chg="del">
          <ac:chgData name="Gunnar Karlsson" userId="c12877cd-67a2-400f-a43a-956ed77066a8" providerId="ADAL" clId="{8021D5DA-0669-43AB-878B-E944C7ED2FD9}" dt="2025-06-17T10:22:42.878" v="68" actId="478"/>
          <ac:graphicFrameMkLst>
            <pc:docMk/>
            <pc:sldMk cId="3093625653" sldId="258"/>
            <ac:graphicFrameMk id="2" creationId="{CFCEC4B7-A0AA-2165-2690-8B69EDFDFEC7}"/>
          </ac:graphicFrameMkLst>
        </pc:graphicFrameChg>
        <pc:graphicFrameChg chg="add del mod">
          <ac:chgData name="Gunnar Karlsson" userId="c12877cd-67a2-400f-a43a-956ed77066a8" providerId="ADAL" clId="{8021D5DA-0669-43AB-878B-E944C7ED2FD9}" dt="2025-06-17T10:26:40.364" v="85" actId="478"/>
          <ac:graphicFrameMkLst>
            <pc:docMk/>
            <pc:sldMk cId="3093625653" sldId="258"/>
            <ac:graphicFrameMk id="3" creationId="{CFCEC4B7-A0AA-2165-2690-8B69EDFDFEC7}"/>
          </ac:graphicFrameMkLst>
        </pc:graphicFrameChg>
        <pc:graphicFrameChg chg="add mod">
          <ac:chgData name="Gunnar Karlsson" userId="c12877cd-67a2-400f-a43a-956ed77066a8" providerId="ADAL" clId="{8021D5DA-0669-43AB-878B-E944C7ED2FD9}" dt="2025-06-17T10:26:53.688" v="90" actId="14100"/>
          <ac:graphicFrameMkLst>
            <pc:docMk/>
            <pc:sldMk cId="3093625653" sldId="258"/>
            <ac:graphicFrameMk id="4" creationId="{CFCEC4B7-A0AA-2165-2690-8B69EDFDFEC7}"/>
          </ac:graphicFrameMkLst>
        </pc:graphicFrameChg>
      </pc:sldChg>
      <pc:sldChg chg="addSp delSp modSp mod">
        <pc:chgData name="Gunnar Karlsson" userId="c12877cd-67a2-400f-a43a-956ed77066a8" providerId="ADAL" clId="{8021D5DA-0669-43AB-878B-E944C7ED2FD9}" dt="2025-06-17T10:20:24.525" v="58" actId="14100"/>
        <pc:sldMkLst>
          <pc:docMk/>
          <pc:sldMk cId="1001291395" sldId="260"/>
        </pc:sldMkLst>
        <pc:graphicFrameChg chg="modGraphic">
          <ac:chgData name="Gunnar Karlsson" userId="c12877cd-67a2-400f-a43a-956ed77066a8" providerId="ADAL" clId="{8021D5DA-0669-43AB-878B-E944C7ED2FD9}" dt="2025-06-17T10:19:54.991" v="53" actId="20577"/>
          <ac:graphicFrameMkLst>
            <pc:docMk/>
            <pc:sldMk cId="1001291395" sldId="260"/>
            <ac:graphicFrameMk id="2" creationId="{2D307A8E-D2E3-CF6B-79F0-A80C76EEF782}"/>
          </ac:graphicFrameMkLst>
        </pc:graphicFrameChg>
        <pc:graphicFrameChg chg="add mod">
          <ac:chgData name="Gunnar Karlsson" userId="c12877cd-67a2-400f-a43a-956ed77066a8" providerId="ADAL" clId="{8021D5DA-0669-43AB-878B-E944C7ED2FD9}" dt="2025-06-17T10:20:24.525" v="58" actId="14100"/>
          <ac:graphicFrameMkLst>
            <pc:docMk/>
            <pc:sldMk cId="1001291395" sldId="260"/>
            <ac:graphicFrameMk id="3" creationId="{3D7FA59D-7E29-5A26-9F71-6F134C04F632}"/>
          </ac:graphicFrameMkLst>
        </pc:graphicFrameChg>
        <pc:graphicFrameChg chg="del">
          <ac:chgData name="Gunnar Karlsson" userId="c12877cd-67a2-400f-a43a-956ed77066a8" providerId="ADAL" clId="{8021D5DA-0669-43AB-878B-E944C7ED2FD9}" dt="2025-06-17T10:20:07.199" v="54" actId="478"/>
          <ac:graphicFrameMkLst>
            <pc:docMk/>
            <pc:sldMk cId="1001291395" sldId="260"/>
            <ac:graphicFrameMk id="5" creationId="{3D7FA59D-7E29-5A26-9F71-6F134C04F632}"/>
          </ac:graphicFrameMkLst>
        </pc:graphicFrameChg>
      </pc:sldChg>
      <pc:sldChg chg="addSp delSp modSp mod">
        <pc:chgData name="Gunnar Karlsson" userId="c12877cd-67a2-400f-a43a-956ed77066a8" providerId="ADAL" clId="{8021D5DA-0669-43AB-878B-E944C7ED2FD9}" dt="2025-06-17T10:28:01.021" v="97" actId="14100"/>
        <pc:sldMkLst>
          <pc:docMk/>
          <pc:sldMk cId="2799784464" sldId="262"/>
        </pc:sldMkLst>
        <pc:spChg chg="mod">
          <ac:chgData name="Gunnar Karlsson" userId="c12877cd-67a2-400f-a43a-956ed77066a8" providerId="ADAL" clId="{8021D5DA-0669-43AB-878B-E944C7ED2FD9}" dt="2025-06-17T10:28:01.021" v="97" actId="14100"/>
          <ac:spMkLst>
            <pc:docMk/>
            <pc:sldMk cId="2799784464" sldId="262"/>
            <ac:spMk id="13" creationId="{ACE0BE34-518B-7946-9F9D-E80A039A45F8}"/>
          </ac:spMkLst>
        </pc:spChg>
        <pc:graphicFrameChg chg="del">
          <ac:chgData name="Gunnar Karlsson" userId="c12877cd-67a2-400f-a43a-956ed77066a8" providerId="ADAL" clId="{8021D5DA-0669-43AB-878B-E944C7ED2FD9}" dt="2025-06-17T10:21:14.151" v="59" actId="478"/>
          <ac:graphicFrameMkLst>
            <pc:docMk/>
            <pc:sldMk cId="2799784464" sldId="262"/>
            <ac:graphicFrameMk id="2" creationId="{68274ACD-C3DA-A48A-49A6-A1FE5F56E0B9}"/>
          </ac:graphicFrameMkLst>
        </pc:graphicFrameChg>
        <pc:graphicFrameChg chg="add del mod">
          <ac:chgData name="Gunnar Karlsson" userId="c12877cd-67a2-400f-a43a-956ed77066a8" providerId="ADAL" clId="{8021D5DA-0669-43AB-878B-E944C7ED2FD9}" dt="2025-06-17T10:27:25.710" v="91" actId="478"/>
          <ac:graphicFrameMkLst>
            <pc:docMk/>
            <pc:sldMk cId="2799784464" sldId="262"/>
            <ac:graphicFrameMk id="3" creationId="{68274ACD-C3DA-A48A-49A6-A1FE5F56E0B9}"/>
          </ac:graphicFrameMkLst>
        </pc:graphicFrameChg>
        <pc:graphicFrameChg chg="add mod">
          <ac:chgData name="Gunnar Karlsson" userId="c12877cd-67a2-400f-a43a-956ed77066a8" providerId="ADAL" clId="{8021D5DA-0669-43AB-878B-E944C7ED2FD9}" dt="2025-06-17T10:27:45.108" v="96" actId="14100"/>
          <ac:graphicFrameMkLst>
            <pc:docMk/>
            <pc:sldMk cId="2799784464" sldId="262"/>
            <ac:graphicFrameMk id="4" creationId="{68274ACD-C3DA-A48A-49A6-A1FE5F56E0B9}"/>
          </ac:graphicFrameMkLst>
        </pc:graphicFrameChg>
      </pc:sldChg>
      <pc:sldChg chg="addSp delSp modSp mod">
        <pc:chgData name="Gunnar Karlsson" userId="c12877cd-67a2-400f-a43a-956ed77066a8" providerId="ADAL" clId="{8021D5DA-0669-43AB-878B-E944C7ED2FD9}" dt="2025-06-17T10:25:13.859" v="84" actId="14100"/>
        <pc:sldMkLst>
          <pc:docMk/>
          <pc:sldMk cId="2127224886" sldId="263"/>
        </pc:sldMkLst>
        <pc:spChg chg="mod">
          <ac:chgData name="Gunnar Karlsson" userId="c12877cd-67a2-400f-a43a-956ed77066a8" providerId="ADAL" clId="{8021D5DA-0669-43AB-878B-E944C7ED2FD9}" dt="2025-06-17T10:23:43.434" v="73" actId="14100"/>
          <ac:spMkLst>
            <pc:docMk/>
            <pc:sldMk cId="2127224886" sldId="263"/>
            <ac:spMk id="13" creationId="{ACE0BE34-518B-7946-9F9D-E80A039A45F8}"/>
          </ac:spMkLst>
        </pc:spChg>
        <pc:graphicFrameChg chg="del">
          <ac:chgData name="Gunnar Karlsson" userId="c12877cd-67a2-400f-a43a-956ed77066a8" providerId="ADAL" clId="{8021D5DA-0669-43AB-878B-E944C7ED2FD9}" dt="2025-06-17T10:23:48.437" v="74" actId="478"/>
          <ac:graphicFrameMkLst>
            <pc:docMk/>
            <pc:sldMk cId="2127224886" sldId="263"/>
            <ac:graphicFrameMk id="2" creationId="{19229BA7-EC70-B617-894A-401085D4FD98}"/>
          </ac:graphicFrameMkLst>
        </pc:graphicFrameChg>
        <pc:graphicFrameChg chg="add del mod">
          <ac:chgData name="Gunnar Karlsson" userId="c12877cd-67a2-400f-a43a-956ed77066a8" providerId="ADAL" clId="{8021D5DA-0669-43AB-878B-E944C7ED2FD9}" dt="2025-06-17T10:24:55.634" v="79" actId="478"/>
          <ac:graphicFrameMkLst>
            <pc:docMk/>
            <pc:sldMk cId="2127224886" sldId="263"/>
            <ac:graphicFrameMk id="3" creationId="{19229BA7-EC70-B617-894A-401085D4FD98}"/>
          </ac:graphicFrameMkLst>
        </pc:graphicFrameChg>
        <pc:graphicFrameChg chg="add mod">
          <ac:chgData name="Gunnar Karlsson" userId="c12877cd-67a2-400f-a43a-956ed77066a8" providerId="ADAL" clId="{8021D5DA-0669-43AB-878B-E944C7ED2FD9}" dt="2025-06-17T10:25:13.859" v="84" actId="14100"/>
          <ac:graphicFrameMkLst>
            <pc:docMk/>
            <pc:sldMk cId="2127224886" sldId="263"/>
            <ac:graphicFrameMk id="4" creationId="{19229BA7-EC70-B617-894A-401085D4FD98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mellerud-my.sharepoint.com/personal/gunnar_karlsson_mellerud_se/Documents/KUN_Stratsys_m&#229;l/2025/L&#228;sa_Skriva-r&#228;kna%202020-202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mellerud-my.sharepoint.com/personal/gunnar_karlsson_mellerud_se/Documents/KUN_Stratsys_m&#229;l/2025/L&#228;sa_Skriva-r&#228;kna%202020-2025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mellerud-my.sharepoint.com/personal/gunnar_karlsson_mellerud_se/Documents/KUN_Stratsys_m&#229;l/2025/L&#228;sa_Skriva-r&#228;kna%202020-2025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mellerud-my.sharepoint.com/personal/gunnar_karlsson_mellerud_se/Documents/KUN_Stratsys_m&#229;l/2025/L&#228;sa_Skriva-r&#228;kna%202020-2025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/>
              <a:t>Sammanställning över tid Läsa-Skriv-Räkna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Sammanfattaning!$B$19</c:f>
              <c:strCache>
                <c:ptCount val="1"/>
                <c:pt idx="0">
                  <c:v>VT2020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Sammanfattaning!$C$18:$E$18</c:f>
              <c:strCache>
                <c:ptCount val="3"/>
                <c:pt idx="0">
                  <c:v>Läsa</c:v>
                </c:pt>
                <c:pt idx="1">
                  <c:v>Skriva </c:v>
                </c:pt>
                <c:pt idx="2">
                  <c:v>Räkna</c:v>
                </c:pt>
              </c:strCache>
            </c:strRef>
          </c:cat>
          <c:val>
            <c:numRef>
              <c:f>Sammanfattaning!$C$19:$E$19</c:f>
              <c:numCache>
                <c:formatCode>0%</c:formatCode>
                <c:ptCount val="3"/>
                <c:pt idx="0">
                  <c:v>0.77500000000000002</c:v>
                </c:pt>
                <c:pt idx="1">
                  <c:v>0.7010309278350515</c:v>
                </c:pt>
                <c:pt idx="2">
                  <c:v>0.76041666666666663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E0-418F-ADF3-B395AA3B5399}"/>
            </c:ext>
          </c:extLst>
        </c:ser>
        <c:ser>
          <c:idx val="1"/>
          <c:order val="1"/>
          <c:tx>
            <c:strRef>
              <c:f>Sammanfattaning!$B$20</c:f>
              <c:strCache>
                <c:ptCount val="1"/>
                <c:pt idx="0">
                  <c:v>VT2021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Sammanfattaning!$C$18:$E$18</c:f>
              <c:strCache>
                <c:ptCount val="3"/>
                <c:pt idx="0">
                  <c:v>Läsa</c:v>
                </c:pt>
                <c:pt idx="1">
                  <c:v>Skriva </c:v>
                </c:pt>
                <c:pt idx="2">
                  <c:v>Räkna</c:v>
                </c:pt>
              </c:strCache>
            </c:strRef>
          </c:cat>
          <c:val>
            <c:numRef>
              <c:f>Sammanfattaning!$C$20:$E$20</c:f>
              <c:numCache>
                <c:formatCode>0%</c:formatCode>
                <c:ptCount val="3"/>
                <c:pt idx="0">
                  <c:v>0.83636363636363631</c:v>
                </c:pt>
                <c:pt idx="1">
                  <c:v>0.87755102040816324</c:v>
                </c:pt>
                <c:pt idx="2">
                  <c:v>0.88659793814432986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E0-418F-ADF3-B395AA3B5399}"/>
            </c:ext>
          </c:extLst>
        </c:ser>
        <c:ser>
          <c:idx val="2"/>
          <c:order val="2"/>
          <c:tx>
            <c:strRef>
              <c:f>Sammanfattaning!$B$21</c:f>
              <c:strCache>
                <c:ptCount val="1"/>
                <c:pt idx="0">
                  <c:v>VT2022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Sammanfattaning!$C$18:$E$18</c:f>
              <c:strCache>
                <c:ptCount val="3"/>
                <c:pt idx="0">
                  <c:v>Läsa</c:v>
                </c:pt>
                <c:pt idx="1">
                  <c:v>Skriva </c:v>
                </c:pt>
                <c:pt idx="2">
                  <c:v>Räkna</c:v>
                </c:pt>
              </c:strCache>
            </c:strRef>
          </c:cat>
          <c:val>
            <c:numRef>
              <c:f>Sammanfattaning!$C$21:$E$21</c:f>
              <c:numCache>
                <c:formatCode>0%</c:formatCode>
                <c:ptCount val="3"/>
                <c:pt idx="0">
                  <c:v>0.69599999999999995</c:v>
                </c:pt>
                <c:pt idx="1">
                  <c:v>0.73076923076923073</c:v>
                </c:pt>
                <c:pt idx="2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DE0-418F-ADF3-B395AA3B5399}"/>
            </c:ext>
          </c:extLst>
        </c:ser>
        <c:ser>
          <c:idx val="3"/>
          <c:order val="3"/>
          <c:tx>
            <c:strRef>
              <c:f>Sammanfattaning!$B$22</c:f>
              <c:strCache>
                <c:ptCount val="1"/>
                <c:pt idx="0">
                  <c:v>VT2023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Sammanfattaning!$C$18:$E$18</c:f>
              <c:strCache>
                <c:ptCount val="3"/>
                <c:pt idx="0">
                  <c:v>Läsa</c:v>
                </c:pt>
                <c:pt idx="1">
                  <c:v>Skriva </c:v>
                </c:pt>
                <c:pt idx="2">
                  <c:v>Räkna</c:v>
                </c:pt>
              </c:strCache>
            </c:strRef>
          </c:cat>
          <c:val>
            <c:numRef>
              <c:f>Sammanfattaning!$C$22:$E$22</c:f>
              <c:numCache>
                <c:formatCode>0%</c:formatCode>
                <c:ptCount val="3"/>
                <c:pt idx="0">
                  <c:v>0.8833333333333333</c:v>
                </c:pt>
                <c:pt idx="1">
                  <c:v>0.82692307692307687</c:v>
                </c:pt>
                <c:pt idx="2">
                  <c:v>0.81730769230769229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DE0-418F-ADF3-B395AA3B5399}"/>
            </c:ext>
          </c:extLst>
        </c:ser>
        <c:ser>
          <c:idx val="4"/>
          <c:order val="4"/>
          <c:tx>
            <c:strRef>
              <c:f>Sammanfattaning!$B$23</c:f>
              <c:strCache>
                <c:ptCount val="1"/>
                <c:pt idx="0">
                  <c:v>VT2024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Sammanfattaning!$C$18:$E$18</c:f>
              <c:strCache>
                <c:ptCount val="3"/>
                <c:pt idx="0">
                  <c:v>Läsa</c:v>
                </c:pt>
                <c:pt idx="1">
                  <c:v>Skriva </c:v>
                </c:pt>
                <c:pt idx="2">
                  <c:v>Räkna</c:v>
                </c:pt>
              </c:strCache>
            </c:strRef>
          </c:cat>
          <c:val>
            <c:numRef>
              <c:f>Sammanfattaning!$C$23:$E$23</c:f>
              <c:numCache>
                <c:formatCode>0%</c:formatCode>
                <c:ptCount val="3"/>
                <c:pt idx="0">
                  <c:v>0.78260869565217395</c:v>
                </c:pt>
                <c:pt idx="1">
                  <c:v>0.76086956521739135</c:v>
                </c:pt>
                <c:pt idx="2">
                  <c:v>0.86956521739130432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DE0-418F-ADF3-B395AA3B5399}"/>
            </c:ext>
          </c:extLst>
        </c:ser>
        <c:ser>
          <c:idx val="5"/>
          <c:order val="5"/>
          <c:tx>
            <c:strRef>
              <c:f>Sammanfattaning!$B$24</c:f>
              <c:strCache>
                <c:ptCount val="1"/>
                <c:pt idx="0">
                  <c:v>VT2025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Sammanfattaning!$C$18:$E$18</c:f>
              <c:strCache>
                <c:ptCount val="3"/>
                <c:pt idx="0">
                  <c:v>Läsa</c:v>
                </c:pt>
                <c:pt idx="1">
                  <c:v>Skriva </c:v>
                </c:pt>
                <c:pt idx="2">
                  <c:v>Räkna</c:v>
                </c:pt>
              </c:strCache>
            </c:strRef>
          </c:cat>
          <c:val>
            <c:numRef>
              <c:f>Sammanfattaning!$C$24:$E$24</c:f>
              <c:numCache>
                <c:formatCode>0%</c:formatCode>
                <c:ptCount val="3"/>
                <c:pt idx="0">
                  <c:v>0.84761904761904761</c:v>
                </c:pt>
                <c:pt idx="1">
                  <c:v>0.8666666666666667</c:v>
                </c:pt>
                <c:pt idx="2">
                  <c:v>0.875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DE0-418F-ADF3-B395AA3B53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8851248"/>
        <c:axId val="348850288"/>
      </c:barChart>
      <c:catAx>
        <c:axId val="348851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48850288"/>
        <c:crosses val="autoZero"/>
        <c:auto val="1"/>
        <c:lblAlgn val="ctr"/>
        <c:lblOffset val="100"/>
        <c:noMultiLvlLbl val="0"/>
      </c:catAx>
      <c:valAx>
        <c:axId val="348850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48851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1400" b="1" i="0" u="none" strike="noStrike" baseline="0">
                <a:effectLst/>
              </a:rPr>
              <a:t>Utveckling - Läsa</a:t>
            </a:r>
            <a:r>
              <a:rPr lang="sv-SE" sz="1400" b="0" i="0" u="none" strike="noStrike" baseline="0"/>
              <a:t> </a:t>
            </a:r>
            <a:endParaRPr lang="sv-SE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Läsa!$N$5</c:f>
              <c:strCache>
                <c:ptCount val="1"/>
                <c:pt idx="0">
                  <c:v>Nordalsskolan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Läsa!$O$3:$T$4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strCache>
            </c:strRef>
          </c:cat>
          <c:val>
            <c:numRef>
              <c:f>Läsa!$O$5:$T$5</c:f>
              <c:numCache>
                <c:formatCode>0.0%</c:formatCode>
                <c:ptCount val="6"/>
                <c:pt idx="0">
                  <c:v>0.8125</c:v>
                </c:pt>
                <c:pt idx="1">
                  <c:v>0.8</c:v>
                </c:pt>
                <c:pt idx="2">
                  <c:v>0.63636363636363635</c:v>
                </c:pt>
                <c:pt idx="3">
                  <c:v>0.9</c:v>
                </c:pt>
                <c:pt idx="4">
                  <c:v>0.56521739130434778</c:v>
                </c:pt>
                <c:pt idx="5">
                  <c:v>0.74193548387096775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482-4C20-9A50-BE98A0683368}"/>
            </c:ext>
          </c:extLst>
        </c:ser>
        <c:ser>
          <c:idx val="1"/>
          <c:order val="1"/>
          <c:tx>
            <c:strRef>
              <c:f>Läsa!$N$6</c:f>
              <c:strCache>
                <c:ptCount val="1"/>
                <c:pt idx="0">
                  <c:v>Fagerlidsskolan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Läsa!$O$3:$T$4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strCache>
            </c:strRef>
          </c:cat>
          <c:val>
            <c:numRef>
              <c:f>Läsa!$O$6:$T$6</c:f>
              <c:numCache>
                <c:formatCode>0.0%</c:formatCode>
                <c:ptCount val="6"/>
                <c:pt idx="0">
                  <c:v>0.72413793103448276</c:v>
                </c:pt>
                <c:pt idx="1">
                  <c:v>0.81818181818181823</c:v>
                </c:pt>
                <c:pt idx="2">
                  <c:v>0.62068965517241381</c:v>
                </c:pt>
                <c:pt idx="3">
                  <c:v>0.84</c:v>
                </c:pt>
                <c:pt idx="4">
                  <c:v>0.88</c:v>
                </c:pt>
                <c:pt idx="5">
                  <c:v>0.86111111111111116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482-4C20-9A50-BE98A0683368}"/>
            </c:ext>
          </c:extLst>
        </c:ser>
        <c:ser>
          <c:idx val="2"/>
          <c:order val="2"/>
          <c:tx>
            <c:strRef>
              <c:f>Läsa!$N$7</c:f>
              <c:strCache>
                <c:ptCount val="1"/>
                <c:pt idx="0">
                  <c:v>Åsebroskola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Läsa!$O$3:$T$4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strCache>
            </c:strRef>
          </c:cat>
          <c:val>
            <c:numRef>
              <c:f>Läsa!$O$7:$T$7</c:f>
              <c:numCache>
                <c:formatCode>0.0%</c:formatCode>
                <c:ptCount val="6"/>
                <c:pt idx="0">
                  <c:v>0.8125</c:v>
                </c:pt>
                <c:pt idx="1">
                  <c:v>0.8</c:v>
                </c:pt>
                <c:pt idx="2">
                  <c:v>0.63636363636363635</c:v>
                </c:pt>
                <c:pt idx="3">
                  <c:v>0.9</c:v>
                </c:pt>
                <c:pt idx="4">
                  <c:v>0.82352941176470584</c:v>
                </c:pt>
                <c:pt idx="5">
                  <c:v>0.8571428571428571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482-4C20-9A50-BE98A0683368}"/>
            </c:ext>
          </c:extLst>
        </c:ser>
        <c:ser>
          <c:idx val="3"/>
          <c:order val="3"/>
          <c:tx>
            <c:strRef>
              <c:f>Läsa!$N$8</c:f>
              <c:strCache>
                <c:ptCount val="1"/>
                <c:pt idx="0">
                  <c:v>Karolinerskolan 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Läsa!$O$3:$T$4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strCache>
            </c:strRef>
          </c:cat>
          <c:val>
            <c:numRef>
              <c:f>Läsa!$O$8:$T$8</c:f>
              <c:numCache>
                <c:formatCode>0.0%</c:formatCode>
                <c:ptCount val="6"/>
                <c:pt idx="0">
                  <c:v>0.875</c:v>
                </c:pt>
                <c:pt idx="1">
                  <c:v>1</c:v>
                </c:pt>
                <c:pt idx="2">
                  <c:v>0.88</c:v>
                </c:pt>
                <c:pt idx="3">
                  <c:v>0.88461538461538458</c:v>
                </c:pt>
                <c:pt idx="4">
                  <c:v>0.86956521739130432</c:v>
                </c:pt>
                <c:pt idx="5">
                  <c:v>0.95454545454545459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482-4C20-9A50-BE98A0683368}"/>
            </c:ext>
          </c:extLst>
        </c:ser>
        <c:ser>
          <c:idx val="4"/>
          <c:order val="4"/>
          <c:tx>
            <c:strRef>
              <c:f>Läsa!$N$9</c:f>
              <c:strCache>
                <c:ptCount val="1"/>
                <c:pt idx="0">
                  <c:v>Åsens skola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Läsa!$O$3:$T$4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strCache>
            </c:strRef>
          </c:cat>
          <c:val>
            <c:numRef>
              <c:f>Läsa!$O$9:$T$9</c:f>
              <c:numCache>
                <c:formatCode>0.0%</c:formatCode>
                <c:ptCount val="6"/>
                <c:pt idx="0">
                  <c:v>0.54545454545454541</c:v>
                </c:pt>
                <c:pt idx="1">
                  <c:v>0.6</c:v>
                </c:pt>
                <c:pt idx="2">
                  <c:v>1</c:v>
                </c:pt>
                <c:pt idx="3">
                  <c:v>0.88888888888888884</c:v>
                </c:pt>
                <c:pt idx="4">
                  <c:v>0.75</c:v>
                </c:pt>
                <c:pt idx="5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482-4C20-9A50-BE98A06833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4259888"/>
        <c:axId val="264260368"/>
      </c:lineChart>
      <c:catAx>
        <c:axId val="264259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64260368"/>
        <c:crosses val="autoZero"/>
        <c:auto val="1"/>
        <c:lblAlgn val="ctr"/>
        <c:lblOffset val="100"/>
        <c:noMultiLvlLbl val="0"/>
      </c:catAx>
      <c:valAx>
        <c:axId val="26426036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6425988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/>
              <a:t>Utveckling - Skriva</a:t>
            </a:r>
          </a:p>
        </c:rich>
      </c:tx>
      <c:layout>
        <c:manualLayout>
          <c:xMode val="edge"/>
          <c:yMode val="edge"/>
          <c:x val="0.37824999999999998"/>
          <c:y val="3.7037037037037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Skriva!$N$5</c:f>
              <c:strCache>
                <c:ptCount val="1"/>
                <c:pt idx="0">
                  <c:v>Nordalsskolan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Skriva!$O$3:$T$4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strCache>
            </c:strRef>
          </c:cat>
          <c:val>
            <c:numRef>
              <c:f>Skriva!$O$5:$T$5</c:f>
              <c:numCache>
                <c:formatCode>0.0%</c:formatCode>
                <c:ptCount val="6"/>
                <c:pt idx="0">
                  <c:v>0.65625</c:v>
                </c:pt>
                <c:pt idx="1">
                  <c:v>0.83333333333333337</c:v>
                </c:pt>
                <c:pt idx="2">
                  <c:v>0.63636363636363635</c:v>
                </c:pt>
                <c:pt idx="3">
                  <c:v>0.83333333333333337</c:v>
                </c:pt>
                <c:pt idx="4">
                  <c:v>0.56521739130434778</c:v>
                </c:pt>
                <c:pt idx="5">
                  <c:v>0.80645161290322576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D15-4CDC-8CC5-D75419D9FD69}"/>
            </c:ext>
          </c:extLst>
        </c:ser>
        <c:ser>
          <c:idx val="1"/>
          <c:order val="1"/>
          <c:tx>
            <c:strRef>
              <c:f>Skriva!$N$6</c:f>
              <c:strCache>
                <c:ptCount val="1"/>
                <c:pt idx="0">
                  <c:v>Fagerlidsskolan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Skriva!$O$3:$T$4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strCache>
            </c:strRef>
          </c:cat>
          <c:val>
            <c:numRef>
              <c:f>Skriva!$O$6:$T$6</c:f>
              <c:numCache>
                <c:formatCode>0.0%</c:formatCode>
                <c:ptCount val="6"/>
                <c:pt idx="0">
                  <c:v>0.72413793103448276</c:v>
                </c:pt>
                <c:pt idx="1">
                  <c:v>0.81818181818181823</c:v>
                </c:pt>
                <c:pt idx="2">
                  <c:v>0.62068965517241381</c:v>
                </c:pt>
                <c:pt idx="3">
                  <c:v>0.84</c:v>
                </c:pt>
                <c:pt idx="4">
                  <c:v>0.92</c:v>
                </c:pt>
                <c:pt idx="5">
                  <c:v>0.83333333333333337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D15-4CDC-8CC5-D75419D9FD69}"/>
            </c:ext>
          </c:extLst>
        </c:ser>
        <c:ser>
          <c:idx val="2"/>
          <c:order val="2"/>
          <c:tx>
            <c:strRef>
              <c:f>Skriva!$N$7</c:f>
              <c:strCache>
                <c:ptCount val="1"/>
                <c:pt idx="0">
                  <c:v>Åsebroskola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Skriva!$O$3:$T$4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strCache>
            </c:strRef>
          </c:cat>
          <c:val>
            <c:numRef>
              <c:f>Skriva!$O$7:$T$7</c:f>
              <c:numCache>
                <c:formatCode>0.0%</c:formatCode>
                <c:ptCount val="6"/>
                <c:pt idx="0">
                  <c:v>0.88888888888888884</c:v>
                </c:pt>
                <c:pt idx="1">
                  <c:v>0.94444444444444442</c:v>
                </c:pt>
                <c:pt idx="2">
                  <c:v>0.83333333333333337</c:v>
                </c:pt>
                <c:pt idx="3">
                  <c:v>0.8571428571428571</c:v>
                </c:pt>
                <c:pt idx="4">
                  <c:v>0.82352941176470584</c:v>
                </c:pt>
                <c:pt idx="5">
                  <c:v>0.9285714285714286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D15-4CDC-8CC5-D75419D9FD69}"/>
            </c:ext>
          </c:extLst>
        </c:ser>
        <c:ser>
          <c:idx val="3"/>
          <c:order val="3"/>
          <c:tx>
            <c:strRef>
              <c:f>Skriva!$N$8</c:f>
              <c:strCache>
                <c:ptCount val="1"/>
                <c:pt idx="0">
                  <c:v>Karolinerskolan 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Skriva!$O$3:$T$4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strCache>
            </c:strRef>
          </c:cat>
          <c:val>
            <c:numRef>
              <c:f>Skriva!$O$8:$T$8</c:f>
              <c:numCache>
                <c:formatCode>0.0%</c:formatCode>
                <c:ptCount val="6"/>
                <c:pt idx="0">
                  <c:v>0.875</c:v>
                </c:pt>
                <c:pt idx="1">
                  <c:v>1</c:v>
                </c:pt>
                <c:pt idx="2">
                  <c:v>0.88</c:v>
                </c:pt>
                <c:pt idx="3">
                  <c:v>0.76923076923076927</c:v>
                </c:pt>
                <c:pt idx="4">
                  <c:v>0.69565217391304346</c:v>
                </c:pt>
                <c:pt idx="5">
                  <c:v>0.95454545454545459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D15-4CDC-8CC5-D75419D9FD69}"/>
            </c:ext>
          </c:extLst>
        </c:ser>
        <c:ser>
          <c:idx val="4"/>
          <c:order val="4"/>
          <c:tx>
            <c:strRef>
              <c:f>Skriva!$N$9</c:f>
              <c:strCache>
                <c:ptCount val="1"/>
                <c:pt idx="0">
                  <c:v>Åsens skola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Skriva!$O$3:$T$4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strCache>
            </c:strRef>
          </c:cat>
          <c:val>
            <c:numRef>
              <c:f>Skriva!$O$9:$T$9</c:f>
              <c:numCache>
                <c:formatCode>0.0%</c:formatCode>
                <c:ptCount val="6"/>
                <c:pt idx="0">
                  <c:v>0.36363636363636365</c:v>
                </c:pt>
                <c:pt idx="1">
                  <c:v>0.6</c:v>
                </c:pt>
                <c:pt idx="2">
                  <c:v>1</c:v>
                </c:pt>
                <c:pt idx="3">
                  <c:v>0.88888888888888884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D15-4CDC-8CC5-D75419D9FD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25497952"/>
        <c:axId val="1025498432"/>
      </c:lineChart>
      <c:catAx>
        <c:axId val="1025497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025498432"/>
        <c:crosses val="autoZero"/>
        <c:auto val="1"/>
        <c:lblAlgn val="ctr"/>
        <c:lblOffset val="100"/>
        <c:noMultiLvlLbl val="0"/>
      </c:catAx>
      <c:valAx>
        <c:axId val="102549843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02549795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1400" b="1" i="0" u="none" strike="noStrike" baseline="0">
                <a:effectLst/>
              </a:rPr>
              <a:t>Utveckling - Räkna</a:t>
            </a:r>
            <a:r>
              <a:rPr lang="sv-SE" sz="1400" b="0" i="0" u="none" strike="noStrike" baseline="0"/>
              <a:t> </a:t>
            </a:r>
            <a:endParaRPr lang="sv-SE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>
        <c:manualLayout>
          <c:layoutTarget val="inner"/>
          <c:xMode val="edge"/>
          <c:yMode val="edge"/>
          <c:x val="0.26784933755790485"/>
          <c:y val="0.12567554443759058"/>
          <c:w val="0.70293419497861576"/>
          <c:h val="0.4375892455033073"/>
        </c:manualLayout>
      </c:layout>
      <c:lineChart>
        <c:grouping val="standard"/>
        <c:varyColors val="0"/>
        <c:ser>
          <c:idx val="0"/>
          <c:order val="0"/>
          <c:tx>
            <c:strRef>
              <c:f>Räkna!$N$5</c:f>
              <c:strCache>
                <c:ptCount val="1"/>
                <c:pt idx="0">
                  <c:v>Nordalsskolan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Räkna!$O$3:$T$4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strCache>
            </c:strRef>
          </c:cat>
          <c:val>
            <c:numRef>
              <c:f>Räkna!$O$5:$T$5</c:f>
              <c:numCache>
                <c:formatCode>0.0%</c:formatCode>
                <c:ptCount val="6"/>
                <c:pt idx="0">
                  <c:v>0.8125</c:v>
                </c:pt>
                <c:pt idx="1">
                  <c:v>0.76666666666666672</c:v>
                </c:pt>
                <c:pt idx="2">
                  <c:v>0.63636363636363635</c:v>
                </c:pt>
                <c:pt idx="3">
                  <c:v>0.76666666666666672</c:v>
                </c:pt>
                <c:pt idx="4">
                  <c:v>0.78260869565217395</c:v>
                </c:pt>
                <c:pt idx="5">
                  <c:v>0.66666666666666663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205-44A6-BA11-49165AC0C032}"/>
            </c:ext>
          </c:extLst>
        </c:ser>
        <c:ser>
          <c:idx val="1"/>
          <c:order val="1"/>
          <c:tx>
            <c:strRef>
              <c:f>Räkna!$N$6</c:f>
              <c:strCache>
                <c:ptCount val="1"/>
                <c:pt idx="0">
                  <c:v>Fagerlidsskolan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Räkna!$O$3:$T$4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strCache>
            </c:strRef>
          </c:cat>
          <c:val>
            <c:numRef>
              <c:f>Räkna!$O$6:$T$6</c:f>
              <c:numCache>
                <c:formatCode>0.0%</c:formatCode>
                <c:ptCount val="6"/>
                <c:pt idx="0">
                  <c:v>0.75</c:v>
                </c:pt>
                <c:pt idx="1">
                  <c:v>0.90476190476190477</c:v>
                </c:pt>
                <c:pt idx="2">
                  <c:v>0.62068965517241381</c:v>
                </c:pt>
                <c:pt idx="3">
                  <c:v>0.96</c:v>
                </c:pt>
                <c:pt idx="4">
                  <c:v>0.96</c:v>
                </c:pt>
                <c:pt idx="5">
                  <c:v>0.94444444444444442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205-44A6-BA11-49165AC0C032}"/>
            </c:ext>
          </c:extLst>
        </c:ser>
        <c:ser>
          <c:idx val="2"/>
          <c:order val="2"/>
          <c:tx>
            <c:strRef>
              <c:f>Räkna!$N$7</c:f>
              <c:strCache>
                <c:ptCount val="1"/>
                <c:pt idx="0">
                  <c:v>Åsebroskola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Räkna!$O$3:$T$4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strCache>
            </c:strRef>
          </c:cat>
          <c:val>
            <c:numRef>
              <c:f>Räkna!$O$7:$T$7</c:f>
              <c:numCache>
                <c:formatCode>0.0%</c:formatCode>
                <c:ptCount val="6"/>
                <c:pt idx="0">
                  <c:v>0.88888888888888884</c:v>
                </c:pt>
                <c:pt idx="1">
                  <c:v>1</c:v>
                </c:pt>
                <c:pt idx="2">
                  <c:v>0.91666666666666663</c:v>
                </c:pt>
                <c:pt idx="3">
                  <c:v>0.9285714285714286</c:v>
                </c:pt>
                <c:pt idx="4">
                  <c:v>0.88235294117647056</c:v>
                </c:pt>
                <c:pt idx="5">
                  <c:v>0.9285714285714286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205-44A6-BA11-49165AC0C032}"/>
            </c:ext>
          </c:extLst>
        </c:ser>
        <c:ser>
          <c:idx val="3"/>
          <c:order val="3"/>
          <c:tx>
            <c:strRef>
              <c:f>Räkna!$N$8</c:f>
              <c:strCache>
                <c:ptCount val="1"/>
                <c:pt idx="0">
                  <c:v>Karolinerskolan 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Räkna!$O$3:$T$4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strCache>
            </c:strRef>
          </c:cat>
          <c:val>
            <c:numRef>
              <c:f>Räkna!$O$8:$T$8</c:f>
              <c:numCache>
                <c:formatCode>0.0%</c:formatCode>
                <c:ptCount val="6"/>
                <c:pt idx="0">
                  <c:v>0.8125</c:v>
                </c:pt>
                <c:pt idx="1">
                  <c:v>1</c:v>
                </c:pt>
                <c:pt idx="2">
                  <c:v>0.92</c:v>
                </c:pt>
                <c:pt idx="3">
                  <c:v>0.61538461538461542</c:v>
                </c:pt>
                <c:pt idx="4">
                  <c:v>0.86956521739130432</c:v>
                </c:pt>
                <c:pt idx="5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205-44A6-BA11-49165AC0C032}"/>
            </c:ext>
          </c:extLst>
        </c:ser>
        <c:ser>
          <c:idx val="4"/>
          <c:order val="4"/>
          <c:tx>
            <c:strRef>
              <c:f>Räkna!$N$9</c:f>
              <c:strCache>
                <c:ptCount val="1"/>
                <c:pt idx="0">
                  <c:v>Åsens skola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Räkna!$O$3:$T$4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strCache>
            </c:strRef>
          </c:cat>
          <c:val>
            <c:numRef>
              <c:f>Räkna!$O$9:$T$9</c:f>
              <c:numCache>
                <c:formatCode>0.0%</c:formatCode>
                <c:ptCount val="6"/>
                <c:pt idx="0">
                  <c:v>0.45454545454545453</c:v>
                </c:pt>
                <c:pt idx="1">
                  <c:v>0.6</c:v>
                </c:pt>
                <c:pt idx="2">
                  <c:v>1</c:v>
                </c:pt>
                <c:pt idx="3">
                  <c:v>1</c:v>
                </c:pt>
                <c:pt idx="4">
                  <c:v>0.75</c:v>
                </c:pt>
                <c:pt idx="5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205-44A6-BA11-49165AC0C0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20102480"/>
        <c:axId val="1320100080"/>
      </c:lineChart>
      <c:catAx>
        <c:axId val="1320102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320100080"/>
        <c:crosses val="autoZero"/>
        <c:auto val="1"/>
        <c:lblAlgn val="ctr"/>
        <c:lblOffset val="100"/>
        <c:noMultiLvlLbl val="0"/>
      </c:catAx>
      <c:valAx>
        <c:axId val="132010008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32010248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ADDDB680-8C92-D148-80E5-DDFD5023E469}" type="datetimeFigureOut">
              <a:rPr lang="sv-SE" smtClean="0"/>
              <a:t>2025-06-17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74553BCB-DF69-7640-B488-83211524CE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3259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v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8542" y="2178106"/>
            <a:ext cx="7371563" cy="733868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E4C4C6BB-CEA7-E249-84A6-44AE90F13D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48537" y="3014103"/>
            <a:ext cx="6713538" cy="55006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A5236DE0-AE8A-A94A-A449-AD792ADA0B31}"/>
              </a:ext>
            </a:extLst>
          </p:cNvPr>
          <p:cNvSpPr txBox="1"/>
          <p:nvPr userDrawn="1"/>
        </p:nvSpPr>
        <p:spPr>
          <a:xfrm>
            <a:off x="4603536" y="53996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2087052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sva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ruta 12">
            <a:extLst>
              <a:ext uri="{FF2B5EF4-FFF2-40B4-BE49-F238E27FC236}">
                <a16:creationId xmlns:a16="http://schemas.microsoft.com/office/drawing/2014/main" id="{A5236DE0-AE8A-A94A-A449-AD792ADA0B31}"/>
              </a:ext>
            </a:extLst>
          </p:cNvPr>
          <p:cNvSpPr txBox="1"/>
          <p:nvPr userDrawn="1"/>
        </p:nvSpPr>
        <p:spPr>
          <a:xfrm>
            <a:off x="4603536" y="53996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sz="18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BEC8C68-2142-3743-A3D0-DBC9B7A4B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8542" y="2178106"/>
            <a:ext cx="7371563" cy="733868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Platshållare för text 9">
            <a:extLst>
              <a:ext uri="{FF2B5EF4-FFF2-40B4-BE49-F238E27FC236}">
                <a16:creationId xmlns:a16="http://schemas.microsoft.com/office/drawing/2014/main" id="{28E13A7B-6464-3346-AEA2-40BA2848E2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48537" y="3014103"/>
            <a:ext cx="6713538" cy="55006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085968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755" y="1111996"/>
            <a:ext cx="7371563" cy="733868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E4C4C6BB-CEA7-E249-84A6-44AE90F13D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55191" y="2031207"/>
            <a:ext cx="2977621" cy="2781300"/>
          </a:xfrm>
          <a:prstGeom prst="rect">
            <a:avLst/>
          </a:prstGeom>
        </p:spPr>
        <p:txBody>
          <a:bodyPr/>
          <a:lstStyle>
            <a:lvl1pPr marL="285737" indent="-285737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sv-SE" dirty="0"/>
              <a:t>Redigera format för bakgrundstext
Nivå två
Nivå tre
Nivå fyra
Nivå fem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A5236DE0-AE8A-A94A-A449-AD792ADA0B31}"/>
              </a:ext>
            </a:extLst>
          </p:cNvPr>
          <p:cNvSpPr txBox="1"/>
          <p:nvPr userDrawn="1"/>
        </p:nvSpPr>
        <p:spPr>
          <a:xfrm>
            <a:off x="4603536" y="53996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sz="1800" dirty="0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5108CE3C-584F-6741-B1B8-4828C8375FD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9750" y="2031207"/>
            <a:ext cx="4818062" cy="2781300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517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754" y="1111996"/>
            <a:ext cx="7371563" cy="733868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E4C4C6BB-CEA7-E249-84A6-44AE90F13D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750" y="2031208"/>
            <a:ext cx="6155794" cy="2788841"/>
          </a:xfrm>
          <a:prstGeom prst="rect">
            <a:avLst/>
          </a:prstGeom>
        </p:spPr>
        <p:txBody>
          <a:bodyPr/>
          <a:lstStyle>
            <a:lvl1pPr marL="285737" indent="-285737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sv-SE" dirty="0"/>
              <a:t>Redigera format för bakgrundstext
Nivå två
Nivå tre
Nivå fyra
Nivå fem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A5236DE0-AE8A-A94A-A449-AD792ADA0B31}"/>
              </a:ext>
            </a:extLst>
          </p:cNvPr>
          <p:cNvSpPr txBox="1"/>
          <p:nvPr userDrawn="1"/>
        </p:nvSpPr>
        <p:spPr>
          <a:xfrm>
            <a:off x="4603536" y="53996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2415046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4A3DA368-0649-364A-A54A-AF2ACB6AB087}"/>
              </a:ext>
            </a:extLst>
          </p:cNvPr>
          <p:cNvSpPr/>
          <p:nvPr userDrawn="1"/>
        </p:nvSpPr>
        <p:spPr>
          <a:xfrm>
            <a:off x="0" y="0"/>
            <a:ext cx="9144000" cy="18966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82A8A6C1-D133-6640-8842-BC4348ECFA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1338" y="539750"/>
            <a:ext cx="3852862" cy="120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813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880" userDrawn="1">
          <p15:clr>
            <a:srgbClr val="F26B43"/>
          </p15:clr>
        </p15:guide>
        <p15:guide id="3" orient="horz" pos="1195" userDrawn="1">
          <p15:clr>
            <a:srgbClr val="F26B43"/>
          </p15:clr>
        </p15:guide>
        <p15:guide id="4" pos="341" userDrawn="1">
          <p15:clr>
            <a:srgbClr val="F26B43"/>
          </p15:clr>
        </p15:guide>
        <p15:guide id="5" orient="horz" pos="340" userDrawn="1">
          <p15:clr>
            <a:srgbClr val="F26B43"/>
          </p15:clr>
        </p15:guide>
        <p15:guide id="6" orient="horz" pos="2898" userDrawn="1">
          <p15:clr>
            <a:srgbClr val="F26B43"/>
          </p15:clr>
        </p15:guide>
        <p15:guide id="7" pos="5417" userDrawn="1">
          <p15:clr>
            <a:srgbClr val="F26B43"/>
          </p15:clr>
        </p15:guide>
        <p15:guide id="8" pos="99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4A3DA368-0649-364A-A54A-AF2ACB6AB087}"/>
              </a:ext>
            </a:extLst>
          </p:cNvPr>
          <p:cNvSpPr/>
          <p:nvPr userDrawn="1"/>
        </p:nvSpPr>
        <p:spPr>
          <a:xfrm>
            <a:off x="0" y="0"/>
            <a:ext cx="9144000" cy="9017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82A8A6C1-D133-6640-8842-BC4348ECFA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9750" y="274885"/>
            <a:ext cx="1558544" cy="485648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4AA88D02-32E2-6D48-AD49-C923EA56ED7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7401560" y="358959"/>
            <a:ext cx="13106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163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4" pos="340" userDrawn="1">
          <p15:clr>
            <a:srgbClr val="F26B43"/>
          </p15:clr>
        </p15:guide>
        <p15:guide id="5" orient="horz" pos="224" userDrawn="1">
          <p15:clr>
            <a:srgbClr val="F26B43"/>
          </p15:clr>
        </p15:guide>
        <p15:guide id="6" orient="horz" pos="3010" userDrawn="1">
          <p15:clr>
            <a:srgbClr val="F26B43"/>
          </p15:clr>
        </p15:guide>
        <p15:guide id="7" pos="54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8F6B50B5-0373-E848-9B6C-205B2566BB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4419" y="2162175"/>
            <a:ext cx="7371563" cy="1370733"/>
          </a:xfrm>
        </p:spPr>
        <p:txBody>
          <a:bodyPr/>
          <a:lstStyle/>
          <a:p>
            <a:r>
              <a:rPr lang="sv-SE" dirty="0">
                <a:solidFill>
                  <a:schemeClr val="accent1"/>
                </a:solidFill>
              </a:rPr>
              <a:t>Läsa – Skriva – Räkna   </a:t>
            </a:r>
            <a:br>
              <a:rPr lang="sv-SE" dirty="0">
                <a:solidFill>
                  <a:schemeClr val="accent1"/>
                </a:solidFill>
              </a:rPr>
            </a:br>
            <a:r>
              <a:rPr lang="sv-SE" dirty="0">
                <a:solidFill>
                  <a:schemeClr val="accent1"/>
                </a:solidFill>
              </a:rPr>
              <a:t>Årskurs 1</a:t>
            </a:r>
            <a:br>
              <a:rPr lang="sv-SE" dirty="0">
                <a:solidFill>
                  <a:schemeClr val="accent1"/>
                </a:solidFill>
              </a:rPr>
            </a:br>
            <a:r>
              <a:rPr lang="sv-SE" dirty="0">
                <a:solidFill>
                  <a:schemeClr val="accent1"/>
                </a:solidFill>
              </a:rPr>
              <a:t>2025</a:t>
            </a:r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D4B0A454-3D80-7846-8ED6-8AE9259DD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01" y="4369140"/>
            <a:ext cx="1036637" cy="231435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4A3EBD74-C738-6D24-0970-AEA38C434170}"/>
              </a:ext>
            </a:extLst>
          </p:cNvPr>
          <p:cNvSpPr txBox="1"/>
          <p:nvPr/>
        </p:nvSpPr>
        <p:spPr>
          <a:xfrm>
            <a:off x="1064418" y="3532908"/>
            <a:ext cx="4175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accent1"/>
                </a:solidFill>
              </a:rPr>
              <a:t>Målet: Alla elever som lämnar årskurs 1 ska kunna läsa, skriva och räkna</a:t>
            </a:r>
          </a:p>
        </p:txBody>
      </p:sp>
      <p:sp>
        <p:nvSpPr>
          <p:cNvPr id="3" name="Platshållare för text 5">
            <a:extLst>
              <a:ext uri="{FF2B5EF4-FFF2-40B4-BE49-F238E27FC236}">
                <a16:creationId xmlns:a16="http://schemas.microsoft.com/office/drawing/2014/main" id="{87D4A8B5-D7AD-BB52-B960-06CFF8299FBC}"/>
              </a:ext>
            </a:extLst>
          </p:cNvPr>
          <p:cNvSpPr txBox="1">
            <a:spLocks/>
          </p:cNvSpPr>
          <p:nvPr/>
        </p:nvSpPr>
        <p:spPr>
          <a:xfrm>
            <a:off x="6034886" y="4414448"/>
            <a:ext cx="2793025" cy="669075"/>
          </a:xfrm>
          <a:prstGeom prst="rect">
            <a:avLst/>
          </a:prstGeom>
        </p:spPr>
        <p:txBody>
          <a:bodyPr/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solidFill>
                  <a:schemeClr val="accent1"/>
                </a:solidFill>
              </a:rPr>
              <a:t>Kultur- och utbildningsnämnden 18 juni 2025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8024934-5A9C-9FAB-3448-89CED1385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2700" y="2075858"/>
            <a:ext cx="2293282" cy="229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260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1">
            <a:extLst>
              <a:ext uri="{FF2B5EF4-FFF2-40B4-BE49-F238E27FC236}">
                <a16:creationId xmlns:a16="http://schemas.microsoft.com/office/drawing/2014/main" id="{79909DB4-AE38-2D40-9135-3F6B2C2A06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Antal elever 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ACE0BE34-518B-7946-9F9D-E80A039A45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755" y="2821386"/>
            <a:ext cx="2762245" cy="1928413"/>
          </a:xfrm>
        </p:spPr>
        <p:txBody>
          <a:bodyPr/>
          <a:lstStyle/>
          <a:p>
            <a:pPr marL="0" indent="0">
              <a:buNone/>
            </a:pPr>
            <a:r>
              <a:rPr lang="sv-SE" sz="1400" dirty="0"/>
              <a:t>Värt att notera att det är små klasser på vissa skolor</a:t>
            </a:r>
          </a:p>
          <a:p>
            <a:pPr marL="0" indent="0">
              <a:buNone/>
            </a:pPr>
            <a:endParaRPr lang="sv-SE" sz="1400" dirty="0"/>
          </a:p>
        </p:txBody>
      </p:sp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D2FE17D8-5AF3-8D86-16EF-9C62062041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4489733"/>
              </p:ext>
            </p:extLst>
          </p:nvPr>
        </p:nvGraphicFramePr>
        <p:xfrm>
          <a:off x="3359426" y="1630017"/>
          <a:ext cx="5433388" cy="31197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6678">
                  <a:extLst>
                    <a:ext uri="{9D8B030D-6E8A-4147-A177-3AD203B41FA5}">
                      <a16:colId xmlns:a16="http://schemas.microsoft.com/office/drawing/2014/main" val="3679780770"/>
                    </a:ext>
                  </a:extLst>
                </a:gridCol>
                <a:gridCol w="583096">
                  <a:extLst>
                    <a:ext uri="{9D8B030D-6E8A-4147-A177-3AD203B41FA5}">
                      <a16:colId xmlns:a16="http://schemas.microsoft.com/office/drawing/2014/main" val="1320307432"/>
                    </a:ext>
                  </a:extLst>
                </a:gridCol>
                <a:gridCol w="708991">
                  <a:extLst>
                    <a:ext uri="{9D8B030D-6E8A-4147-A177-3AD203B41FA5}">
                      <a16:colId xmlns:a16="http://schemas.microsoft.com/office/drawing/2014/main" val="3765258859"/>
                    </a:ext>
                  </a:extLst>
                </a:gridCol>
                <a:gridCol w="720221">
                  <a:extLst>
                    <a:ext uri="{9D8B030D-6E8A-4147-A177-3AD203B41FA5}">
                      <a16:colId xmlns:a16="http://schemas.microsoft.com/office/drawing/2014/main" val="596863641"/>
                    </a:ext>
                  </a:extLst>
                </a:gridCol>
                <a:gridCol w="778134">
                  <a:extLst>
                    <a:ext uri="{9D8B030D-6E8A-4147-A177-3AD203B41FA5}">
                      <a16:colId xmlns:a16="http://schemas.microsoft.com/office/drawing/2014/main" val="4265492443"/>
                    </a:ext>
                  </a:extLst>
                </a:gridCol>
                <a:gridCol w="778134">
                  <a:extLst>
                    <a:ext uri="{9D8B030D-6E8A-4147-A177-3AD203B41FA5}">
                      <a16:colId xmlns:a16="http://schemas.microsoft.com/office/drawing/2014/main" val="1849694504"/>
                    </a:ext>
                  </a:extLst>
                </a:gridCol>
                <a:gridCol w="778134">
                  <a:extLst>
                    <a:ext uri="{9D8B030D-6E8A-4147-A177-3AD203B41FA5}">
                      <a16:colId xmlns:a16="http://schemas.microsoft.com/office/drawing/2014/main" val="4103775464"/>
                    </a:ext>
                  </a:extLst>
                </a:gridCol>
              </a:tblGrid>
              <a:tr h="390931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Antal elever</a:t>
                      </a:r>
                      <a:endParaRPr lang="sv-SE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VT 2020</a:t>
                      </a:r>
                      <a:endParaRPr lang="sv-SE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VT 2021</a:t>
                      </a:r>
                      <a:endParaRPr lang="sv-SE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VT 2022</a:t>
                      </a:r>
                      <a:endParaRPr lang="sv-SE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VT 2023</a:t>
                      </a:r>
                      <a:endParaRPr lang="sv-SE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VT 2024</a:t>
                      </a:r>
                      <a:endParaRPr lang="sv-SE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VT 2025</a:t>
                      </a:r>
                      <a:endParaRPr lang="sv-SE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b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477204"/>
                  </a:ext>
                </a:extLst>
              </a:tr>
              <a:tr h="390931"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200" u="none" strike="noStrike">
                          <a:effectLst/>
                        </a:rPr>
                        <a:t>Åsens skola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v-SE" sz="1200" u="none" strike="noStrike" dirty="0">
                          <a:effectLst/>
                        </a:rPr>
                        <a:t>11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v-SE" sz="1200" u="none" strike="noStrike">
                          <a:effectLst/>
                        </a:rPr>
                        <a:t>5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v-SE" sz="1200" u="none" strike="noStrike">
                          <a:effectLst/>
                        </a:rPr>
                        <a:t>5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v-SE" sz="1200" u="none" strike="noStrike">
                          <a:effectLst/>
                        </a:rPr>
                        <a:t>9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v-SE" sz="1200" u="none" strike="noStrike">
                          <a:effectLst/>
                        </a:rPr>
                        <a:t>4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v-SE" sz="1200" u="none" strike="noStrike">
                          <a:effectLst/>
                        </a:rPr>
                        <a:t>2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3171327"/>
                  </a:ext>
                </a:extLst>
              </a:tr>
              <a:tr h="582564"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200" u="none" strike="noStrike">
                          <a:effectLst/>
                        </a:rPr>
                        <a:t>Karolinerskolan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v-SE" sz="1200" u="none" strike="noStrike" dirty="0">
                          <a:effectLst/>
                        </a:rPr>
                        <a:t>16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v-SE" sz="1200" u="none" strike="noStrike">
                          <a:effectLst/>
                        </a:rPr>
                        <a:t>23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v-SE" sz="1200" u="none" strike="noStrike">
                          <a:effectLst/>
                        </a:rPr>
                        <a:t>25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v-SE" sz="1200" u="none" strike="noStrike">
                          <a:effectLst/>
                        </a:rPr>
                        <a:t>26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v-SE" sz="1200" u="none" strike="noStrike">
                          <a:effectLst/>
                        </a:rPr>
                        <a:t>23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v-SE" sz="1200" u="none" strike="noStrike">
                          <a:effectLst/>
                        </a:rPr>
                        <a:t>22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7537315"/>
                  </a:ext>
                </a:extLst>
              </a:tr>
              <a:tr h="582564"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200" u="none" strike="noStrike" dirty="0" err="1">
                          <a:effectLst/>
                        </a:rPr>
                        <a:t>Nordalsskolan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v-SE" sz="1200" u="none" strike="noStrike" dirty="0">
                          <a:effectLst/>
                        </a:rPr>
                        <a:t>32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v-SE" sz="1200" u="none" strike="noStrike">
                          <a:effectLst/>
                        </a:rPr>
                        <a:t>30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v-SE" sz="1200" u="none" strike="noStrike">
                          <a:effectLst/>
                        </a:rPr>
                        <a:t>33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v-SE" sz="1200" u="none" strike="noStrike">
                          <a:effectLst/>
                        </a:rPr>
                        <a:t>30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v-SE" sz="1200" u="none" strike="noStrike">
                          <a:effectLst/>
                        </a:rPr>
                        <a:t>23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v-SE" sz="1200" u="none" strike="noStrike">
                          <a:effectLst/>
                        </a:rPr>
                        <a:t>31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7725525"/>
                  </a:ext>
                </a:extLst>
              </a:tr>
              <a:tr h="582564"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200" u="none" strike="noStrike">
                          <a:effectLst/>
                        </a:rPr>
                        <a:t>Fagerlidsskolan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v-SE" sz="1200" u="none" strike="noStrike">
                          <a:effectLst/>
                        </a:rPr>
                        <a:t>29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v-SE" sz="1200" u="none" strike="noStrike" dirty="0">
                          <a:effectLst/>
                        </a:rPr>
                        <a:t>22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v-SE" sz="1200" u="none" strike="noStrike" dirty="0">
                          <a:effectLst/>
                        </a:rPr>
                        <a:t>29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v-SE" sz="1200" u="none" strike="noStrike">
                          <a:effectLst/>
                        </a:rPr>
                        <a:t>25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v-SE" sz="1200" u="none" strike="noStrike">
                          <a:effectLst/>
                        </a:rPr>
                        <a:t>25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v-SE" sz="1200" u="none" strike="noStrike">
                          <a:effectLst/>
                        </a:rPr>
                        <a:t>36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9549031"/>
                  </a:ext>
                </a:extLst>
              </a:tr>
              <a:tr h="390931"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200" u="none" strike="noStrike">
                          <a:effectLst/>
                        </a:rPr>
                        <a:t>Åsebro Skola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v-SE" sz="1200" u="none" strike="noStrike">
                          <a:effectLst/>
                        </a:rPr>
                        <a:t>9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v-SE" sz="1200" u="none" strike="noStrike">
                          <a:effectLst/>
                        </a:rPr>
                        <a:t>18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v-SE" sz="1200" u="none" strike="noStrike" dirty="0">
                          <a:effectLst/>
                        </a:rPr>
                        <a:t>12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v-SE" sz="1200" u="none" strike="noStrike" dirty="0">
                          <a:effectLst/>
                        </a:rPr>
                        <a:t>14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v-SE" sz="1200" u="none" strike="noStrike" dirty="0">
                          <a:effectLst/>
                        </a:rPr>
                        <a:t>17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v-SE" sz="1200" u="none" strike="noStrike" dirty="0">
                          <a:effectLst/>
                        </a:rPr>
                        <a:t>14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248494"/>
                  </a:ext>
                </a:extLst>
              </a:tr>
              <a:tr h="199298"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Totalt</a:t>
                      </a:r>
                      <a:endParaRPr lang="sv-SE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97</a:t>
                      </a:r>
                      <a:endParaRPr lang="sv-SE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98</a:t>
                      </a:r>
                      <a:endParaRPr lang="sv-SE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104</a:t>
                      </a:r>
                      <a:endParaRPr lang="sv-SE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104</a:t>
                      </a:r>
                      <a:endParaRPr lang="sv-SE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92</a:t>
                      </a:r>
                      <a:endParaRPr lang="sv-SE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105</a:t>
                      </a:r>
                      <a:endParaRPr lang="sv-SE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b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53428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8004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2D307A8E-D2E3-CF6B-79F0-A80C76EEF7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307675"/>
              </p:ext>
            </p:extLst>
          </p:nvPr>
        </p:nvGraphicFramePr>
        <p:xfrm>
          <a:off x="204752" y="1192734"/>
          <a:ext cx="2438400" cy="152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87414054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01601821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9048161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182976335"/>
                    </a:ext>
                  </a:extLst>
                </a:gridCol>
              </a:tblGrid>
              <a:tr h="190500">
                <a:tc gridSpan="3">
                  <a:txBody>
                    <a:bodyPr/>
                    <a:lstStyle/>
                    <a:p>
                      <a:pPr algn="l" fontAlgn="b"/>
                      <a:r>
                        <a:rPr lang="sv-SE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andel som klarar målen </a:t>
                      </a:r>
                      <a:endParaRPr lang="sv-SE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23945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sv-SE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Läsa</a:t>
                      </a:r>
                      <a:endParaRPr lang="sv-SE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Skriva </a:t>
                      </a:r>
                      <a:endParaRPr lang="sv-SE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Räkna</a:t>
                      </a:r>
                      <a:endParaRPr lang="sv-SE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36665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 dirty="0">
                          <a:effectLst/>
                        </a:rPr>
                        <a:t>VT2020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 dirty="0">
                          <a:effectLst/>
                        </a:rPr>
                        <a:t>78%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70%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76%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68319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VT2021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 dirty="0">
                          <a:effectLst/>
                        </a:rPr>
                        <a:t>84%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88%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89%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1114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VT2022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 dirty="0">
                          <a:effectLst/>
                        </a:rPr>
                        <a:t>70%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 dirty="0">
                          <a:effectLst/>
                        </a:rPr>
                        <a:t>73%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75%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94531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VT2023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88%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 dirty="0">
                          <a:effectLst/>
                        </a:rPr>
                        <a:t>83%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82%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52898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 dirty="0">
                          <a:effectLst/>
                        </a:rPr>
                        <a:t>VT2024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78%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 dirty="0">
                          <a:effectLst/>
                        </a:rPr>
                        <a:t>74%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 dirty="0">
                          <a:effectLst/>
                        </a:rPr>
                        <a:t>87%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81515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VT2025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7540694"/>
                  </a:ext>
                </a:extLst>
              </a:tr>
            </a:tbl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D7FA59D-7E29-5A26-9F71-6F134C04F6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2207033"/>
              </p:ext>
            </p:extLst>
          </p:nvPr>
        </p:nvGraphicFramePr>
        <p:xfrm>
          <a:off x="3326295" y="1345133"/>
          <a:ext cx="5406887" cy="3578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01291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1">
            <a:extLst>
              <a:ext uri="{FF2B5EF4-FFF2-40B4-BE49-F238E27FC236}">
                <a16:creationId xmlns:a16="http://schemas.microsoft.com/office/drawing/2014/main" id="{79909DB4-AE38-2D40-9135-3F6B2C2A06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Läsa -skriva </a:t>
            </a:r>
          </a:p>
        </p:txBody>
      </p:sp>
      <p:pic>
        <p:nvPicPr>
          <p:cNvPr id="6" name="Bildobjekt 5" descr="En bild som visar text, skärmbild, nummer, Teckensnitt&#10;&#10;Automatiskt genererad beskrivning">
            <a:extLst>
              <a:ext uri="{FF2B5EF4-FFF2-40B4-BE49-F238E27FC236}">
                <a16:creationId xmlns:a16="http://schemas.microsoft.com/office/drawing/2014/main" id="{88AB0829-D646-61A9-D063-CA1F33EFC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2725" y="1055935"/>
            <a:ext cx="1714723" cy="3364434"/>
          </a:xfrm>
          <a:prstGeom prst="rect">
            <a:avLst/>
          </a:prstGeom>
        </p:spPr>
      </p:pic>
      <p:pic>
        <p:nvPicPr>
          <p:cNvPr id="7" name="Bildobjekt 6" descr="En bild som visar text, skärmbild, nummer, Parallell&#10;&#10;Automatiskt genererad beskrivning">
            <a:extLst>
              <a:ext uri="{FF2B5EF4-FFF2-40B4-BE49-F238E27FC236}">
                <a16:creationId xmlns:a16="http://schemas.microsoft.com/office/drawing/2014/main" id="{FD5C34BE-CC56-58FD-2311-831FEE4F1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3243" y="1034994"/>
            <a:ext cx="2067561" cy="402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578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1">
            <a:extLst>
              <a:ext uri="{FF2B5EF4-FFF2-40B4-BE49-F238E27FC236}">
                <a16:creationId xmlns:a16="http://schemas.microsoft.com/office/drawing/2014/main" id="{79909DB4-AE38-2D40-9135-3F6B2C2A06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Läsa 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ACE0BE34-518B-7946-9F9D-E80A039A45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756" y="2821386"/>
            <a:ext cx="1640227" cy="1928413"/>
          </a:xfrm>
        </p:spPr>
        <p:txBody>
          <a:bodyPr/>
          <a:lstStyle/>
          <a:p>
            <a:pPr marL="0" indent="0">
              <a:buNone/>
            </a:pPr>
            <a:r>
              <a:rPr lang="sv-SE" sz="1200" dirty="0"/>
              <a:t>Eleverna bedöms enskilt med hjälp av Skolverkets blankett "sammanställning av elevens läsutveckling på gruppnivå". Eleverna testas av mot avsnitt "läsa A" och skall klara alla delmoment.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8274ACD-C3DA-A48A-49A6-A1FE5F56E0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1434943"/>
              </p:ext>
            </p:extLst>
          </p:nvPr>
        </p:nvGraphicFramePr>
        <p:xfrm>
          <a:off x="2610678" y="1200149"/>
          <a:ext cx="6281531" cy="3776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9784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1">
            <a:extLst>
              <a:ext uri="{FF2B5EF4-FFF2-40B4-BE49-F238E27FC236}">
                <a16:creationId xmlns:a16="http://schemas.microsoft.com/office/drawing/2014/main" id="{79909DB4-AE38-2D40-9135-3F6B2C2A06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Skriva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ACE0BE34-518B-7946-9F9D-E80A039A45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756" y="2821386"/>
            <a:ext cx="1964906" cy="1928413"/>
          </a:xfrm>
        </p:spPr>
        <p:txBody>
          <a:bodyPr/>
          <a:lstStyle/>
          <a:p>
            <a:pPr marL="0" indent="0">
              <a:buNone/>
            </a:pPr>
            <a:r>
              <a:rPr lang="sv-SE" sz="1200" dirty="0"/>
              <a:t>Eleverna bedöms enskilt med hjälp av Skolverkets blankett "sammanställning av elevens skrivutveckling på gruppnivå". Eleverna testas av mot avsnitt "Skriva A" och skall klara alla delmoment.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FCEC4B7-A0AA-2165-2690-8B69EDFDFE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5531"/>
              </p:ext>
            </p:extLst>
          </p:nvPr>
        </p:nvGraphicFramePr>
        <p:xfrm>
          <a:off x="2504662" y="1111997"/>
          <a:ext cx="6473686" cy="3870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93625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1">
            <a:extLst>
              <a:ext uri="{FF2B5EF4-FFF2-40B4-BE49-F238E27FC236}">
                <a16:creationId xmlns:a16="http://schemas.microsoft.com/office/drawing/2014/main" id="{79909DB4-AE38-2D40-9135-3F6B2C2A06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387" y="1174974"/>
            <a:ext cx="7371563" cy="733868"/>
          </a:xfrm>
        </p:spPr>
        <p:txBody>
          <a:bodyPr/>
          <a:lstStyle/>
          <a:p>
            <a:r>
              <a:rPr lang="sv-SE" dirty="0"/>
              <a:t>Räkna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ACE0BE34-518B-7946-9F9D-E80A039A45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387" y="2821386"/>
            <a:ext cx="2762245" cy="1928413"/>
          </a:xfrm>
        </p:spPr>
        <p:txBody>
          <a:bodyPr/>
          <a:lstStyle/>
          <a:p>
            <a:pPr marL="0" indent="0">
              <a:buNone/>
            </a:pPr>
            <a:r>
              <a:rPr lang="sv-SE" sz="1200" dirty="0"/>
              <a:t>Eleverna bedöms enskilt med hjälp av Skolverkets blankett " Sammanställning muntliga uppgifter (taluppfattning)". Önskad nivå är att eleverna skall klara mellannivån (M) på alla delmoment för att nå Kultur och utbildningsnämndens mål.</a:t>
            </a:r>
          </a:p>
        </p:txBody>
      </p:sp>
      <p:pic>
        <p:nvPicPr>
          <p:cNvPr id="3" name="Bildobjekt 2" descr="En bild som visar text, skärmbild, Teckensnitt, skärm&#10;&#10;Automatiskt genererad beskrivning">
            <a:extLst>
              <a:ext uri="{FF2B5EF4-FFF2-40B4-BE49-F238E27FC236}">
                <a16:creationId xmlns:a16="http://schemas.microsoft.com/office/drawing/2014/main" id="{F73792BE-56ED-DBEA-3F6F-79C7FF64F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8496" y="1046736"/>
            <a:ext cx="4343728" cy="35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639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1">
            <a:extLst>
              <a:ext uri="{FF2B5EF4-FFF2-40B4-BE49-F238E27FC236}">
                <a16:creationId xmlns:a16="http://schemas.microsoft.com/office/drawing/2014/main" id="{79909DB4-AE38-2D40-9135-3F6B2C2A06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387" y="1174974"/>
            <a:ext cx="7371563" cy="733868"/>
          </a:xfrm>
        </p:spPr>
        <p:txBody>
          <a:bodyPr/>
          <a:lstStyle/>
          <a:p>
            <a:r>
              <a:rPr lang="sv-SE" dirty="0"/>
              <a:t>Räkna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ACE0BE34-518B-7946-9F9D-E80A039A45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388" y="2821386"/>
            <a:ext cx="2258804" cy="1928413"/>
          </a:xfrm>
        </p:spPr>
        <p:txBody>
          <a:bodyPr/>
          <a:lstStyle/>
          <a:p>
            <a:pPr marL="0" indent="0">
              <a:buNone/>
            </a:pPr>
            <a:r>
              <a:rPr lang="sv-SE" sz="1200" dirty="0"/>
              <a:t>Eleverna bedöms enskilt med hjälp av Skolverkets blankett " Sammanställning muntliga uppgifter (taluppfattning)". Önskad nivå är att eleverna skall klara mellannivån (M) på alla delmoment för att nå Kultur och utbildningsnämndens mål.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9229BA7-EC70-B617-894A-401085D4FD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4214959"/>
              </p:ext>
            </p:extLst>
          </p:nvPr>
        </p:nvGraphicFramePr>
        <p:xfrm>
          <a:off x="2769703" y="1119809"/>
          <a:ext cx="6096001" cy="3882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27224886"/>
      </p:ext>
    </p:extLst>
  </p:cSld>
  <p:clrMapOvr>
    <a:masterClrMapping/>
  </p:clrMapOvr>
</p:sld>
</file>

<file path=ppt/theme/theme1.xml><?xml version="1.0" encoding="utf-8"?>
<a:theme xmlns:a="http://schemas.openxmlformats.org/drawingml/2006/main" name="Mellerud startsida">
  <a:themeElements>
    <a:clrScheme name="Melleruds Kommu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EB8"/>
      </a:accent1>
      <a:accent2>
        <a:srgbClr val="B8CCEA"/>
      </a:accent2>
      <a:accent3>
        <a:srgbClr val="003B5C"/>
      </a:accent3>
      <a:accent4>
        <a:srgbClr val="BE83A3"/>
      </a:accent4>
      <a:accent5>
        <a:srgbClr val="279989"/>
      </a:accent5>
      <a:accent6>
        <a:srgbClr val="75787B"/>
      </a:accent6>
      <a:hlink>
        <a:srgbClr val="F9413A"/>
      </a:hlink>
      <a:folHlink>
        <a:srgbClr val="FFC72C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llerud_mall_1901" id="{468F1AB9-4C72-954B-A6ED-EA116CE2BA50}" vid="{B98C2A46-3166-D447-B6C9-8E2A8E127539}"/>
    </a:ext>
  </a:extLst>
</a:theme>
</file>

<file path=ppt/theme/theme2.xml><?xml version="1.0" encoding="utf-8"?>
<a:theme xmlns:a="http://schemas.openxmlformats.org/drawingml/2006/main" name="Mellerud - Innehållssidor">
  <a:themeElements>
    <a:clrScheme name="Melleruds Kommu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EB8"/>
      </a:accent1>
      <a:accent2>
        <a:srgbClr val="B8CCEA"/>
      </a:accent2>
      <a:accent3>
        <a:srgbClr val="003B5C"/>
      </a:accent3>
      <a:accent4>
        <a:srgbClr val="BE83A3"/>
      </a:accent4>
      <a:accent5>
        <a:srgbClr val="279989"/>
      </a:accent5>
      <a:accent6>
        <a:srgbClr val="75787B"/>
      </a:accent6>
      <a:hlink>
        <a:srgbClr val="F9413A"/>
      </a:hlink>
      <a:folHlink>
        <a:srgbClr val="FFC72C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llerud_mall_1901" id="{468F1AB9-4C72-954B-A6ED-EA116CE2BA50}" vid="{4957BD17-FB95-A540-8127-C9C0B7382DB0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Mellerud</Template>
  <TotalTime>19606</TotalTime>
  <Words>308</Words>
  <Application>Microsoft Office PowerPoint</Application>
  <PresentationFormat>Bildspel på skärmen (16:9)</PresentationFormat>
  <Paragraphs>95</Paragraphs>
  <Slides>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8</vt:i4>
      </vt:variant>
    </vt:vector>
  </HeadingPairs>
  <TitlesOfParts>
    <vt:vector size="13" baseType="lpstr">
      <vt:lpstr>Arial</vt:lpstr>
      <vt:lpstr>Calibri</vt:lpstr>
      <vt:lpstr>Tahoma</vt:lpstr>
      <vt:lpstr>Mellerud startsida</vt:lpstr>
      <vt:lpstr>Mellerud - Innehållssidor</vt:lpstr>
      <vt:lpstr>Läsa – Skriva – Räkna    Årskurs 1 2025</vt:lpstr>
      <vt:lpstr>Antal elever </vt:lpstr>
      <vt:lpstr>PowerPoint-presentation</vt:lpstr>
      <vt:lpstr>Läsa -skriva </vt:lpstr>
      <vt:lpstr>Läsa </vt:lpstr>
      <vt:lpstr>Skriva</vt:lpstr>
      <vt:lpstr>Räkna</vt:lpstr>
      <vt:lpstr>Räkna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Gunnar Karlsson</dc:creator>
  <cp:lastModifiedBy>Gunnar Karlsson</cp:lastModifiedBy>
  <cp:revision>5</cp:revision>
  <dcterms:created xsi:type="dcterms:W3CDTF">2021-06-21T14:44:48Z</dcterms:created>
  <dcterms:modified xsi:type="dcterms:W3CDTF">2025-06-17T10:39:09Z</dcterms:modified>
</cp:coreProperties>
</file>